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charts/chart1.xml" ContentType="application/vnd.openxmlformats-officedocument.drawingml.chart+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slideMasters/slideMaster28.xml" ContentType="application/vnd.openxmlformats-officedocument.presentationml.slideMaster+xml"/>
  <Override PartName="/ppt/slides/slide28.xml" ContentType="application/vnd.openxmlformats-officedocument.presentationml.slide+xml"/>
  <Override PartName="/ppt/slideMasters/slideMaster29.xml" ContentType="application/vnd.openxmlformats-officedocument.presentationml.slideMaster+xml"/>
  <Override PartName="/ppt/slides/slide29.xml" ContentType="application/vnd.openxmlformats-officedocument.presentationml.slide+xml"/>
  <Override PartName="/ppt/slideMasters/slideMaster30.xml" ContentType="application/vnd.openxmlformats-officedocument.presentationml.slideMaster+xml"/>
  <Override PartName="/ppt/slides/slide30.xml" ContentType="application/vnd.openxmlformats-officedocument.presentationml.slide+xml"/>
  <Override PartName="/ppt/slideMasters/slideMaster31.xml" ContentType="application/vnd.openxmlformats-officedocument.presentationml.slideMaster+xml"/>
  <Override PartName="/ppt/slides/slide31.xml" ContentType="application/vnd.openxmlformats-officedocument.presentationml.slide+xml"/>
  <Override PartName="/ppt/slideMasters/slideMaster32.xml" ContentType="application/vnd.openxmlformats-officedocument.presentationml.slideMaster+xml"/>
  <Override PartName="/ppt/slides/slide32.xml" ContentType="application/vnd.openxmlformats-officedocument.presentationml.slide+xml"/>
  <Override PartName="/ppt/slideMasters/slideMaster33.xml" ContentType="application/vnd.openxmlformats-officedocument.presentationml.slideMaster+xml"/>
  <Override PartName="/ppt/slides/slide33.xml" ContentType="application/vnd.openxmlformats-officedocument.presentationml.slide+xml"/>
  <Override PartName="/ppt/slideMasters/slideMaster34.xml" ContentType="application/vnd.openxmlformats-officedocument.presentationml.slideMaster+xml"/>
  <Override PartName="/ppt/slides/slide34.xml" ContentType="application/vnd.openxmlformats-officedocument.presentationml.slide+xml"/>
  <Override PartName="/ppt/slideMasters/slideMaster35.xml" ContentType="application/vnd.openxmlformats-officedocument.presentationml.slideMaster+xml"/>
  <Override PartName="/ppt/slides/slide35.xml" ContentType="application/vnd.openxmlformats-officedocument.presentationml.slide+xml"/>
  <Override PartName="/ppt/slideMasters/slideMaster36.xml" ContentType="application/vnd.openxmlformats-officedocument.presentationml.slideMaster+xml"/>
  <Override PartName="/ppt/slides/slide36.xml" ContentType="application/vnd.openxmlformats-officedocument.presentationml.slide+xml"/>
  <Override PartName="/ppt/slideMasters/slideMaster37.xml" ContentType="application/vnd.openxmlformats-officedocument.presentationml.slideMaster+xml"/>
  <Override PartName="/ppt/slides/slide37.xml" ContentType="application/vnd.openxmlformats-officedocument.presentationml.slide+xml"/>
  <Override PartName="/ppt/slideMasters/slideMaster38.xml" ContentType="application/vnd.openxmlformats-officedocument.presentationml.slideMaster+xml"/>
  <Override PartName="/ppt/slides/slide38.xml" ContentType="application/vnd.openxmlformats-officedocument.presentationml.slide+xml"/>
  <Override PartName="/ppt/slideMasters/slideMaster39.xml" ContentType="application/vnd.openxmlformats-officedocument.presentationml.slideMaster+xml"/>
  <Override PartName="/ppt/slides/slide39.xml" ContentType="application/vnd.openxmlformats-officedocument.presentationml.slide+xml"/>
  <Override PartName="/ppt/charts/chart2.xml" ContentType="application/vnd.openxmlformats-officedocument.drawingml.chart+xml"/>
  <Override PartName="/ppt/slideMasters/slideMaster40.xml" ContentType="application/vnd.openxmlformats-officedocument.presentationml.slideMaster+xml"/>
  <Override PartName="/ppt/slides/slide40.xml" ContentType="application/vnd.openxmlformats-officedocument.presentationml.slide+xml"/>
  <Override PartName="/ppt/slideMasters/slideMaster41.xml" ContentType="application/vnd.openxmlformats-officedocument.presentationml.slideMaster+xml"/>
  <Override PartName="/ppt/slides/slide41.xml" ContentType="application/vnd.openxmlformats-officedocument.presentationml.slide+xml"/>
  <Override PartName="/ppt/slideMasters/slideMaster42.xml" ContentType="application/vnd.openxmlformats-officedocument.presentationml.slideMaster+xml"/>
  <Override PartName="/ppt/slides/slide42.xml" ContentType="application/vnd.openxmlformats-officedocument.presentationml.slide+xml"/>
  <Override PartName="/ppt/slideMasters/slideMaster43.xml" ContentType="application/vnd.openxmlformats-officedocument.presentationml.slideMaster+xml"/>
  <Override PartName="/ppt/slides/slide43.xml" ContentType="application/vnd.openxmlformats-officedocument.presentationml.slide+xml"/>
  <Override PartName="/ppt/slideMasters/slideMaster44.xml" ContentType="application/vnd.openxmlformats-officedocument.presentationml.slideMaster+xml"/>
  <Override PartName="/ppt/slides/slide44.xml" ContentType="application/vnd.openxmlformats-officedocument.presentationml.slide+xml"/>
  <Override PartName="/ppt/slideMasters/slideMaster45.xml" ContentType="application/vnd.openxmlformats-officedocument.presentationml.slideMaster+xml"/>
  <Override PartName="/ppt/slides/slide45.xml" ContentType="application/vnd.openxmlformats-officedocument.presentationml.slide+xml"/>
  <Override PartName="/ppt/slideMasters/slideMaster46.xml" ContentType="application/vnd.openxmlformats-officedocument.presentationml.slideMaster+xml"/>
  <Override PartName="/ppt/slides/slide46.xml" ContentType="application/vnd.openxmlformats-officedocument.presentationml.slide+xml"/>
  <Override PartName="/ppt/slideMasters/slideMaster47.xml" ContentType="application/vnd.openxmlformats-officedocument.presentationml.slideMaster+xml"/>
  <Override PartName="/ppt/slides/slide47.xml" ContentType="application/vnd.openxmlformats-officedocument.presentationml.slide+xml"/>
  <Override PartName="/ppt/slideMasters/slideMaster48.xml" ContentType="application/vnd.openxmlformats-officedocument.presentationml.slideMaster+xml"/>
  <Override PartName="/ppt/slides/slide48.xml" ContentType="application/vnd.openxmlformats-officedocument.presentationml.slide+xml"/>
  <Override PartName="/ppt/slideMasters/slideMaster49.xml" ContentType="application/vnd.openxmlformats-officedocument.presentationml.slideMaster+xml"/>
  <Override PartName="/ppt/slides/slide49.xml" ContentType="application/vnd.openxmlformats-officedocument.presentationml.slide+xml"/>
  <Override PartName="/ppt/slideMasters/slideMaster50.xml" ContentType="application/vnd.openxmlformats-officedocument.presentationml.slideMaster+xml"/>
  <Override PartName="/ppt/slides/slide50.xml" ContentType="application/vnd.openxmlformats-officedocument.presentationml.slide+xml"/>
  <Override PartName="/ppt/slideMasters/slideMaster51.xml" ContentType="application/vnd.openxmlformats-officedocument.presentationml.slideMaster+xml"/>
  <Override PartName="/ppt/slides/slide5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Lst>
  <p:notesMasterIdLst>
    <p:notesMasterId r:id="rId53"/>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notesMaster" Target="notesMasters/notesMaster1.xml"/><Relationship Id="rId54" Type="http://schemas.openxmlformats.org/officeDocument/2006/relationships/presProps" Target="presProps.xml"/><Relationship Id="rId55" Type="http://schemas.openxmlformats.org/officeDocument/2006/relationships/viewProps" Target="viewProps.xml"/><Relationship Id="rId56" Type="http://schemas.openxmlformats.org/officeDocument/2006/relationships/theme" Target="theme/theme1.xml"/><Relationship Id="rId57" Type="http://schemas.openxmlformats.org/officeDocument/2006/relationships/tableStyles" Target="tableStyles.xml"/></Relationships>
</file>

<file path=ppt/charts/_rels/chart1.xml.rels><?xml version="1.0" encoding="UTF-8" standalone="yes"?><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Relationships xmlns="http://schemas.openxmlformats.org/package/2006/relationships"><Relationship Id="rId1"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c:date1904 val="0"/>
  <c:roundedCorners val="1"/>
  <c:chart>
    <c:title>
      <c:tx>
        <c:rich>
          <a:bodyPr/>
          <a:lstStyle/>
          <a:p>
            <a:pPr>
              <a:defRPr sz="1200" b="0" i="0" u="none" strike="noStrike">
                <a:solidFill>
                  <a:srgbClr val="0F2A4A"/>
                </a:solidFill>
                <a:latin typeface="Calibri"/>
              </a:defRPr>
            </a:pPr>
            <a:r>
              <a:rPr sz="1200" b="0" i="0" u="none" strike="noStrike">
                <a:solidFill>
                  <a:srgbClr val="0F2A4A"/>
                </a:solidFill>
                <a:latin typeface="Calibri"/>
              </a:rPr>
              <a:t>Proporción aproximada de infectados que enferman (%)</a:t>
            </a:r>
          </a:p>
        </c:rich>
      </c:tx>
      <c:layout/>
      <c:overlay val="0"/>
    </c:title>
    <c:autoTitleDeleted val="0"/>
    <c:plotArea>
      <c:layout/>
      <c:barChart>
        <c:barDir val="col"/>
        <c:grouping val="clustered"/>
        <c:varyColors val="0"/>
        <c:ser>
          <c:idx val="0"/>
          <c:order val="0"/>
          <c:tx>
            <c:strRef>
              <c:f>Sheet1!$B$1</c:f>
              <c:strCache>
                <c:ptCount val="1"/>
                <c:pt idx="0">
                  <c:v>Porcentaje de infectados que desarrollan enfermedad</c:v>
                </c:pt>
              </c:strCache>
            </c:strRef>
          </c:tx>
          <c:spPr>
            <a:solidFill>
              <a:srgbClr val="B52639"/>
            </a:solidFill>
            <a:effectLst/>
          </c:spPr>
          <c:invertIfNegative val="0"/>
          <c:dLbls>
            <c:numFmt formatCode="#,##0" sourceLinked="0"/>
            <c:txPr>
              <a:bodyPr/>
              <a:lstStyle/>
              <a:p>
                <a:pPr>
                  <a:defRPr b="0" i="0" strike="noStrike" sz="1100" u="none">
                    <a:solidFill>
                      <a:srgbClr val="14202E"/>
                    </a:solidFill>
                    <a:latin typeface="Calibri"/>
                  </a:defRPr>
                </a:pPr>
              </a:p>
            </c:txPr>
            <c:showLegendKey val="0"/>
            <c:showVal val="1"/>
            <c:showCatName val="0"/>
            <c:showSerName val="0"/>
            <c:showPercent val="0"/>
            <c:showBubbleSize val="0"/>
            <c:showLeaderLines val="0"/>
          </c:dLbls>
          <c:dPt>
            <c:idx val="0"/>
            <c:invertIfNegative val="0"/>
            <c:bubble3D val="0"/>
            <c:spPr>
              <a:solidFill>
                <a:srgbClr val="B52639"/>
              </a:solidFill>
              <a:effectLst/>
            </c:spPr>
          </c:dPt>
          <c:dPt>
            <c:idx val="1"/>
            <c:invertIfNegative val="0"/>
            <c:bubble3D val="0"/>
            <c:spPr>
              <a:solidFill>
                <a:srgbClr val="B52639"/>
              </a:solidFill>
              <a:effectLst/>
            </c:spPr>
          </c:dPt>
          <c:dPt>
            <c:idx val="2"/>
            <c:invertIfNegative val="0"/>
            <c:bubble3D val="0"/>
            <c:spPr>
              <a:solidFill>
                <a:srgbClr val="1A4270"/>
              </a:solidFill>
              <a:effectLst/>
            </c:spPr>
          </c:dPt>
          <c:dPt>
            <c:idx val="3"/>
            <c:invertIfNegative val="0"/>
            <c:bubble3D val="0"/>
            <c:spPr>
              <a:solidFill>
                <a:srgbClr val="5B8DB8"/>
              </a:solidFill>
              <a:effectLst/>
            </c:spPr>
          </c:dPt>
          <c:cat>
            <c:strRef>
              <c:f>Sheet1!$A$2:$A$5</c:f>
              <c:strCache>
                <c:ptCount val="4"/>
                <c:pt idx="0">
                  <c:v>Rabia, VIH y varicela</c:v>
                </c:pt>
                <c:pt idx="1">
                  <c:v>Rinovirus</c:v>
                </c:pt>
                <c:pt idx="2">
                  <c:v>Parotiditis y rubéola</c:v>
                </c:pt>
                <c:pt idx="3">
                  <c:v>Poliovirus</c:v>
                </c:pt>
              </c:strCache>
            </c:strRef>
          </c:cat>
          <c:val>
            <c:numRef>
              <c:f>Sheet1!$B$2:$B$5</c:f>
              <c:numCache>
                <c:formatCode>General</c:formatCode>
                <c:ptCount val="4"/>
                <c:pt idx="0">
                  <c:v>95</c:v>
                </c:pt>
                <c:pt idx="1">
                  <c:v>80</c:v>
                </c:pt>
                <c:pt idx="2">
                  <c:v>50</c:v>
                </c:pt>
                <c:pt idx="3">
                  <c:v>8</c:v>
                </c:pt>
              </c:numCache>
            </c:numRef>
          </c:val>
        </c:ser>
        <c:dLbls>
          <c:numFmt formatCode="#,##0" sourceLinked="0"/>
          <c:txPr>
            <a:bodyPr/>
            <a:lstStyle/>
            <a:p>
              <a:pPr>
                <a:defRPr b="0" i="0" strike="noStrike" sz="1100" u="none">
                  <a:solidFill>
                    <a:srgbClr val="14202E"/>
                  </a:solidFill>
                  <a:latin typeface="Calibri"/>
                </a:defRPr>
              </a:pPr>
            </a:p>
          </c:txPr>
          <c:showLegendKey val="0"/>
          <c:showVal val="1"/>
          <c:showCatName val="0"/>
          <c:showSerName val="0"/>
          <c:showPercent val="0"/>
          <c:showBubbleSize val="0"/>
          <c:showLeaderLines val="0"/>
        </c:dLbls>
        <c:gapWidth val="150"/>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050" b="0" i="0" u="none" strike="noStrike">
                <a:solidFill>
                  <a:srgbClr val="54637A"/>
                </a:solidFill>
                <a:latin typeface="Calibri"/>
              </a:defRPr>
            </a:pPr>
            <a:endParaRPr lang="en-US"/>
          </a:p>
        </c:txPr>
        <c:crossAx val="2094734552"/>
        <c:crosses val="autoZero"/>
        <c:auto val="1"/>
        <c:lblAlgn val="ctr"/>
        <c:noMultiLvlLbl val="1"/>
      </c:catAx>
      <c:valAx>
        <c:axId val="2094734552"/>
        <c:scaling>
          <c:orientation val="minMax"/>
          <c:max val="100"/>
        </c:scaling>
        <c:delete val="0"/>
        <c:axPos val="l"/>
        <c:majorGridlines>
          <c:spPr>
            <a:ln w="6350" cap="flat">
              <a:solidFill>
                <a:srgbClr val="D5DDE7"/>
              </a:solidFill>
              <a:prstDash val="solid"/>
              <a:round/>
            </a:ln>
          </c:spPr>
        </c:majorGridlines>
        <c:numFmt formatCode="General" sourceLinked="0"/>
        <c:majorTickMark val="out"/>
        <c:minorTickMark val="none"/>
        <c:tickLblPos val="nextTo"/>
        <c:spPr>
          <a:ln w="12700" cap="flat">
            <a:solidFill>
              <a:srgbClr val="888888"/>
            </a:solidFill>
            <a:prstDash val="solid"/>
            <a:round/>
          </a:ln>
        </c:spPr>
        <c:txPr>
          <a:bodyPr/>
          <a:lstStyle/>
          <a:p>
            <a:pPr>
              <a:defRPr sz="1000" b="0" i="0" u="none" strike="noStrike">
                <a:solidFill>
                  <a:srgbClr val="54637A"/>
                </a:solidFill>
                <a:latin typeface="Calibri"/>
              </a:defRPr>
            </a:pPr>
            <a:endParaRPr lang="en-US"/>
          </a:p>
        </c:txPr>
        <c:crossAx val="2094734554"/>
        <c:crosses val="autoZero"/>
        <c:crossBetween val="between"/>
      </c:valAx>
      <c:spPr>
        <a:noFill/>
        <a:ln>
          <a:noFill/>
        </a:ln>
        <a:effectLst/>
      </c:spPr>
    </c:plotArea>
    <c:plotVisOnly val="1"/>
    <c:dispBlanksAs val="span"/>
  </c:chart>
  <c:spPr>
    <a:noFill/>
    <a:ln>
      <a:noFill/>
    </a:ln>
    <a:effectLst/>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roundedCorners val="1"/>
  <c:chart>
    <c:title>
      <c:tx>
        <c:rich>
          <a:bodyPr/>
          <a:lstStyle/>
          <a:p>
            <a:pPr>
              <a:defRPr sz="1200" b="0" i="0" u="none" strike="noStrike">
                <a:solidFill>
                  <a:srgbClr val="0F2A4A"/>
                </a:solidFill>
                <a:latin typeface="Calibri"/>
              </a:defRPr>
            </a:pPr>
            <a:r>
              <a:rPr sz="1200" b="0" i="0" u="none" strike="noStrike">
                <a:solidFill>
                  <a:srgbClr val="0F2A4A"/>
                </a:solidFill>
                <a:latin typeface="Calibri"/>
              </a:rPr>
              <a:t>Cobertura alcanzada frente al umbral necesario de 95 %</a:t>
            </a:r>
          </a:p>
        </c:rich>
      </c:tx>
      <c:layout/>
      <c:overlay val="0"/>
    </c:title>
    <c:autoTitleDeleted val="0"/>
    <c:plotArea>
      <c:layout/>
      <c:barChart>
        <c:barDir val="col"/>
        <c:grouping val="clustered"/>
        <c:varyColors val="0"/>
        <c:ser>
          <c:idx val="0"/>
          <c:order val="0"/>
          <c:tx>
            <c:strRef>
              <c:f>Sheet1!$B$1</c:f>
              <c:strCache>
                <c:ptCount val="1"/>
                <c:pt idx="0">
                  <c:v>Cobertura de vacunación SPR (%)</c:v>
                </c:pt>
              </c:strCache>
            </c:strRef>
          </c:tx>
          <c:spPr>
            <a:solidFill>
              <a:srgbClr val="1A4270"/>
            </a:solidFill>
            <a:effectLst/>
          </c:spPr>
          <c:invertIfNegative val="0"/>
          <c:dLbls>
            <c:numFmt formatCode="#,##0" sourceLinked="0"/>
            <c:txPr>
              <a:bodyPr/>
              <a:lstStyle/>
              <a:p>
                <a:pPr>
                  <a:defRPr b="0" i="0" strike="noStrike" sz="1100" u="none">
                    <a:solidFill>
                      <a:srgbClr val="14202E"/>
                    </a:solidFill>
                    <a:latin typeface="Calibri"/>
                  </a:defRPr>
                </a:pPr>
              </a:p>
            </c:txPr>
            <c:showLegendKey val="0"/>
            <c:showVal val="1"/>
            <c:showCatName val="0"/>
            <c:showSerName val="0"/>
            <c:showPercent val="0"/>
            <c:showBubbleSize val="0"/>
            <c:showLeaderLines val="0"/>
          </c:dLbls>
          <c:dPt>
            <c:idx val="0"/>
            <c:invertIfNegative val="0"/>
            <c:bubble3D val="0"/>
            <c:spPr>
              <a:solidFill>
                <a:srgbClr val="1A4270"/>
              </a:solidFill>
              <a:effectLst/>
            </c:spPr>
          </c:dPt>
          <c:dPt>
            <c:idx val="1"/>
            <c:invertIfNegative val="0"/>
            <c:bubble3D val="0"/>
            <c:spPr>
              <a:solidFill>
                <a:srgbClr val="B52639"/>
              </a:solidFill>
              <a:effectLst/>
            </c:spPr>
          </c:dPt>
          <c:dPt>
            <c:idx val="2"/>
            <c:invertIfNegative val="0"/>
            <c:bubble3D val="0"/>
            <c:spPr>
              <a:solidFill>
                <a:srgbClr val="B52639"/>
              </a:solidFill>
              <a:effectLst/>
            </c:spPr>
          </c:dPt>
          <c:dPt>
            <c:idx val="3"/>
            <c:invertIfNegative val="0"/>
            <c:bubble3D val="0"/>
            <c:spPr>
              <a:solidFill>
                <a:srgbClr val="B52639"/>
              </a:solidFill>
              <a:effectLst/>
            </c:spPr>
          </c:dPt>
          <c:cat>
            <c:strRef>
              <c:f>Sheet1!$A$2:$A$5</c:f>
              <c:strCache>
                <c:ptCount val="4"/>
                <c:pt idx="0">
                  <c:v>1.ª dosis nacional</c:v>
                </c:pt>
                <c:pt idx="1">
                  <c:v>2.ª dosis nacional</c:v>
                </c:pt>
                <c:pt idx="2">
                  <c:v>2.ª dosis Puno 2024</c:v>
                </c:pt>
                <c:pt idx="3">
                  <c:v>2.ª dosis Puno 2025</c:v>
                </c:pt>
              </c:strCache>
            </c:strRef>
          </c:cat>
          <c:val>
            <c:numRef>
              <c:f>Sheet1!$B$2:$B$5</c:f>
              <c:numCache>
                <c:formatCode>General</c:formatCode>
                <c:ptCount val="4"/>
                <c:pt idx="0">
                  <c:v>90.4</c:v>
                </c:pt>
                <c:pt idx="1">
                  <c:v>82</c:v>
                </c:pt>
                <c:pt idx="2">
                  <c:v>74.7</c:v>
                </c:pt>
                <c:pt idx="3">
                  <c:v>71.3</c:v>
                </c:pt>
              </c:numCache>
            </c:numRef>
          </c:val>
        </c:ser>
        <c:dLbls>
          <c:numFmt formatCode="#,##0" sourceLinked="0"/>
          <c:txPr>
            <a:bodyPr/>
            <a:lstStyle/>
            <a:p>
              <a:pPr>
                <a:defRPr b="0" i="0" strike="noStrike" sz="1100" u="none">
                  <a:solidFill>
                    <a:srgbClr val="14202E"/>
                  </a:solidFill>
                  <a:latin typeface="Calibri"/>
                </a:defRPr>
              </a:pPr>
            </a:p>
          </c:txPr>
          <c:showLegendKey val="0"/>
          <c:showVal val="1"/>
          <c:showCatName val="0"/>
          <c:showSerName val="0"/>
          <c:showPercent val="0"/>
          <c:showBubbleSize val="0"/>
          <c:showLeaderLines val="0"/>
        </c:dLbls>
        <c:gapWidth val="150"/>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050" b="0" i="0" u="none" strike="noStrike">
                <a:solidFill>
                  <a:srgbClr val="54637A"/>
                </a:solidFill>
                <a:latin typeface="Calibri"/>
              </a:defRPr>
            </a:pPr>
            <a:endParaRPr lang="en-US"/>
          </a:p>
        </c:txPr>
        <c:crossAx val="2094734552"/>
        <c:crosses val="autoZero"/>
        <c:auto val="1"/>
        <c:lblAlgn val="ctr"/>
        <c:noMultiLvlLbl val="1"/>
      </c:catAx>
      <c:valAx>
        <c:axId val="2094734552"/>
        <c:scaling>
          <c:orientation val="minMax"/>
          <c:max val="100"/>
        </c:scaling>
        <c:delete val="0"/>
        <c:axPos val="l"/>
        <c:majorGridlines>
          <c:spPr>
            <a:ln w="6350" cap="flat">
              <a:solidFill>
                <a:srgbClr val="D5DDE7"/>
              </a:solidFill>
              <a:prstDash val="solid"/>
              <a:round/>
            </a:ln>
          </c:spPr>
        </c:majorGridlines>
        <c:numFmt formatCode="General" sourceLinked="0"/>
        <c:majorTickMark val="out"/>
        <c:minorTickMark val="none"/>
        <c:tickLblPos val="nextTo"/>
        <c:spPr>
          <a:ln w="12700" cap="flat">
            <a:solidFill>
              <a:srgbClr val="888888"/>
            </a:solidFill>
            <a:prstDash val="solid"/>
            <a:round/>
          </a:ln>
        </c:spPr>
        <c:txPr>
          <a:bodyPr/>
          <a:lstStyle/>
          <a:p>
            <a:pPr>
              <a:defRPr sz="1000" b="0" i="0" u="none" strike="noStrike">
                <a:solidFill>
                  <a:srgbClr val="54637A"/>
                </a:solidFill>
                <a:latin typeface="Calibri"/>
              </a:defRPr>
            </a:pPr>
            <a:endParaRPr lang="en-US"/>
          </a:p>
        </c:txPr>
        <c:crossAx val="2094734554"/>
        <c:crosses val="autoZero"/>
        <c:crossBetween val="between"/>
      </c:valAx>
      <c:spPr>
        <a:noFill/>
        <a:ln>
          <a:noFill/>
        </a:ln>
        <a:effectLst/>
      </c:spPr>
    </c:plotArea>
    <c:plotVisOnly val="1"/>
    <c:dispBlanksAs val="span"/>
  </c:chart>
  <c:spPr>
    <a:noFill/>
    <a:ln>
      <a:noFill/>
    </a:ln>
    <a:effectLst/>
  </c:spPr>
  <c:externalData r:id="rId1">
    <c:autoUpdate val="0"/>
  </c:externalData>
</c:chartSpace>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xml"/>
		</Relationships>
</file>

<file path=ppt/notesSlides/_rels/notesSlide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1.xml"/>
		</Relationships>
</file>

<file path=ppt/notesSlides/_rels/notesSlide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2.xml"/>
		</Relationships>
</file>

<file path=ppt/notesSlides/_rels/notesSlide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3.xml"/>
		</Relationships>
</file>

<file path=ppt/notesSlides/_rels/notesSlide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4.xml"/>
		</Relationships>
</file>

<file path=ppt/notesSlides/_rels/notesSlide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5.xml"/>
		</Relationships>
</file>

<file path=ppt/notesSlides/_rels/notesSlide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6.xml"/>
		</Relationships>
</file>

<file path=ppt/notesSlides/_rels/notesSlide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7.xml"/>
		</Relationships>
</file>

<file path=ppt/notesSlides/_rels/notesSlide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8.xml"/>
		</Relationships>
</file>

<file path=ppt/notesSlides/_rels/notesSlide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9.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0.xml"/>
		</Relationships>
</file>

<file path=ppt/notesSlides/_rels/notesSlide4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1.xml"/>
		</Relationships>
</file>

<file path=ppt/notesSlides/_rels/notesSlide4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2.xml"/>
		</Relationships>
</file>

<file path=ppt/notesSlides/_rels/notesSlide4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3.xml"/>
		</Relationships>
</file>

<file path=ppt/notesSlides/_rels/notesSlide4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4.xml"/>
		</Relationships>
</file>

<file path=ppt/notesSlides/_rels/notesSlide4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5.xml"/>
		</Relationships>
</file>

<file path=ppt/notesSlides/_rels/notesSlide4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6.xml"/>
		</Relationships>
</file>

<file path=ppt/notesSlides/_rels/notesSlide4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7.xml"/>
		</Relationships>
</file>

<file path=ppt/notesSlides/_rels/notesSlide4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8.xml"/>
		</Relationships>
</file>

<file path=ppt/notesSlides/_rels/notesSlide4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9.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5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0.xml"/>
		</Relationships>
</file>

<file path=ppt/notesSlides/_rels/notesSlide5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1.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Sesión 2. Evidencias: test rápido y foro de discusión. El caso integrador del foro es el brote de sarampión en el Perú, 2026.</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chart" Target="/ppt/charts/chart1.xml"/><Relationship Id="rId2" Type="http://schemas.openxmlformats.org/officeDocument/2006/relationships/slideLayout" Target="../slideLayouts/slideLayout1.xml"/><Relationship Id="rId3"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chart" Target="/ppt/charts/chart2.xml"/><Relationship Id="rId2" Type="http://schemas.openxmlformats.org/officeDocument/2006/relationships/slideLayout" Target="../slideLayouts/slideLayout1.xml"/><Relationship Id="rId3"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8182C"/>
        </a:solidFill>
      </p:bgPr>
    </p:bg>
    <p:spTree>
      <p:nvGrpSpPr>
        <p:cNvPr id="1" name=""/>
        <p:cNvGrpSpPr/>
        <p:nvPr/>
      </p:nvGrpSpPr>
      <p:grpSpPr>
        <a:xfrm>
          <a:off x="0" y="0"/>
          <a:ext cx="0" cy="0"/>
          <a:chOff x="0" y="0"/>
          <a:chExt cx="0" cy="0"/>
        </a:xfrm>
      </p:grpSpPr>
      <p:sp>
        <p:nvSpPr>
          <p:cNvPr id="2" name="Text 0"/>
          <p:cNvSpPr txBox="1"/>
          <p:nvPr/>
        </p:nvSpPr>
        <p:spPr>
          <a:xfrm>
            <a:off x="658368" y="548640"/>
            <a:ext cx="10872216" cy="274320"/>
          </a:xfrm>
          <a:prstGeom prst="rect">
            <a:avLst/>
          </a:prstGeom>
          <a:noFill/>
          <a:ln/>
        </p:spPr>
        <p:txBody>
          <a:bodyPr wrap="square" lIns="0" tIns="0" rIns="0" bIns="0" rtlCol="0" anchor="ctr"/>
          <a:lstStyle/>
          <a:p>
            <a:pPr indent="0" marL="0">
              <a:buNone/>
            </a:pPr>
            <a:r>
              <a:rPr lang="en-US" sz="1200" dirty="0">
                <a:solidFill>
                  <a:srgbClr val="8FB4D4"/>
                </a:solidFill>
                <a:latin typeface="Calibri" pitchFamily="34" charset="0"/>
                <a:ea typeface="Calibri" pitchFamily="34" charset="-122"/>
                <a:cs typeface="Calibri" pitchFamily="34" charset="-120"/>
              </a:rPr>
              <a:t>Universidad César Vallejo   |   Facultad de Ciencias de la Salud   |   Programa de Enfermería</a:t>
            </a:r>
            <a:endParaRPr lang="en-US" sz="1200" dirty="0"/>
          </a:p>
        </p:txBody>
      </p:sp>
      <p:sp>
        <p:nvSpPr>
          <p:cNvPr id="3" name="Text 1"/>
          <p:cNvSpPr txBox="1"/>
          <p:nvPr/>
        </p:nvSpPr>
        <p:spPr>
          <a:xfrm>
            <a:off x="658368" y="1508760"/>
            <a:ext cx="2011680" cy="1371600"/>
          </a:xfrm>
          <a:prstGeom prst="rect">
            <a:avLst/>
          </a:prstGeom>
          <a:noFill/>
          <a:ln/>
        </p:spPr>
        <p:txBody>
          <a:bodyPr wrap="square" lIns="0" tIns="0" rIns="0" bIns="0" rtlCol="0" anchor="ctr"/>
          <a:lstStyle/>
          <a:p>
            <a:pPr indent="0" marL="0">
              <a:buNone/>
            </a:pPr>
            <a:r>
              <a:rPr lang="en-US" sz="9600" b="1" dirty="0">
                <a:solidFill>
                  <a:srgbClr val="B52639"/>
                </a:solidFill>
                <a:latin typeface="Cambria" pitchFamily="34" charset="0"/>
                <a:ea typeface="Cambria" pitchFamily="34" charset="-122"/>
                <a:cs typeface="Cambria" pitchFamily="34" charset="-120"/>
              </a:rPr>
              <a:t>02</a:t>
            </a:r>
            <a:endParaRPr lang="en-US" sz="9600" dirty="0"/>
          </a:p>
        </p:txBody>
      </p:sp>
      <p:sp>
        <p:nvSpPr>
          <p:cNvPr id="4" name="Text 2"/>
          <p:cNvSpPr txBox="1"/>
          <p:nvPr/>
        </p:nvSpPr>
        <p:spPr>
          <a:xfrm>
            <a:off x="2350008" y="1783080"/>
            <a:ext cx="5486400" cy="640080"/>
          </a:xfrm>
          <a:prstGeom prst="rect">
            <a:avLst/>
          </a:prstGeom>
          <a:noFill/>
          <a:ln/>
        </p:spPr>
        <p:txBody>
          <a:bodyPr wrap="square" lIns="0" tIns="0" rIns="0" bIns="0" rtlCol="0" anchor="ctr"/>
          <a:lstStyle/>
          <a:p>
            <a:pPr indent="0" marL="0">
              <a:buNone/>
            </a:pPr>
            <a:r>
              <a:rPr lang="en-US" sz="3200" i="1" dirty="0">
                <a:solidFill>
                  <a:srgbClr val="FFFFFF"/>
                </a:solidFill>
                <a:latin typeface="Cambria" pitchFamily="34" charset="0"/>
                <a:ea typeface="Cambria" pitchFamily="34" charset="-122"/>
                <a:cs typeface="Cambria" pitchFamily="34" charset="-120"/>
              </a:rPr>
              <a:t>Epidemiología</a:t>
            </a:r>
            <a:endParaRPr lang="en-US" sz="3200" dirty="0"/>
          </a:p>
        </p:txBody>
      </p:sp>
      <p:sp>
        <p:nvSpPr>
          <p:cNvPr id="5" name="Text 3"/>
          <p:cNvSpPr txBox="1"/>
          <p:nvPr/>
        </p:nvSpPr>
        <p:spPr>
          <a:xfrm>
            <a:off x="2395728" y="2377440"/>
            <a:ext cx="5486400" cy="320040"/>
          </a:xfrm>
          <a:prstGeom prst="rect">
            <a:avLst/>
          </a:prstGeom>
          <a:noFill/>
          <a:ln/>
        </p:spPr>
        <p:txBody>
          <a:bodyPr wrap="square" lIns="0" tIns="0" rIns="0" bIns="0" rtlCol="0" anchor="ctr"/>
          <a:lstStyle/>
          <a:p>
            <a:pPr indent="0" marL="0">
              <a:buNone/>
            </a:pPr>
            <a:r>
              <a:rPr lang="en-US" sz="1300" dirty="0">
                <a:solidFill>
                  <a:srgbClr val="8FB4D4"/>
                </a:solidFill>
                <a:latin typeface="Calibri" pitchFamily="34" charset="0"/>
                <a:ea typeface="Calibri" pitchFamily="34" charset="-122"/>
                <a:cs typeface="Calibri" pitchFamily="34" charset="-120"/>
              </a:rPr>
              <a:t>Primera unidad   ·   Sesión dos</a:t>
            </a:r>
            <a:endParaRPr lang="en-US" sz="1300" dirty="0"/>
          </a:p>
        </p:txBody>
      </p:sp>
      <p:sp>
        <p:nvSpPr>
          <p:cNvPr id="6" name="Text 4"/>
          <p:cNvSpPr txBox="1"/>
          <p:nvPr/>
        </p:nvSpPr>
        <p:spPr>
          <a:xfrm>
            <a:off x="658368" y="3063240"/>
            <a:ext cx="9509760" cy="1463040"/>
          </a:xfrm>
          <a:prstGeom prst="rect">
            <a:avLst/>
          </a:prstGeom>
          <a:noFill/>
          <a:ln/>
        </p:spPr>
        <p:txBody>
          <a:bodyPr wrap="square" lIns="0" tIns="0" rIns="0" bIns="0" rtlCol="0" anchor="ctr"/>
          <a:lstStyle/>
          <a:p>
            <a:pPr indent="0" marL="0">
              <a:lnSpc>
                <a:spcPct val="105000"/>
              </a:lnSpc>
              <a:buNone/>
            </a:pPr>
            <a:r>
              <a:rPr lang="en-US" sz="4000" b="1" dirty="0">
                <a:solidFill>
                  <a:srgbClr val="FFFFFF"/>
                </a:solidFill>
                <a:latin typeface="Cambria" pitchFamily="34" charset="0"/>
                <a:ea typeface="Cambria" pitchFamily="34" charset="-122"/>
                <a:cs typeface="Cambria" pitchFamily="34" charset="-120"/>
              </a:rPr>
              <a:t>Cadena epidemiológica.</a:t>
            </a:r>
            <a:endParaRPr lang="en-US" sz="4000" dirty="0"/>
          </a:p>
          <a:p>
            <a:pPr indent="0" marL="0">
              <a:lnSpc>
                <a:spcPct val="105000"/>
              </a:lnSpc>
              <a:buNone/>
            </a:pPr>
            <a:r>
              <a:rPr lang="en-US" sz="4000" b="1" dirty="0">
                <a:solidFill>
                  <a:srgbClr val="FFFFFF"/>
                </a:solidFill>
                <a:latin typeface="Cambria" pitchFamily="34" charset="0"/>
                <a:ea typeface="Cambria" pitchFamily="34" charset="-122"/>
                <a:cs typeface="Cambria" pitchFamily="34" charset="-120"/>
              </a:rPr>
              <a:t>Vacunas y vacunación</a:t>
            </a:r>
            <a:endParaRPr lang="en-US" sz="4000" dirty="0"/>
          </a:p>
        </p:txBody>
      </p:sp>
      <p:sp>
        <p:nvSpPr>
          <p:cNvPr id="7" name="Text 5"/>
          <p:cNvSpPr txBox="1"/>
          <p:nvPr/>
        </p:nvSpPr>
        <p:spPr>
          <a:xfrm>
            <a:off x="658368" y="4800600"/>
            <a:ext cx="5486400" cy="274320"/>
          </a:xfrm>
          <a:prstGeom prst="rect">
            <a:avLst/>
          </a:prstGeom>
          <a:noFill/>
          <a:ln/>
        </p:spPr>
        <p:txBody>
          <a:bodyPr wrap="square" lIns="0" tIns="0" rIns="0" bIns="0" rtlCol="0" anchor="ctr"/>
          <a:lstStyle/>
          <a:p>
            <a:pPr indent="0" marL="0">
              <a:buNone/>
            </a:pPr>
            <a:r>
              <a:rPr lang="en-US" sz="1400" dirty="0">
                <a:solidFill>
                  <a:srgbClr val="FFFFFF"/>
                </a:solidFill>
                <a:latin typeface="Calibri" pitchFamily="34" charset="0"/>
                <a:ea typeface="Calibri" pitchFamily="34" charset="-122"/>
                <a:cs typeface="Calibri" pitchFamily="34" charset="-120"/>
              </a:rPr>
              <a:t>Dr. Jorge Enrique Rojas Rodríguez</a:t>
            </a:r>
            <a:endParaRPr lang="en-US" sz="1400" dirty="0"/>
          </a:p>
        </p:txBody>
      </p:sp>
      <p:sp>
        <p:nvSpPr>
          <p:cNvPr id="8" name="Text 6"/>
          <p:cNvSpPr txBox="1"/>
          <p:nvPr/>
        </p:nvSpPr>
        <p:spPr>
          <a:xfrm>
            <a:off x="658368" y="5120640"/>
            <a:ext cx="5486400" cy="274320"/>
          </a:xfrm>
          <a:prstGeom prst="rect">
            <a:avLst/>
          </a:prstGeom>
          <a:noFill/>
          <a:ln/>
        </p:spPr>
        <p:txBody>
          <a:bodyPr wrap="square" lIns="0" tIns="0" rIns="0" bIns="0" rtlCol="0" anchor="ctr"/>
          <a:lstStyle/>
          <a:p>
            <a:pPr indent="0" marL="0">
              <a:buNone/>
            </a:pPr>
            <a:r>
              <a:rPr lang="en-US" sz="1200" dirty="0">
                <a:solidFill>
                  <a:srgbClr val="8FB4D4"/>
                </a:solidFill>
                <a:latin typeface="Calibri" pitchFamily="34" charset="0"/>
                <a:ea typeface="Calibri" pitchFamily="34" charset="-122"/>
                <a:cs typeface="Calibri" pitchFamily="34" charset="-120"/>
              </a:rPr>
              <a:t>Semestre 2026-II   ·   IV ciclo   ·   4.5 créditos</a:t>
            </a:r>
            <a:endParaRPr lang="en-US" sz="1200" dirty="0"/>
          </a:p>
        </p:txBody>
      </p:sp>
      <p:sp>
        <p:nvSpPr>
          <p:cNvPr id="9" name="Shape 7"/>
          <p:cNvSpPr/>
          <p:nvPr/>
        </p:nvSpPr>
        <p:spPr>
          <a:xfrm>
            <a:off x="0" y="6448097"/>
            <a:ext cx="310896" cy="89863"/>
          </a:xfrm>
          <a:prstGeom prst="rect">
            <a:avLst/>
          </a:prstGeom>
          <a:solidFill>
            <a:srgbClr val="0F2A4A"/>
          </a:solidFill>
          <a:ln w="12700">
            <a:solidFill>
              <a:srgbClr val="0F2A4A"/>
            </a:solidFill>
            <a:prstDash val="solid"/>
          </a:ln>
        </p:spPr>
      </p:sp>
      <p:sp>
        <p:nvSpPr>
          <p:cNvPr id="10" name="Shape 8"/>
          <p:cNvSpPr/>
          <p:nvPr/>
        </p:nvSpPr>
        <p:spPr>
          <a:xfrm>
            <a:off x="420624" y="6388188"/>
            <a:ext cx="310896" cy="149772"/>
          </a:xfrm>
          <a:prstGeom prst="rect">
            <a:avLst/>
          </a:prstGeom>
          <a:solidFill>
            <a:srgbClr val="0F2A4A"/>
          </a:solidFill>
          <a:ln w="12700">
            <a:solidFill>
              <a:srgbClr val="0F2A4A"/>
            </a:solidFill>
            <a:prstDash val="solid"/>
          </a:ln>
        </p:spPr>
      </p:sp>
      <p:sp>
        <p:nvSpPr>
          <p:cNvPr id="11" name="Shape 9"/>
          <p:cNvSpPr/>
          <p:nvPr/>
        </p:nvSpPr>
        <p:spPr>
          <a:xfrm>
            <a:off x="841248" y="6298324"/>
            <a:ext cx="310896" cy="239636"/>
          </a:xfrm>
          <a:prstGeom prst="rect">
            <a:avLst/>
          </a:prstGeom>
          <a:solidFill>
            <a:srgbClr val="0F2A4A"/>
          </a:solidFill>
          <a:ln w="12700">
            <a:solidFill>
              <a:srgbClr val="0F2A4A"/>
            </a:solidFill>
            <a:prstDash val="solid"/>
          </a:ln>
        </p:spPr>
      </p:sp>
      <p:sp>
        <p:nvSpPr>
          <p:cNvPr id="12" name="Shape 10"/>
          <p:cNvSpPr/>
          <p:nvPr/>
        </p:nvSpPr>
        <p:spPr>
          <a:xfrm>
            <a:off x="1261872" y="6178506"/>
            <a:ext cx="310896" cy="359454"/>
          </a:xfrm>
          <a:prstGeom prst="rect">
            <a:avLst/>
          </a:prstGeom>
          <a:solidFill>
            <a:srgbClr val="0F2A4A"/>
          </a:solidFill>
          <a:ln w="12700">
            <a:solidFill>
              <a:srgbClr val="0F2A4A"/>
            </a:solidFill>
            <a:prstDash val="solid"/>
          </a:ln>
        </p:spPr>
      </p:sp>
      <p:sp>
        <p:nvSpPr>
          <p:cNvPr id="13" name="Shape 11"/>
          <p:cNvSpPr/>
          <p:nvPr/>
        </p:nvSpPr>
        <p:spPr>
          <a:xfrm>
            <a:off x="1682496" y="6028734"/>
            <a:ext cx="310896" cy="509226"/>
          </a:xfrm>
          <a:prstGeom prst="rect">
            <a:avLst/>
          </a:prstGeom>
          <a:solidFill>
            <a:srgbClr val="0F2A4A"/>
          </a:solidFill>
          <a:ln w="12700">
            <a:solidFill>
              <a:srgbClr val="0F2A4A"/>
            </a:solidFill>
            <a:prstDash val="solid"/>
          </a:ln>
        </p:spPr>
      </p:sp>
      <p:sp>
        <p:nvSpPr>
          <p:cNvPr id="14" name="Shape 12"/>
          <p:cNvSpPr/>
          <p:nvPr/>
        </p:nvSpPr>
        <p:spPr>
          <a:xfrm>
            <a:off x="2103120" y="5849007"/>
            <a:ext cx="310896" cy="688953"/>
          </a:xfrm>
          <a:prstGeom prst="rect">
            <a:avLst/>
          </a:prstGeom>
          <a:solidFill>
            <a:srgbClr val="0F2A4A"/>
          </a:solidFill>
          <a:ln w="12700">
            <a:solidFill>
              <a:srgbClr val="0F2A4A"/>
            </a:solidFill>
            <a:prstDash val="solid"/>
          </a:ln>
        </p:spPr>
      </p:sp>
      <p:sp>
        <p:nvSpPr>
          <p:cNvPr id="15" name="Shape 13"/>
          <p:cNvSpPr/>
          <p:nvPr/>
        </p:nvSpPr>
        <p:spPr>
          <a:xfrm>
            <a:off x="2523744" y="5669280"/>
            <a:ext cx="310896" cy="868680"/>
          </a:xfrm>
          <a:prstGeom prst="rect">
            <a:avLst/>
          </a:prstGeom>
          <a:solidFill>
            <a:srgbClr val="B52639"/>
          </a:solidFill>
          <a:ln w="12700">
            <a:solidFill>
              <a:srgbClr val="B52639"/>
            </a:solidFill>
            <a:prstDash val="solid"/>
          </a:ln>
        </p:spPr>
      </p:sp>
      <p:sp>
        <p:nvSpPr>
          <p:cNvPr id="16" name="Shape 14"/>
          <p:cNvSpPr/>
          <p:nvPr/>
        </p:nvSpPr>
        <p:spPr>
          <a:xfrm>
            <a:off x="2944368" y="5759143"/>
            <a:ext cx="310896" cy="778817"/>
          </a:xfrm>
          <a:prstGeom prst="rect">
            <a:avLst/>
          </a:prstGeom>
          <a:solidFill>
            <a:srgbClr val="0F2A4A"/>
          </a:solidFill>
          <a:ln w="12700">
            <a:solidFill>
              <a:srgbClr val="0F2A4A"/>
            </a:solidFill>
            <a:prstDash val="solid"/>
          </a:ln>
        </p:spPr>
      </p:sp>
      <p:sp>
        <p:nvSpPr>
          <p:cNvPr id="17" name="Shape 15"/>
          <p:cNvSpPr/>
          <p:nvPr/>
        </p:nvSpPr>
        <p:spPr>
          <a:xfrm>
            <a:off x="3364992" y="5938870"/>
            <a:ext cx="310896" cy="599090"/>
          </a:xfrm>
          <a:prstGeom prst="rect">
            <a:avLst/>
          </a:prstGeom>
          <a:solidFill>
            <a:srgbClr val="0F2A4A"/>
          </a:solidFill>
          <a:ln w="12700">
            <a:solidFill>
              <a:srgbClr val="0F2A4A"/>
            </a:solidFill>
            <a:prstDash val="solid"/>
          </a:ln>
        </p:spPr>
      </p:sp>
      <p:sp>
        <p:nvSpPr>
          <p:cNvPr id="18" name="Shape 16"/>
          <p:cNvSpPr/>
          <p:nvPr/>
        </p:nvSpPr>
        <p:spPr>
          <a:xfrm>
            <a:off x="3785616" y="6088643"/>
            <a:ext cx="310896" cy="449317"/>
          </a:xfrm>
          <a:prstGeom prst="rect">
            <a:avLst/>
          </a:prstGeom>
          <a:solidFill>
            <a:srgbClr val="0F2A4A"/>
          </a:solidFill>
          <a:ln w="12700">
            <a:solidFill>
              <a:srgbClr val="0F2A4A"/>
            </a:solidFill>
            <a:prstDash val="solid"/>
          </a:ln>
        </p:spPr>
      </p:sp>
      <p:sp>
        <p:nvSpPr>
          <p:cNvPr id="19" name="Shape 17"/>
          <p:cNvSpPr/>
          <p:nvPr/>
        </p:nvSpPr>
        <p:spPr>
          <a:xfrm>
            <a:off x="4206240" y="6208461"/>
            <a:ext cx="310896" cy="329499"/>
          </a:xfrm>
          <a:prstGeom prst="rect">
            <a:avLst/>
          </a:prstGeom>
          <a:solidFill>
            <a:srgbClr val="0F2A4A"/>
          </a:solidFill>
          <a:ln w="12700">
            <a:solidFill>
              <a:srgbClr val="0F2A4A"/>
            </a:solidFill>
            <a:prstDash val="solid"/>
          </a:ln>
        </p:spPr>
      </p:sp>
      <p:sp>
        <p:nvSpPr>
          <p:cNvPr id="20" name="Shape 18"/>
          <p:cNvSpPr/>
          <p:nvPr/>
        </p:nvSpPr>
        <p:spPr>
          <a:xfrm>
            <a:off x="4626864" y="6283347"/>
            <a:ext cx="310896" cy="254613"/>
          </a:xfrm>
          <a:prstGeom prst="rect">
            <a:avLst/>
          </a:prstGeom>
          <a:solidFill>
            <a:srgbClr val="0F2A4A"/>
          </a:solidFill>
          <a:ln w="12700">
            <a:solidFill>
              <a:srgbClr val="0F2A4A"/>
            </a:solidFill>
            <a:prstDash val="solid"/>
          </a:ln>
        </p:spPr>
      </p:sp>
      <p:sp>
        <p:nvSpPr>
          <p:cNvPr id="21" name="Shape 19"/>
          <p:cNvSpPr/>
          <p:nvPr/>
        </p:nvSpPr>
        <p:spPr>
          <a:xfrm>
            <a:off x="5047488" y="6238415"/>
            <a:ext cx="310896" cy="299545"/>
          </a:xfrm>
          <a:prstGeom prst="rect">
            <a:avLst/>
          </a:prstGeom>
          <a:solidFill>
            <a:srgbClr val="0F2A4A"/>
          </a:solidFill>
          <a:ln w="12700">
            <a:solidFill>
              <a:srgbClr val="0F2A4A"/>
            </a:solidFill>
            <a:prstDash val="solid"/>
          </a:ln>
        </p:spPr>
      </p:sp>
      <p:sp>
        <p:nvSpPr>
          <p:cNvPr id="22" name="Shape 20"/>
          <p:cNvSpPr/>
          <p:nvPr/>
        </p:nvSpPr>
        <p:spPr>
          <a:xfrm>
            <a:off x="5468112" y="6148552"/>
            <a:ext cx="310896" cy="389408"/>
          </a:xfrm>
          <a:prstGeom prst="rect">
            <a:avLst/>
          </a:prstGeom>
          <a:solidFill>
            <a:srgbClr val="0F2A4A"/>
          </a:solidFill>
          <a:ln w="12700">
            <a:solidFill>
              <a:srgbClr val="0F2A4A"/>
            </a:solidFill>
            <a:prstDash val="solid"/>
          </a:ln>
        </p:spPr>
      </p:sp>
      <p:sp>
        <p:nvSpPr>
          <p:cNvPr id="23" name="Shape 21"/>
          <p:cNvSpPr/>
          <p:nvPr/>
        </p:nvSpPr>
        <p:spPr>
          <a:xfrm>
            <a:off x="5888736" y="6253392"/>
            <a:ext cx="310896" cy="284568"/>
          </a:xfrm>
          <a:prstGeom prst="rect">
            <a:avLst/>
          </a:prstGeom>
          <a:solidFill>
            <a:srgbClr val="0F2A4A"/>
          </a:solidFill>
          <a:ln w="12700">
            <a:solidFill>
              <a:srgbClr val="0F2A4A"/>
            </a:solidFill>
            <a:prstDash val="solid"/>
          </a:ln>
        </p:spPr>
      </p:sp>
      <p:sp>
        <p:nvSpPr>
          <p:cNvPr id="24" name="Shape 22"/>
          <p:cNvSpPr/>
          <p:nvPr/>
        </p:nvSpPr>
        <p:spPr>
          <a:xfrm>
            <a:off x="6309360" y="6343256"/>
            <a:ext cx="310896" cy="194704"/>
          </a:xfrm>
          <a:prstGeom prst="rect">
            <a:avLst/>
          </a:prstGeom>
          <a:solidFill>
            <a:srgbClr val="0F2A4A"/>
          </a:solidFill>
          <a:ln w="12700">
            <a:solidFill>
              <a:srgbClr val="0F2A4A"/>
            </a:solidFill>
            <a:prstDash val="solid"/>
          </a:ln>
        </p:spPr>
      </p:sp>
      <p:sp>
        <p:nvSpPr>
          <p:cNvPr id="25" name="Shape 23"/>
          <p:cNvSpPr/>
          <p:nvPr/>
        </p:nvSpPr>
        <p:spPr>
          <a:xfrm>
            <a:off x="6729984" y="6403165"/>
            <a:ext cx="310896" cy="134795"/>
          </a:xfrm>
          <a:prstGeom prst="rect">
            <a:avLst/>
          </a:prstGeom>
          <a:solidFill>
            <a:srgbClr val="0F2A4A"/>
          </a:solidFill>
          <a:ln w="12700">
            <a:solidFill>
              <a:srgbClr val="0F2A4A"/>
            </a:solidFill>
            <a:prstDash val="solid"/>
          </a:ln>
        </p:spPr>
      </p:sp>
      <p:sp>
        <p:nvSpPr>
          <p:cNvPr id="26" name="Shape 24"/>
          <p:cNvSpPr/>
          <p:nvPr/>
        </p:nvSpPr>
        <p:spPr>
          <a:xfrm>
            <a:off x="7150608" y="6433119"/>
            <a:ext cx="310896" cy="104841"/>
          </a:xfrm>
          <a:prstGeom prst="rect">
            <a:avLst/>
          </a:prstGeom>
          <a:solidFill>
            <a:srgbClr val="0F2A4A"/>
          </a:solidFill>
          <a:ln w="12700">
            <a:solidFill>
              <a:srgbClr val="0F2A4A"/>
            </a:solidFill>
            <a:prstDash val="solid"/>
          </a:ln>
        </p:spPr>
      </p:sp>
      <p:sp>
        <p:nvSpPr>
          <p:cNvPr id="27" name="Shape 25"/>
          <p:cNvSpPr/>
          <p:nvPr/>
        </p:nvSpPr>
        <p:spPr>
          <a:xfrm>
            <a:off x="7571232" y="6463074"/>
            <a:ext cx="310896" cy="74886"/>
          </a:xfrm>
          <a:prstGeom prst="rect">
            <a:avLst/>
          </a:prstGeom>
          <a:solidFill>
            <a:srgbClr val="0F2A4A"/>
          </a:solidFill>
          <a:ln w="12700">
            <a:solidFill>
              <a:srgbClr val="0F2A4A"/>
            </a:solidFill>
            <a:prstDash val="solid"/>
          </a:ln>
        </p:spPr>
      </p:sp>
      <p:sp>
        <p:nvSpPr>
          <p:cNvPr id="28" name="Shape 26"/>
          <p:cNvSpPr/>
          <p:nvPr/>
        </p:nvSpPr>
        <p:spPr>
          <a:xfrm>
            <a:off x="7991856" y="6478051"/>
            <a:ext cx="310896" cy="59909"/>
          </a:xfrm>
          <a:prstGeom prst="rect">
            <a:avLst/>
          </a:prstGeom>
          <a:solidFill>
            <a:srgbClr val="0F2A4A"/>
          </a:solidFill>
          <a:ln w="12700">
            <a:solidFill>
              <a:srgbClr val="0F2A4A"/>
            </a:solidFill>
            <a:prstDash val="solid"/>
          </a:ln>
        </p:spPr>
      </p:sp>
      <p:sp>
        <p:nvSpPr>
          <p:cNvPr id="29" name="Shape 27"/>
          <p:cNvSpPr/>
          <p:nvPr/>
        </p:nvSpPr>
        <p:spPr>
          <a:xfrm>
            <a:off x="8412480" y="6493028"/>
            <a:ext cx="310896" cy="44932"/>
          </a:xfrm>
          <a:prstGeom prst="rect">
            <a:avLst/>
          </a:prstGeom>
          <a:solidFill>
            <a:srgbClr val="0F2A4A"/>
          </a:solidFill>
          <a:ln w="12700">
            <a:solidFill>
              <a:srgbClr val="0F2A4A"/>
            </a:solidFill>
            <a:prstDash val="solid"/>
          </a:ln>
        </p:spPr>
      </p:sp>
      <p:sp>
        <p:nvSpPr>
          <p:cNvPr id="30" name="Shape 28"/>
          <p:cNvSpPr/>
          <p:nvPr/>
        </p:nvSpPr>
        <p:spPr>
          <a:xfrm>
            <a:off x="8833104" y="6493028"/>
            <a:ext cx="310896" cy="44932"/>
          </a:xfrm>
          <a:prstGeom prst="rect">
            <a:avLst/>
          </a:prstGeom>
          <a:solidFill>
            <a:srgbClr val="0F2A4A"/>
          </a:solidFill>
          <a:ln w="12700">
            <a:solidFill>
              <a:srgbClr val="0F2A4A"/>
            </a:solidFill>
            <a:prstDash val="solid"/>
          </a:ln>
        </p:spPr>
      </p:sp>
      <p:sp>
        <p:nvSpPr>
          <p:cNvPr id="31" name="Shape 29"/>
          <p:cNvSpPr/>
          <p:nvPr/>
        </p:nvSpPr>
        <p:spPr>
          <a:xfrm>
            <a:off x="9253728" y="6508006"/>
            <a:ext cx="310896" cy="29954"/>
          </a:xfrm>
          <a:prstGeom prst="rect">
            <a:avLst/>
          </a:prstGeom>
          <a:solidFill>
            <a:srgbClr val="0F2A4A"/>
          </a:solidFill>
          <a:ln w="12700">
            <a:solidFill>
              <a:srgbClr val="0F2A4A"/>
            </a:solidFill>
            <a:prstDash val="solid"/>
          </a:ln>
        </p:spPr>
      </p:sp>
      <p:sp>
        <p:nvSpPr>
          <p:cNvPr id="32" name="Shape 30"/>
          <p:cNvSpPr/>
          <p:nvPr/>
        </p:nvSpPr>
        <p:spPr>
          <a:xfrm>
            <a:off x="9674352" y="6508006"/>
            <a:ext cx="310896" cy="29954"/>
          </a:xfrm>
          <a:prstGeom prst="rect">
            <a:avLst/>
          </a:prstGeom>
          <a:solidFill>
            <a:srgbClr val="0F2A4A"/>
          </a:solidFill>
          <a:ln w="12700">
            <a:solidFill>
              <a:srgbClr val="0F2A4A"/>
            </a:solidFill>
            <a:prstDash val="solid"/>
          </a:ln>
        </p:spPr>
      </p:sp>
      <p:sp>
        <p:nvSpPr>
          <p:cNvPr id="33" name="Text 31"/>
          <p:cNvSpPr txBox="1"/>
          <p:nvPr/>
        </p:nvSpPr>
        <p:spPr>
          <a:xfrm>
            <a:off x="658368" y="6382512"/>
            <a:ext cx="5486400" cy="274320"/>
          </a:xfrm>
          <a:prstGeom prst="rect">
            <a:avLst/>
          </a:prstGeom>
          <a:noFill/>
          <a:ln/>
        </p:spPr>
        <p:txBody>
          <a:bodyPr wrap="square" lIns="0" tIns="0" rIns="0" bIns="0" rtlCol="0" anchor="ctr"/>
          <a:lstStyle/>
          <a:p>
            <a:pPr indent="0" marL="0">
              <a:buNone/>
            </a:pPr>
            <a:r>
              <a:rPr lang="en-US" sz="950" dirty="0">
                <a:solidFill>
                  <a:srgbClr val="8FB4D4"/>
                </a:solidFill>
                <a:latin typeface="Calibri" pitchFamily="34" charset="0"/>
                <a:ea typeface="Calibri" pitchFamily="34" charset="-122"/>
                <a:cs typeface="Calibri" pitchFamily="34" charset="-120"/>
              </a:rPr>
              <a:t>Epidemiología · Sesión 2 · Cadena epidemiológica</a:t>
            </a:r>
            <a:endParaRPr lang="en-US" sz="950" dirty="0"/>
          </a:p>
        </p:txBody>
      </p:sp>
      <p:sp>
        <p:nvSpPr>
          <p:cNvPr id="34" name="Text 32"/>
          <p:cNvSpPr txBox="1"/>
          <p:nvPr/>
        </p:nvSpPr>
        <p:spPr>
          <a:xfrm>
            <a:off x="10616184" y="6382512"/>
            <a:ext cx="914400" cy="274320"/>
          </a:xfrm>
          <a:prstGeom prst="rect">
            <a:avLst/>
          </a:prstGeom>
          <a:noFill/>
          <a:ln/>
        </p:spPr>
        <p:txBody>
          <a:bodyPr wrap="square" lIns="0" tIns="0" rIns="0" bIns="0" rtlCol="0" anchor="ctr"/>
          <a:lstStyle/>
          <a:p>
            <a:pPr algn="r" indent="0" marL="0">
              <a:buNone/>
            </a:pPr>
            <a:r>
              <a:rPr lang="en-US" sz="950" dirty="0">
                <a:solidFill>
                  <a:srgbClr val="8FB4D4"/>
                </a:solidFill>
                <a:latin typeface="Calibri" pitchFamily="34" charset="0"/>
                <a:ea typeface="Calibri" pitchFamily="34" charset="-122"/>
                <a:cs typeface="Calibri" pitchFamily="34" charset="-120"/>
              </a:rPr>
              <a:t>1</a:t>
            </a:r>
            <a:endParaRPr lang="en-US" sz="9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58368" y="384048"/>
            <a:ext cx="10872216" cy="237744"/>
          </a:xfrm>
          <a:prstGeom prst="rect">
            <a:avLst/>
          </a:prstGeom>
          <a:noFill/>
          <a:ln/>
        </p:spPr>
        <p:txBody>
          <a:bodyPr wrap="square" lIns="0" tIns="0" rIns="0" bIns="0" rtlCol="0" anchor="ctr"/>
          <a:lstStyle/>
          <a:p>
            <a:pPr indent="0" marL="0">
              <a:buNone/>
            </a:pPr>
            <a:r>
              <a:rPr lang="en-US" sz="1100" b="1" dirty="0">
                <a:solidFill>
                  <a:srgbClr val="B52639"/>
                </a:solidFill>
                <a:latin typeface="Calibri" pitchFamily="34" charset="0"/>
                <a:ea typeface="Calibri" pitchFamily="34" charset="-122"/>
                <a:cs typeface="Calibri" pitchFamily="34" charset="-120"/>
              </a:rPr>
              <a:t>Vulnerabilidad y resistencia</a:t>
            </a:r>
            <a:endParaRPr lang="en-US" sz="1100" dirty="0"/>
          </a:p>
        </p:txBody>
      </p:sp>
      <p:sp>
        <p:nvSpPr>
          <p:cNvPr id="3" name="Text 1"/>
          <p:cNvSpPr txBox="1"/>
          <p:nvPr/>
        </p:nvSpPr>
        <p:spPr>
          <a:xfrm>
            <a:off x="658368" y="658368"/>
            <a:ext cx="10872216" cy="658368"/>
          </a:xfrm>
          <a:prstGeom prst="rect">
            <a:avLst/>
          </a:prstGeom>
          <a:noFill/>
          <a:ln/>
        </p:spPr>
        <p:txBody>
          <a:bodyPr wrap="square" lIns="0" tIns="0" rIns="0" bIns="0" rtlCol="0" anchor="t"/>
          <a:lstStyle/>
          <a:p>
            <a:pPr indent="0" marL="0">
              <a:buNone/>
            </a:pPr>
            <a:r>
              <a:rPr lang="en-US" sz="3000" b="1" dirty="0">
                <a:solidFill>
                  <a:srgbClr val="08182C"/>
                </a:solidFill>
                <a:latin typeface="Cambria" pitchFamily="34" charset="0"/>
                <a:ea typeface="Cambria" pitchFamily="34" charset="-122"/>
                <a:cs typeface="Cambria" pitchFamily="34" charset="-120"/>
              </a:rPr>
              <a:t>Cuando el agente cambia</a:t>
            </a:r>
            <a:endParaRPr lang="en-US" sz="3000" dirty="0"/>
          </a:p>
        </p:txBody>
      </p:sp>
      <p:sp>
        <p:nvSpPr>
          <p:cNvPr id="4" name="Text 2"/>
          <p:cNvSpPr txBox="1"/>
          <p:nvPr/>
        </p:nvSpPr>
        <p:spPr>
          <a:xfrm>
            <a:off x="658368" y="6382512"/>
            <a:ext cx="5486400" cy="274320"/>
          </a:xfrm>
          <a:prstGeom prst="rect">
            <a:avLst/>
          </a:prstGeom>
          <a:noFill/>
          <a:ln/>
        </p:spPr>
        <p:txBody>
          <a:bodyPr wrap="square" lIns="0" tIns="0" rIns="0" bIns="0" rtlCol="0" anchor="ctr"/>
          <a:lstStyle/>
          <a:p>
            <a:pPr indent="0" marL="0">
              <a:buNone/>
            </a:pPr>
            <a:r>
              <a:rPr lang="en-US" sz="950" dirty="0">
                <a:solidFill>
                  <a:srgbClr val="54637A"/>
                </a:solidFill>
                <a:latin typeface="Calibri" pitchFamily="34" charset="0"/>
                <a:ea typeface="Calibri" pitchFamily="34" charset="-122"/>
                <a:cs typeface="Calibri" pitchFamily="34" charset="-120"/>
              </a:rPr>
              <a:t>Epidemiología · Sesión 2 · Cadena epidemiológica</a:t>
            </a:r>
            <a:endParaRPr lang="en-US" sz="950" dirty="0"/>
          </a:p>
        </p:txBody>
      </p:sp>
      <p:sp>
        <p:nvSpPr>
          <p:cNvPr id="5" name="Text 3"/>
          <p:cNvSpPr txBox="1"/>
          <p:nvPr/>
        </p:nvSpPr>
        <p:spPr>
          <a:xfrm>
            <a:off x="10616184" y="6382512"/>
            <a:ext cx="914400" cy="274320"/>
          </a:xfrm>
          <a:prstGeom prst="rect">
            <a:avLst/>
          </a:prstGeom>
          <a:noFill/>
          <a:ln/>
        </p:spPr>
        <p:txBody>
          <a:bodyPr wrap="square" lIns="0" tIns="0" rIns="0" bIns="0" rtlCol="0" anchor="ctr"/>
          <a:lstStyle/>
          <a:p>
            <a:pPr algn="r" indent="0" marL="0">
              <a:buNone/>
            </a:pPr>
            <a:r>
              <a:rPr lang="en-US" sz="950" dirty="0">
                <a:solidFill>
                  <a:srgbClr val="54637A"/>
                </a:solidFill>
                <a:latin typeface="Calibri" pitchFamily="34" charset="0"/>
                <a:ea typeface="Calibri" pitchFamily="34" charset="-122"/>
                <a:cs typeface="Calibri" pitchFamily="34" charset="-120"/>
              </a:rPr>
              <a:t>10</a:t>
            </a:r>
            <a:endParaRPr lang="en-US" sz="950" dirty="0"/>
          </a:p>
        </p:txBody>
      </p:sp>
      <p:sp>
        <p:nvSpPr>
          <p:cNvPr id="6" name="Text 4"/>
          <p:cNvSpPr txBox="1"/>
          <p:nvPr/>
        </p:nvSpPr>
        <p:spPr>
          <a:xfrm>
            <a:off x="658368" y="1600200"/>
            <a:ext cx="10607040" cy="822960"/>
          </a:xfrm>
          <a:prstGeom prst="rect">
            <a:avLst/>
          </a:prstGeom>
          <a:noFill/>
          <a:ln/>
        </p:spPr>
        <p:txBody>
          <a:bodyPr wrap="square" lIns="0" tIns="0" rIns="0" bIns="0" rtlCol="0" anchor="ctr"/>
          <a:lstStyle/>
          <a:p>
            <a:pPr algn="l" indent="0" marL="0">
              <a:lnSpc>
                <a:spcPct val="115000"/>
              </a:lnSpc>
              <a:buNone/>
            </a:pPr>
            <a:r>
              <a:rPr lang="en-US" sz="1450" dirty="0">
                <a:solidFill>
                  <a:srgbClr val="14202E"/>
                </a:solidFill>
                <a:latin typeface="Calibri" pitchFamily="34" charset="0"/>
                <a:ea typeface="Calibri" pitchFamily="34" charset="-122"/>
                <a:cs typeface="Calibri" pitchFamily="34" charset="-120"/>
              </a:rPr>
              <a:t>Las poblaciones o cepas de especies microbianas están sujetas a cambios impredecibles, sea por mutación o por desplazamiento de los equilibrios poblacionales. La selección natural favorece a las formas capaces de sobrevivir, y de ahí salen las cepas resistentes.</a:t>
            </a:r>
            <a:endParaRPr lang="en-US" sz="1450" dirty="0"/>
          </a:p>
        </p:txBody>
      </p:sp>
      <p:sp>
        <p:nvSpPr>
          <p:cNvPr id="7" name="Shape 5"/>
          <p:cNvSpPr/>
          <p:nvPr/>
        </p:nvSpPr>
        <p:spPr>
          <a:xfrm>
            <a:off x="658368" y="2606040"/>
            <a:ext cx="5253228" cy="2194560"/>
          </a:xfrm>
          <a:prstGeom prst="roundRect">
            <a:avLst>
              <a:gd name="adj" fmla="val 1667"/>
            </a:avLst>
          </a:prstGeom>
          <a:solidFill>
            <a:srgbClr val="F1F4F8"/>
          </a:solidFill>
          <a:ln w="12700">
            <a:solidFill>
              <a:srgbClr val="F1F4F8"/>
            </a:solidFill>
            <a:prstDash val="solid"/>
          </a:ln>
        </p:spPr>
      </p:sp>
      <p:sp>
        <p:nvSpPr>
          <p:cNvPr id="8" name="Text 6"/>
          <p:cNvSpPr txBox="1"/>
          <p:nvPr/>
        </p:nvSpPr>
        <p:spPr>
          <a:xfrm>
            <a:off x="896112" y="2807208"/>
            <a:ext cx="4777740" cy="237744"/>
          </a:xfrm>
          <a:prstGeom prst="rect">
            <a:avLst/>
          </a:prstGeom>
          <a:noFill/>
          <a:ln/>
        </p:spPr>
        <p:txBody>
          <a:bodyPr wrap="square" lIns="0" tIns="0" rIns="0" bIns="0" rtlCol="0" anchor="ctr"/>
          <a:lstStyle/>
          <a:p>
            <a:pPr indent="0" marL="0">
              <a:buNone/>
            </a:pPr>
            <a:r>
              <a:rPr lang="en-US" sz="1050" b="1" dirty="0">
                <a:solidFill>
                  <a:srgbClr val="1A4270"/>
                </a:solidFill>
                <a:latin typeface="Calibri" pitchFamily="34" charset="0"/>
                <a:ea typeface="Calibri" pitchFamily="34" charset="-122"/>
                <a:cs typeface="Calibri" pitchFamily="34" charset="-120"/>
              </a:rPr>
              <a:t>EL GONOCOCO</a:t>
            </a:r>
            <a:endParaRPr lang="en-US" sz="1050" dirty="0"/>
          </a:p>
        </p:txBody>
      </p:sp>
      <p:sp>
        <p:nvSpPr>
          <p:cNvPr id="9" name="Text 7"/>
          <p:cNvSpPr txBox="1"/>
          <p:nvPr/>
        </p:nvSpPr>
        <p:spPr>
          <a:xfrm>
            <a:off x="896112" y="3099816"/>
            <a:ext cx="4777740" cy="1517904"/>
          </a:xfrm>
          <a:prstGeom prst="rect">
            <a:avLst/>
          </a:prstGeom>
          <a:noFill/>
          <a:ln/>
        </p:spPr>
        <p:txBody>
          <a:bodyPr wrap="square" lIns="0" tIns="0" rIns="0" bIns="0" rtlCol="0" anchor="ctr"/>
          <a:lstStyle/>
          <a:p>
            <a:pPr indent="0" marL="0">
              <a:lnSpc>
                <a:spcPct val="112000"/>
              </a:lnSpc>
              <a:buNone/>
            </a:pPr>
            <a:r>
              <a:rPr lang="en-US" sz="1350" dirty="0">
                <a:solidFill>
                  <a:srgbClr val="14202E"/>
                </a:solidFill>
                <a:latin typeface="Calibri" pitchFamily="34" charset="0"/>
                <a:ea typeface="Calibri" pitchFamily="34" charset="-122"/>
                <a:cs typeface="Calibri" pitchFamily="34" charset="-120"/>
              </a:rPr>
              <a:t>Era uniformemente sensible a las sulfonamidas cuando estas se descubrieron a fines de los años treinta.</a:t>
            </a:r>
            <a:endParaRPr lang="en-US" sz="1350" dirty="0"/>
          </a:p>
          <a:p>
            <a:pPr indent="0" marL="0">
              <a:lnSpc>
                <a:spcPct val="112000"/>
              </a:lnSpc>
              <a:buNone/>
            </a:pPr>
            <a:endParaRPr lang="en-US" sz="1350" dirty="0"/>
          </a:p>
          <a:p>
            <a:pPr indent="0" marL="0">
              <a:lnSpc>
                <a:spcPct val="112000"/>
              </a:lnSpc>
              <a:buNone/>
            </a:pPr>
            <a:r>
              <a:rPr lang="en-US" sz="1350" dirty="0">
                <a:solidFill>
                  <a:srgbClr val="14202E"/>
                </a:solidFill>
                <a:latin typeface="Calibri" pitchFamily="34" charset="0"/>
                <a:ea typeface="Calibri" pitchFamily="34" charset="-122"/>
                <a:cs typeface="Calibri" pitchFamily="34" charset="-120"/>
              </a:rPr>
              <a:t>En poco más de un año de uso amplio, casi todas las cepas se habían vuelto resistentes. Después se sumó la resistencia a la penicilina.</a:t>
            </a:r>
            <a:endParaRPr lang="en-US" sz="1350" dirty="0"/>
          </a:p>
        </p:txBody>
      </p:sp>
      <p:sp>
        <p:nvSpPr>
          <p:cNvPr id="10" name="Shape 8"/>
          <p:cNvSpPr/>
          <p:nvPr/>
        </p:nvSpPr>
        <p:spPr>
          <a:xfrm>
            <a:off x="6277356" y="2606040"/>
            <a:ext cx="5253228" cy="2194560"/>
          </a:xfrm>
          <a:prstGeom prst="roundRect">
            <a:avLst>
              <a:gd name="adj" fmla="val 1667"/>
            </a:avLst>
          </a:prstGeom>
          <a:solidFill>
            <a:srgbClr val="F6E4E6"/>
          </a:solidFill>
          <a:ln w="12700">
            <a:solidFill>
              <a:srgbClr val="F6E4E6"/>
            </a:solidFill>
            <a:prstDash val="solid"/>
          </a:ln>
        </p:spPr>
      </p:sp>
      <p:sp>
        <p:nvSpPr>
          <p:cNvPr id="11" name="Text 9"/>
          <p:cNvSpPr txBox="1"/>
          <p:nvPr/>
        </p:nvSpPr>
        <p:spPr>
          <a:xfrm>
            <a:off x="6515100" y="2807208"/>
            <a:ext cx="4777740" cy="237744"/>
          </a:xfrm>
          <a:prstGeom prst="rect">
            <a:avLst/>
          </a:prstGeom>
          <a:noFill/>
          <a:ln/>
        </p:spPr>
        <p:txBody>
          <a:bodyPr wrap="square" lIns="0" tIns="0" rIns="0" bIns="0" rtlCol="0" anchor="ctr"/>
          <a:lstStyle/>
          <a:p>
            <a:pPr indent="0" marL="0">
              <a:buNone/>
            </a:pPr>
            <a:r>
              <a:rPr lang="en-US" sz="1050" b="1" dirty="0">
                <a:solidFill>
                  <a:srgbClr val="B52639"/>
                </a:solidFill>
                <a:latin typeface="Calibri" pitchFamily="34" charset="0"/>
                <a:ea typeface="Calibri" pitchFamily="34" charset="-122"/>
                <a:cs typeface="Calibri" pitchFamily="34" charset="-120"/>
              </a:rPr>
              <a:t>EL BACILO TUBERCULOSO</a:t>
            </a:r>
            <a:endParaRPr lang="en-US" sz="1050" dirty="0"/>
          </a:p>
        </p:txBody>
      </p:sp>
      <p:sp>
        <p:nvSpPr>
          <p:cNvPr id="12" name="Text 10"/>
          <p:cNvSpPr txBox="1"/>
          <p:nvPr/>
        </p:nvSpPr>
        <p:spPr>
          <a:xfrm>
            <a:off x="6515100" y="3099816"/>
            <a:ext cx="4777740" cy="1517904"/>
          </a:xfrm>
          <a:prstGeom prst="rect">
            <a:avLst/>
          </a:prstGeom>
          <a:noFill/>
          <a:ln/>
        </p:spPr>
        <p:txBody>
          <a:bodyPr wrap="square" lIns="0" tIns="0" rIns="0" bIns="0" rtlCol="0" anchor="ctr"/>
          <a:lstStyle/>
          <a:p>
            <a:pPr indent="0" marL="0">
              <a:lnSpc>
                <a:spcPct val="112000"/>
              </a:lnSpc>
              <a:buNone/>
            </a:pPr>
            <a:r>
              <a:rPr lang="en-US" sz="1350" dirty="0">
                <a:solidFill>
                  <a:srgbClr val="14202E"/>
                </a:solidFill>
                <a:latin typeface="Calibri" pitchFamily="34" charset="0"/>
                <a:ea typeface="Calibri" pitchFamily="34" charset="-122"/>
                <a:cs typeface="Calibri" pitchFamily="34" charset="-120"/>
              </a:rPr>
              <a:t>El tratamiento irregular con estreptomicina, isoniacida y otras drogas lleva comúnmente a cepas permanentemente resistentes.</a:t>
            </a:r>
            <a:endParaRPr lang="en-US" sz="1350" dirty="0"/>
          </a:p>
          <a:p>
            <a:pPr indent="0" marL="0">
              <a:lnSpc>
                <a:spcPct val="112000"/>
              </a:lnSpc>
              <a:buNone/>
            </a:pPr>
            <a:endParaRPr lang="en-US" sz="1350" dirty="0"/>
          </a:p>
          <a:p>
            <a:pPr indent="0" marL="0">
              <a:lnSpc>
                <a:spcPct val="112000"/>
              </a:lnSpc>
              <a:buNone/>
            </a:pPr>
            <a:r>
              <a:rPr lang="en-US" sz="1350" dirty="0">
                <a:solidFill>
                  <a:srgbClr val="14202E"/>
                </a:solidFill>
                <a:latin typeface="Calibri" pitchFamily="34" charset="0"/>
                <a:ea typeface="Calibri" pitchFamily="34" charset="-122"/>
                <a:cs typeface="Calibri" pitchFamily="34" charset="-120"/>
              </a:rPr>
              <a:t>En el Perú esto es un problema cotidiano de los servicios que atienden tuberculosis multidrogorresistente.</a:t>
            </a:r>
            <a:endParaRPr lang="en-US" sz="1350" dirty="0"/>
          </a:p>
        </p:txBody>
      </p:sp>
      <p:sp>
        <p:nvSpPr>
          <p:cNvPr id="13" name="Text 11"/>
          <p:cNvSpPr txBox="1"/>
          <p:nvPr/>
        </p:nvSpPr>
        <p:spPr>
          <a:xfrm>
            <a:off x="658368" y="4983480"/>
            <a:ext cx="10872216" cy="365760"/>
          </a:xfrm>
          <a:prstGeom prst="rect">
            <a:avLst/>
          </a:prstGeom>
          <a:noFill/>
          <a:ln/>
        </p:spPr>
        <p:txBody>
          <a:bodyPr wrap="square" lIns="0" tIns="0" rIns="0" bIns="0" rtlCol="0" anchor="ctr"/>
          <a:lstStyle/>
          <a:p>
            <a:pPr algn="l" indent="0" marL="0">
              <a:lnSpc>
                <a:spcPct val="115000"/>
              </a:lnSpc>
              <a:buNone/>
            </a:pPr>
            <a:r>
              <a:rPr lang="en-US" sz="1300" i="1" dirty="0">
                <a:solidFill>
                  <a:srgbClr val="54637A"/>
                </a:solidFill>
                <a:latin typeface="Calibri" pitchFamily="34" charset="0"/>
                <a:ea typeface="Calibri" pitchFamily="34" charset="-122"/>
                <a:cs typeface="Calibri" pitchFamily="34" charset="-120"/>
              </a:rPr>
              <a:t>La adherencia al tratamiento no es un asunto administrativo: es la medida que impide que el agente cambie.</a:t>
            </a:r>
            <a:endParaRPr lang="en-US" sz="13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58368" y="384048"/>
            <a:ext cx="10872216" cy="237744"/>
          </a:xfrm>
          <a:prstGeom prst="rect">
            <a:avLst/>
          </a:prstGeom>
          <a:noFill/>
          <a:ln/>
        </p:spPr>
        <p:txBody>
          <a:bodyPr wrap="square" lIns="0" tIns="0" rIns="0" bIns="0" rtlCol="0" anchor="ctr"/>
          <a:lstStyle/>
          <a:p>
            <a:pPr indent="0" marL="0">
              <a:buNone/>
            </a:pPr>
            <a:r>
              <a:rPr lang="en-US" sz="1100" b="1" dirty="0">
                <a:solidFill>
                  <a:srgbClr val="B52639"/>
                </a:solidFill>
                <a:latin typeface="Calibri" pitchFamily="34" charset="0"/>
                <a:ea typeface="Calibri" pitchFamily="34" charset="-122"/>
                <a:cs typeface="Calibri" pitchFamily="34" charset="-120"/>
              </a:rPr>
              <a:t>La clave está en el denominador</a:t>
            </a:r>
            <a:endParaRPr lang="en-US" sz="1100" dirty="0"/>
          </a:p>
        </p:txBody>
      </p:sp>
      <p:sp>
        <p:nvSpPr>
          <p:cNvPr id="3" name="Text 1"/>
          <p:cNvSpPr txBox="1"/>
          <p:nvPr/>
        </p:nvSpPr>
        <p:spPr>
          <a:xfrm>
            <a:off x="658368" y="658368"/>
            <a:ext cx="10872216" cy="658368"/>
          </a:xfrm>
          <a:prstGeom prst="rect">
            <a:avLst/>
          </a:prstGeom>
          <a:noFill/>
          <a:ln/>
        </p:spPr>
        <p:txBody>
          <a:bodyPr wrap="square" lIns="0" tIns="0" rIns="0" bIns="0" rtlCol="0" anchor="t"/>
          <a:lstStyle/>
          <a:p>
            <a:pPr indent="0" marL="0">
              <a:buNone/>
            </a:pPr>
            <a:r>
              <a:rPr lang="en-US" sz="3000" b="1" dirty="0">
                <a:solidFill>
                  <a:srgbClr val="08182C"/>
                </a:solidFill>
                <a:latin typeface="Cambria" pitchFamily="34" charset="0"/>
                <a:ea typeface="Cambria" pitchFamily="34" charset="-122"/>
                <a:cs typeface="Cambria" pitchFamily="34" charset="-120"/>
              </a:rPr>
              <a:t>Los cuatro atributos que todos confunden</a:t>
            </a:r>
            <a:endParaRPr lang="en-US" sz="3000" dirty="0"/>
          </a:p>
        </p:txBody>
      </p:sp>
      <p:sp>
        <p:nvSpPr>
          <p:cNvPr id="4" name="Text 2"/>
          <p:cNvSpPr txBox="1"/>
          <p:nvPr/>
        </p:nvSpPr>
        <p:spPr>
          <a:xfrm>
            <a:off x="658368" y="6382512"/>
            <a:ext cx="5486400" cy="274320"/>
          </a:xfrm>
          <a:prstGeom prst="rect">
            <a:avLst/>
          </a:prstGeom>
          <a:noFill/>
          <a:ln/>
        </p:spPr>
        <p:txBody>
          <a:bodyPr wrap="square" lIns="0" tIns="0" rIns="0" bIns="0" rtlCol="0" anchor="ctr"/>
          <a:lstStyle/>
          <a:p>
            <a:pPr indent="0" marL="0">
              <a:buNone/>
            </a:pPr>
            <a:r>
              <a:rPr lang="en-US" sz="950" dirty="0">
                <a:solidFill>
                  <a:srgbClr val="54637A"/>
                </a:solidFill>
                <a:latin typeface="Calibri" pitchFamily="34" charset="0"/>
                <a:ea typeface="Calibri" pitchFamily="34" charset="-122"/>
                <a:cs typeface="Calibri" pitchFamily="34" charset="-120"/>
              </a:rPr>
              <a:t>Epidemiología · Sesión 2 · Cadena epidemiológica</a:t>
            </a:r>
            <a:endParaRPr lang="en-US" sz="950" dirty="0"/>
          </a:p>
        </p:txBody>
      </p:sp>
      <p:sp>
        <p:nvSpPr>
          <p:cNvPr id="5" name="Text 3"/>
          <p:cNvSpPr txBox="1"/>
          <p:nvPr/>
        </p:nvSpPr>
        <p:spPr>
          <a:xfrm>
            <a:off x="10616184" y="6382512"/>
            <a:ext cx="914400" cy="274320"/>
          </a:xfrm>
          <a:prstGeom prst="rect">
            <a:avLst/>
          </a:prstGeom>
          <a:noFill/>
          <a:ln/>
        </p:spPr>
        <p:txBody>
          <a:bodyPr wrap="square" lIns="0" tIns="0" rIns="0" bIns="0" rtlCol="0" anchor="ctr"/>
          <a:lstStyle/>
          <a:p>
            <a:pPr algn="r" indent="0" marL="0">
              <a:buNone/>
            </a:pPr>
            <a:r>
              <a:rPr lang="en-US" sz="950" dirty="0">
                <a:solidFill>
                  <a:srgbClr val="54637A"/>
                </a:solidFill>
                <a:latin typeface="Calibri" pitchFamily="34" charset="0"/>
                <a:ea typeface="Calibri" pitchFamily="34" charset="-122"/>
                <a:cs typeface="Calibri" pitchFamily="34" charset="-120"/>
              </a:rPr>
              <a:t>11</a:t>
            </a:r>
            <a:endParaRPr lang="en-US" sz="950" dirty="0"/>
          </a:p>
        </p:txBody>
      </p:sp>
      <p:graphicFrame>
        <p:nvGraphicFramePr>
          <p:cNvPr id="12" name="Table 0"/>
          <p:cNvGraphicFramePr>
            <a:graphicFrameLocks noGrp="1"/>
          </p:cNvGraphicFramePr>
          <p:nvPr>
            <p:extLst>
              <p:ext uri="{D42A27DB-BD31-4B8C-83A1-F6EECF244321}">
                <p14:modId xmlns:p14="http://schemas.microsoft.com/office/powerpoint/2010/main" val="1579011935"/>
              </p:ext>
            </p:extLst>
          </p:nvPr>
        </p:nvGraphicFramePr>
        <p:xfrm>
          <a:off x="658368" y="1645920"/>
          <a:ext cx="10872216" cy="914400"/>
        </p:xfrm>
        <a:graphic>
          <a:graphicData uri="http://schemas.openxmlformats.org/drawingml/2006/table">
            <a:tbl>
              <a:tblPr/>
              <a:tblGrid>
                <a:gridCol w="2103120"/>
                <a:gridCol w="4389120"/>
                <a:gridCol w="2194560"/>
                <a:gridCol w="2185416"/>
              </a:tblGrid>
              <a:tr h="0">
                <a:tc>
                  <a:txBody>
                    <a:bodyPr/>
                    <a:lstStyle/>
                    <a:p>
                      <a:pPr indent="0" marL="0">
                        <a:buNone/>
                      </a:pPr>
                      <a:r>
                        <a:rPr lang="en-US" sz="1250" b="1" dirty="0">
                          <a:solidFill>
                            <a:srgbClr val="0F2A4A"/>
                          </a:solidFill>
                          <a:latin typeface="Calibri" pitchFamily="34" charset="0"/>
                          <a:ea typeface="Calibri" pitchFamily="34" charset="-122"/>
                          <a:cs typeface="Calibri" pitchFamily="34" charset="-120"/>
                        </a:rPr>
                        <a:t>Atributo</a:t>
                      </a:r>
                      <a:endParaRPr lang="en-US" sz="125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solidFill>
                      <a:srgbClr val="E5EBF2"/>
                    </a:solidFill>
                  </a:tcPr>
                </a:tc>
                <a:tc>
                  <a:txBody>
                    <a:bodyPr/>
                    <a:lstStyle/>
                    <a:p>
                      <a:pPr indent="0" marL="0">
                        <a:buNone/>
                      </a:pPr>
                      <a:r>
                        <a:rPr lang="en-US" sz="1250" b="1" dirty="0">
                          <a:solidFill>
                            <a:srgbClr val="0F2A4A"/>
                          </a:solidFill>
                          <a:latin typeface="Calibri" pitchFamily="34" charset="0"/>
                          <a:ea typeface="Calibri" pitchFamily="34" charset="-122"/>
                          <a:cs typeface="Calibri" pitchFamily="34" charset="-120"/>
                        </a:rPr>
                        <a:t>Qué mide</a:t>
                      </a:r>
                      <a:endParaRPr lang="en-US" sz="125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solidFill>
                      <a:srgbClr val="E5EBF2"/>
                    </a:solidFill>
                  </a:tcPr>
                </a:tc>
                <a:tc>
                  <a:txBody>
                    <a:bodyPr/>
                    <a:lstStyle/>
                    <a:p>
                      <a:pPr indent="0" marL="0">
                        <a:buNone/>
                      </a:pPr>
                      <a:r>
                        <a:rPr lang="en-US" sz="1250" b="1" dirty="0">
                          <a:solidFill>
                            <a:srgbClr val="0F2A4A"/>
                          </a:solidFill>
                          <a:latin typeface="Calibri" pitchFamily="34" charset="0"/>
                          <a:ea typeface="Calibri" pitchFamily="34" charset="-122"/>
                          <a:cs typeface="Calibri" pitchFamily="34" charset="-120"/>
                        </a:rPr>
                        <a:t>Numerador</a:t>
                      </a:r>
                      <a:endParaRPr lang="en-US" sz="125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solidFill>
                      <a:srgbClr val="E5EBF2"/>
                    </a:solidFill>
                  </a:tcPr>
                </a:tc>
                <a:tc>
                  <a:txBody>
                    <a:bodyPr/>
                    <a:lstStyle/>
                    <a:p>
                      <a:pPr indent="0" marL="0">
                        <a:buNone/>
                      </a:pPr>
                      <a:r>
                        <a:rPr lang="en-US" sz="1250" b="1" dirty="0">
                          <a:solidFill>
                            <a:srgbClr val="0F2A4A"/>
                          </a:solidFill>
                          <a:latin typeface="Calibri" pitchFamily="34" charset="0"/>
                          <a:ea typeface="Calibri" pitchFamily="34" charset="-122"/>
                          <a:cs typeface="Calibri" pitchFamily="34" charset="-120"/>
                        </a:rPr>
                        <a:t>Denominador</a:t>
                      </a:r>
                      <a:endParaRPr lang="en-US" sz="125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solidFill>
                      <a:srgbClr val="E5EBF2"/>
                    </a:solidFill>
                  </a:tcPr>
                </a:tc>
              </a:tr>
              <a:tr h="0">
                <a:tc>
                  <a:txBody>
                    <a:bodyPr/>
                    <a:lstStyle/>
                    <a:p>
                      <a:pPr indent="0" marL="0">
                        <a:buNone/>
                      </a:pPr>
                      <a:r>
                        <a:rPr lang="en-US" sz="1250" dirty="0">
                          <a:solidFill>
                            <a:srgbClr val="14202E"/>
                          </a:solidFill>
                          <a:latin typeface="Calibri" pitchFamily="34" charset="0"/>
                          <a:ea typeface="Calibri" pitchFamily="34" charset="-122"/>
                          <a:cs typeface="Calibri" pitchFamily="34" charset="-120"/>
                        </a:rPr>
                        <a:t>Infectividad</a:t>
                      </a:r>
                      <a:endParaRPr lang="en-US" sz="125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c>
                  <a:txBody>
                    <a:bodyPr/>
                    <a:lstStyle/>
                    <a:p>
                      <a:pPr indent="0" marL="0">
                        <a:buNone/>
                      </a:pPr>
                      <a:r>
                        <a:rPr lang="en-US" sz="1250" dirty="0">
                          <a:solidFill>
                            <a:srgbClr val="14202E"/>
                          </a:solidFill>
                          <a:latin typeface="Calibri" pitchFamily="34" charset="0"/>
                          <a:ea typeface="Calibri" pitchFamily="34" charset="-122"/>
                          <a:cs typeface="Calibri" pitchFamily="34" charset="-120"/>
                        </a:rPr>
                        <a:t>Capacidad de entrar, sobrevivir y multiplicarse en el huésped</a:t>
                      </a:r>
                      <a:endParaRPr lang="en-US" sz="125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c>
                  <a:txBody>
                    <a:bodyPr/>
                    <a:lstStyle/>
                    <a:p>
                      <a:pPr indent="0" marL="0">
                        <a:buNone/>
                      </a:pPr>
                      <a:r>
                        <a:rPr lang="en-US" sz="1250" dirty="0">
                          <a:solidFill>
                            <a:srgbClr val="14202E"/>
                          </a:solidFill>
                          <a:latin typeface="Calibri" pitchFamily="34" charset="0"/>
                          <a:ea typeface="Calibri" pitchFamily="34" charset="-122"/>
                          <a:cs typeface="Calibri" pitchFamily="34" charset="-120"/>
                        </a:rPr>
                        <a:t>Infectados</a:t>
                      </a:r>
                      <a:endParaRPr lang="en-US" sz="125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c>
                  <a:txBody>
                    <a:bodyPr/>
                    <a:lstStyle/>
                    <a:p>
                      <a:pPr indent="0" marL="0">
                        <a:buNone/>
                      </a:pPr>
                      <a:r>
                        <a:rPr lang="en-US" sz="1250" dirty="0">
                          <a:solidFill>
                            <a:srgbClr val="14202E"/>
                          </a:solidFill>
                          <a:latin typeface="Calibri" pitchFamily="34" charset="0"/>
                          <a:ea typeface="Calibri" pitchFamily="34" charset="-122"/>
                          <a:cs typeface="Calibri" pitchFamily="34" charset="-120"/>
                        </a:rPr>
                        <a:t>Expuestos susceptibles</a:t>
                      </a:r>
                      <a:endParaRPr lang="en-US" sz="125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r>
              <a:tr h="0">
                <a:tc>
                  <a:txBody>
                    <a:bodyPr/>
                    <a:lstStyle/>
                    <a:p>
                      <a:pPr indent="0" marL="0">
                        <a:buNone/>
                      </a:pPr>
                      <a:r>
                        <a:rPr lang="en-US" sz="1250" dirty="0">
                          <a:solidFill>
                            <a:srgbClr val="14202E"/>
                          </a:solidFill>
                          <a:latin typeface="Calibri" pitchFamily="34" charset="0"/>
                          <a:ea typeface="Calibri" pitchFamily="34" charset="-122"/>
                          <a:cs typeface="Calibri" pitchFamily="34" charset="-120"/>
                        </a:rPr>
                        <a:t>Patogenicidad</a:t>
                      </a:r>
                      <a:endParaRPr lang="en-US" sz="125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c>
                  <a:txBody>
                    <a:bodyPr/>
                    <a:lstStyle/>
                    <a:p>
                      <a:pPr indent="0" marL="0">
                        <a:buNone/>
                      </a:pPr>
                      <a:r>
                        <a:rPr lang="en-US" sz="1250" dirty="0">
                          <a:solidFill>
                            <a:srgbClr val="14202E"/>
                          </a:solidFill>
                          <a:latin typeface="Calibri" pitchFamily="34" charset="0"/>
                          <a:ea typeface="Calibri" pitchFamily="34" charset="-122"/>
                          <a:cs typeface="Calibri" pitchFamily="34" charset="-120"/>
                        </a:rPr>
                        <a:t>Capacidad de producir enfermedad en los infectados</a:t>
                      </a:r>
                      <a:endParaRPr lang="en-US" sz="125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c>
                  <a:txBody>
                    <a:bodyPr/>
                    <a:lstStyle/>
                    <a:p>
                      <a:pPr indent="0" marL="0">
                        <a:buNone/>
                      </a:pPr>
                      <a:r>
                        <a:rPr lang="en-US" sz="1250" dirty="0">
                          <a:solidFill>
                            <a:srgbClr val="14202E"/>
                          </a:solidFill>
                          <a:latin typeface="Calibri" pitchFamily="34" charset="0"/>
                          <a:ea typeface="Calibri" pitchFamily="34" charset="-122"/>
                          <a:cs typeface="Calibri" pitchFamily="34" charset="-120"/>
                        </a:rPr>
                        <a:t>Enfermos</a:t>
                      </a:r>
                      <a:endParaRPr lang="en-US" sz="125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c>
                  <a:txBody>
                    <a:bodyPr/>
                    <a:lstStyle/>
                    <a:p>
                      <a:pPr indent="0" marL="0">
                        <a:buNone/>
                      </a:pPr>
                      <a:r>
                        <a:rPr lang="en-US" sz="1250" dirty="0">
                          <a:solidFill>
                            <a:srgbClr val="14202E"/>
                          </a:solidFill>
                          <a:latin typeface="Calibri" pitchFamily="34" charset="0"/>
                          <a:ea typeface="Calibri" pitchFamily="34" charset="-122"/>
                          <a:cs typeface="Calibri" pitchFamily="34" charset="-120"/>
                        </a:rPr>
                        <a:t>Infectados</a:t>
                      </a:r>
                      <a:endParaRPr lang="en-US" sz="125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r>
              <a:tr h="0">
                <a:tc>
                  <a:txBody>
                    <a:bodyPr/>
                    <a:lstStyle/>
                    <a:p>
                      <a:pPr indent="0" marL="0">
                        <a:buNone/>
                      </a:pPr>
                      <a:r>
                        <a:rPr lang="en-US" sz="1250" dirty="0">
                          <a:solidFill>
                            <a:srgbClr val="14202E"/>
                          </a:solidFill>
                          <a:latin typeface="Calibri" pitchFamily="34" charset="0"/>
                          <a:ea typeface="Calibri" pitchFamily="34" charset="-122"/>
                          <a:cs typeface="Calibri" pitchFamily="34" charset="-120"/>
                        </a:rPr>
                        <a:t>Virulencia</a:t>
                      </a:r>
                      <a:endParaRPr lang="en-US" sz="125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c>
                  <a:txBody>
                    <a:bodyPr/>
                    <a:lstStyle/>
                    <a:p>
                      <a:pPr indent="0" marL="0">
                        <a:buNone/>
                      </a:pPr>
                      <a:r>
                        <a:rPr lang="en-US" sz="1250" dirty="0">
                          <a:solidFill>
                            <a:srgbClr val="14202E"/>
                          </a:solidFill>
                          <a:latin typeface="Calibri" pitchFamily="34" charset="0"/>
                          <a:ea typeface="Calibri" pitchFamily="34" charset="-122"/>
                          <a:cs typeface="Calibri" pitchFamily="34" charset="-120"/>
                        </a:rPr>
                        <a:t>Grado de patogenicidad: capacidad de producir casos graves y fatales</a:t>
                      </a:r>
                      <a:endParaRPr lang="en-US" sz="125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c>
                  <a:txBody>
                    <a:bodyPr/>
                    <a:lstStyle/>
                    <a:p>
                      <a:pPr indent="0" marL="0">
                        <a:buNone/>
                      </a:pPr>
                      <a:r>
                        <a:rPr lang="en-US" sz="1250" dirty="0">
                          <a:solidFill>
                            <a:srgbClr val="14202E"/>
                          </a:solidFill>
                          <a:latin typeface="Calibri" pitchFamily="34" charset="0"/>
                          <a:ea typeface="Calibri" pitchFamily="34" charset="-122"/>
                          <a:cs typeface="Calibri" pitchFamily="34" charset="-120"/>
                        </a:rPr>
                        <a:t>Casos graves y fatales</a:t>
                      </a:r>
                      <a:endParaRPr lang="en-US" sz="125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c>
                  <a:txBody>
                    <a:bodyPr/>
                    <a:lstStyle/>
                    <a:p>
                      <a:pPr indent="0" marL="0">
                        <a:buNone/>
                      </a:pPr>
                      <a:r>
                        <a:rPr lang="en-US" sz="1250" dirty="0">
                          <a:solidFill>
                            <a:srgbClr val="14202E"/>
                          </a:solidFill>
                          <a:latin typeface="Calibri" pitchFamily="34" charset="0"/>
                          <a:ea typeface="Calibri" pitchFamily="34" charset="-122"/>
                          <a:cs typeface="Calibri" pitchFamily="34" charset="-120"/>
                        </a:rPr>
                        <a:t>Casos aparentes</a:t>
                      </a:r>
                      <a:endParaRPr lang="en-US" sz="125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r>
              <a:tr h="0">
                <a:tc>
                  <a:txBody>
                    <a:bodyPr/>
                    <a:lstStyle/>
                    <a:p>
                      <a:pPr indent="0" marL="0">
                        <a:buNone/>
                      </a:pPr>
                      <a:r>
                        <a:rPr lang="en-US" sz="1250" dirty="0">
                          <a:solidFill>
                            <a:srgbClr val="14202E"/>
                          </a:solidFill>
                          <a:latin typeface="Calibri" pitchFamily="34" charset="0"/>
                          <a:ea typeface="Calibri" pitchFamily="34" charset="-122"/>
                          <a:cs typeface="Calibri" pitchFamily="34" charset="-120"/>
                        </a:rPr>
                        <a:t>Letalidad</a:t>
                      </a:r>
                      <a:endParaRPr lang="en-US" sz="125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c>
                  <a:txBody>
                    <a:bodyPr/>
                    <a:lstStyle/>
                    <a:p>
                      <a:pPr indent="0" marL="0">
                        <a:buNone/>
                      </a:pPr>
                      <a:r>
                        <a:rPr lang="en-US" sz="1250" dirty="0">
                          <a:solidFill>
                            <a:srgbClr val="14202E"/>
                          </a:solidFill>
                          <a:latin typeface="Calibri" pitchFamily="34" charset="0"/>
                          <a:ea typeface="Calibri" pitchFamily="34" charset="-122"/>
                          <a:cs typeface="Calibri" pitchFamily="34" charset="-120"/>
                        </a:rPr>
                        <a:t>Gravedad del evento en términos de muerte</a:t>
                      </a:r>
                      <a:endParaRPr lang="en-US" sz="125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c>
                  <a:txBody>
                    <a:bodyPr/>
                    <a:lstStyle/>
                    <a:p>
                      <a:pPr indent="0" marL="0">
                        <a:buNone/>
                      </a:pPr>
                      <a:r>
                        <a:rPr lang="en-US" sz="1250" dirty="0">
                          <a:solidFill>
                            <a:srgbClr val="14202E"/>
                          </a:solidFill>
                          <a:latin typeface="Calibri" pitchFamily="34" charset="0"/>
                          <a:ea typeface="Calibri" pitchFamily="34" charset="-122"/>
                          <a:cs typeface="Calibri" pitchFamily="34" charset="-120"/>
                        </a:rPr>
                        <a:t>Casos fatales</a:t>
                      </a:r>
                      <a:endParaRPr lang="en-US" sz="125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c>
                  <a:txBody>
                    <a:bodyPr/>
                    <a:lstStyle/>
                    <a:p>
                      <a:pPr indent="0" marL="0">
                        <a:buNone/>
                      </a:pPr>
                      <a:r>
                        <a:rPr lang="en-US" sz="1250" dirty="0">
                          <a:solidFill>
                            <a:srgbClr val="14202E"/>
                          </a:solidFill>
                          <a:latin typeface="Calibri" pitchFamily="34" charset="0"/>
                          <a:ea typeface="Calibri" pitchFamily="34" charset="-122"/>
                          <a:cs typeface="Calibri" pitchFamily="34" charset="-120"/>
                        </a:rPr>
                        <a:t>Casos diagnosticados en el periodo</a:t>
                      </a:r>
                      <a:endParaRPr lang="en-US" sz="125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r>
            </a:tbl>
          </a:graphicData>
        </a:graphic>
      </p:graphicFrame>
      <p:sp>
        <p:nvSpPr>
          <p:cNvPr id="7" name="Shape 4"/>
          <p:cNvSpPr/>
          <p:nvPr/>
        </p:nvSpPr>
        <p:spPr>
          <a:xfrm>
            <a:off x="658368" y="4114800"/>
            <a:ext cx="10872216" cy="1280160"/>
          </a:xfrm>
          <a:prstGeom prst="roundRect">
            <a:avLst>
              <a:gd name="adj" fmla="val 2857"/>
            </a:avLst>
          </a:prstGeom>
          <a:solidFill>
            <a:srgbClr val="08182C"/>
          </a:solidFill>
          <a:ln w="12700">
            <a:solidFill>
              <a:srgbClr val="08182C"/>
            </a:solidFill>
            <a:prstDash val="solid"/>
          </a:ln>
        </p:spPr>
      </p:sp>
      <p:sp>
        <p:nvSpPr>
          <p:cNvPr id="8" name="Text 5"/>
          <p:cNvSpPr txBox="1"/>
          <p:nvPr/>
        </p:nvSpPr>
        <p:spPr>
          <a:xfrm>
            <a:off x="896112" y="4315968"/>
            <a:ext cx="10396728" cy="237744"/>
          </a:xfrm>
          <a:prstGeom prst="rect">
            <a:avLst/>
          </a:prstGeom>
          <a:noFill/>
          <a:ln/>
        </p:spPr>
        <p:txBody>
          <a:bodyPr wrap="square" lIns="0" tIns="0" rIns="0" bIns="0" rtlCol="0" anchor="ctr"/>
          <a:lstStyle/>
          <a:p>
            <a:pPr indent="0" marL="0">
              <a:buNone/>
            </a:pPr>
            <a:r>
              <a:rPr lang="en-US" sz="1050" b="1" dirty="0">
                <a:solidFill>
                  <a:srgbClr val="8FB4D4"/>
                </a:solidFill>
                <a:latin typeface="Calibri" pitchFamily="34" charset="0"/>
                <a:ea typeface="Calibri" pitchFamily="34" charset="-122"/>
                <a:cs typeface="Calibri" pitchFamily="34" charset="-120"/>
              </a:rPr>
              <a:t>LÉELOS COMO UNA ESCALERA</a:t>
            </a:r>
            <a:endParaRPr lang="en-US" sz="1050" dirty="0"/>
          </a:p>
        </p:txBody>
      </p:sp>
      <p:sp>
        <p:nvSpPr>
          <p:cNvPr id="9" name="Text 6"/>
          <p:cNvSpPr txBox="1"/>
          <p:nvPr/>
        </p:nvSpPr>
        <p:spPr>
          <a:xfrm>
            <a:off x="896112" y="4608576"/>
            <a:ext cx="10396728" cy="603504"/>
          </a:xfrm>
          <a:prstGeom prst="rect">
            <a:avLst/>
          </a:prstGeom>
          <a:noFill/>
          <a:ln/>
        </p:spPr>
        <p:txBody>
          <a:bodyPr wrap="square" lIns="0" tIns="0" rIns="0" bIns="0" rtlCol="0" anchor="ctr"/>
          <a:lstStyle/>
          <a:p>
            <a:pPr indent="0" marL="0">
              <a:lnSpc>
                <a:spcPct val="112000"/>
              </a:lnSpc>
              <a:buNone/>
            </a:pPr>
            <a:r>
              <a:rPr lang="en-US" sz="1400" dirty="0">
                <a:solidFill>
                  <a:srgbClr val="FFFFFF"/>
                </a:solidFill>
                <a:latin typeface="Calibri" pitchFamily="34" charset="0"/>
                <a:ea typeface="Calibri" pitchFamily="34" charset="-122"/>
                <a:cs typeface="Calibri" pitchFamily="34" charset="-120"/>
              </a:rPr>
              <a:t>Expuestos → infectados → enfermos → casos graves. Cada atributo toma como base el escalón anterior. Si te preguntan cuál es la diferencia entre dos de ellos, responde con el denominador y no te equivocas.</a:t>
            </a:r>
            <a:endParaRPr lang="en-US" sz="1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58368" y="384048"/>
            <a:ext cx="10872216" cy="237744"/>
          </a:xfrm>
          <a:prstGeom prst="rect">
            <a:avLst/>
          </a:prstGeom>
          <a:noFill/>
          <a:ln/>
        </p:spPr>
        <p:txBody>
          <a:bodyPr wrap="square" lIns="0" tIns="0" rIns="0" bIns="0" rtlCol="0" anchor="ctr"/>
          <a:lstStyle/>
          <a:p>
            <a:pPr indent="0" marL="0">
              <a:buNone/>
            </a:pPr>
            <a:r>
              <a:rPr lang="en-US" sz="1100" b="1" dirty="0">
                <a:solidFill>
                  <a:srgbClr val="B52639"/>
                </a:solidFill>
                <a:latin typeface="Calibri" pitchFamily="34" charset="0"/>
                <a:ea typeface="Calibri" pitchFamily="34" charset="-122"/>
                <a:cs typeface="Calibri" pitchFamily="34" charset="-120"/>
              </a:rPr>
              <a:t>Tu primer cálculo de la sesión</a:t>
            </a:r>
            <a:endParaRPr lang="en-US" sz="1100" dirty="0"/>
          </a:p>
        </p:txBody>
      </p:sp>
      <p:sp>
        <p:nvSpPr>
          <p:cNvPr id="3" name="Text 1"/>
          <p:cNvSpPr txBox="1"/>
          <p:nvPr/>
        </p:nvSpPr>
        <p:spPr>
          <a:xfrm>
            <a:off x="658368" y="658368"/>
            <a:ext cx="10872216" cy="658368"/>
          </a:xfrm>
          <a:prstGeom prst="rect">
            <a:avLst/>
          </a:prstGeom>
          <a:noFill/>
          <a:ln/>
        </p:spPr>
        <p:txBody>
          <a:bodyPr wrap="square" lIns="0" tIns="0" rIns="0" bIns="0" rtlCol="0" anchor="t"/>
          <a:lstStyle/>
          <a:p>
            <a:pPr indent="0" marL="0">
              <a:buNone/>
            </a:pPr>
            <a:r>
              <a:rPr lang="en-US" sz="3000" b="1" dirty="0">
                <a:solidFill>
                  <a:srgbClr val="08182C"/>
                </a:solidFill>
                <a:latin typeface="Cambria" pitchFamily="34" charset="0"/>
                <a:ea typeface="Cambria" pitchFamily="34" charset="-122"/>
                <a:cs typeface="Cambria" pitchFamily="34" charset="-120"/>
              </a:rPr>
              <a:t>Letalidad: fórmula e interpretación</a:t>
            </a:r>
            <a:endParaRPr lang="en-US" sz="3000" dirty="0"/>
          </a:p>
        </p:txBody>
      </p:sp>
      <p:sp>
        <p:nvSpPr>
          <p:cNvPr id="4" name="Text 2"/>
          <p:cNvSpPr txBox="1"/>
          <p:nvPr/>
        </p:nvSpPr>
        <p:spPr>
          <a:xfrm>
            <a:off x="658368" y="6382512"/>
            <a:ext cx="5486400" cy="274320"/>
          </a:xfrm>
          <a:prstGeom prst="rect">
            <a:avLst/>
          </a:prstGeom>
          <a:noFill/>
          <a:ln/>
        </p:spPr>
        <p:txBody>
          <a:bodyPr wrap="square" lIns="0" tIns="0" rIns="0" bIns="0" rtlCol="0" anchor="ctr"/>
          <a:lstStyle/>
          <a:p>
            <a:pPr indent="0" marL="0">
              <a:buNone/>
            </a:pPr>
            <a:r>
              <a:rPr lang="en-US" sz="950" dirty="0">
                <a:solidFill>
                  <a:srgbClr val="54637A"/>
                </a:solidFill>
                <a:latin typeface="Calibri" pitchFamily="34" charset="0"/>
                <a:ea typeface="Calibri" pitchFamily="34" charset="-122"/>
                <a:cs typeface="Calibri" pitchFamily="34" charset="-120"/>
              </a:rPr>
              <a:t>Epidemiología · Sesión 2 · Cadena epidemiológica</a:t>
            </a:r>
            <a:endParaRPr lang="en-US" sz="950" dirty="0"/>
          </a:p>
        </p:txBody>
      </p:sp>
      <p:sp>
        <p:nvSpPr>
          <p:cNvPr id="5" name="Text 3"/>
          <p:cNvSpPr txBox="1"/>
          <p:nvPr/>
        </p:nvSpPr>
        <p:spPr>
          <a:xfrm>
            <a:off x="10616184" y="6382512"/>
            <a:ext cx="914400" cy="274320"/>
          </a:xfrm>
          <a:prstGeom prst="rect">
            <a:avLst/>
          </a:prstGeom>
          <a:noFill/>
          <a:ln/>
        </p:spPr>
        <p:txBody>
          <a:bodyPr wrap="square" lIns="0" tIns="0" rIns="0" bIns="0" rtlCol="0" anchor="ctr"/>
          <a:lstStyle/>
          <a:p>
            <a:pPr algn="r" indent="0" marL="0">
              <a:buNone/>
            </a:pPr>
            <a:r>
              <a:rPr lang="en-US" sz="950" dirty="0">
                <a:solidFill>
                  <a:srgbClr val="54637A"/>
                </a:solidFill>
                <a:latin typeface="Calibri" pitchFamily="34" charset="0"/>
                <a:ea typeface="Calibri" pitchFamily="34" charset="-122"/>
                <a:cs typeface="Calibri" pitchFamily="34" charset="-120"/>
              </a:rPr>
              <a:t>12</a:t>
            </a:r>
            <a:endParaRPr lang="en-US" sz="950" dirty="0"/>
          </a:p>
        </p:txBody>
      </p:sp>
      <p:sp>
        <p:nvSpPr>
          <p:cNvPr id="6" name="Shape 4"/>
          <p:cNvSpPr/>
          <p:nvPr/>
        </p:nvSpPr>
        <p:spPr>
          <a:xfrm>
            <a:off x="658368" y="1645920"/>
            <a:ext cx="10872216" cy="1005840"/>
          </a:xfrm>
          <a:prstGeom prst="roundRect">
            <a:avLst>
              <a:gd name="adj" fmla="val 3636"/>
            </a:avLst>
          </a:prstGeom>
          <a:solidFill>
            <a:srgbClr val="E5EBF2"/>
          </a:solidFill>
          <a:ln w="12700">
            <a:solidFill>
              <a:srgbClr val="E5EBF2"/>
            </a:solidFill>
            <a:prstDash val="solid"/>
          </a:ln>
        </p:spPr>
      </p:sp>
      <p:sp>
        <p:nvSpPr>
          <p:cNvPr id="7" name="Text 5"/>
          <p:cNvSpPr txBox="1"/>
          <p:nvPr/>
        </p:nvSpPr>
        <p:spPr>
          <a:xfrm>
            <a:off x="896112" y="1847088"/>
            <a:ext cx="10396728" cy="621792"/>
          </a:xfrm>
          <a:prstGeom prst="rect">
            <a:avLst/>
          </a:prstGeom>
          <a:noFill/>
          <a:ln/>
        </p:spPr>
        <p:txBody>
          <a:bodyPr wrap="square" lIns="0" tIns="0" rIns="0" bIns="0" rtlCol="0" anchor="ctr"/>
          <a:lstStyle/>
          <a:p>
            <a:pPr indent="0" marL="0">
              <a:lnSpc>
                <a:spcPct val="112000"/>
              </a:lnSpc>
              <a:buNone/>
            </a:pPr>
            <a:r>
              <a:rPr lang="en-US" sz="1700" dirty="0">
                <a:solidFill>
                  <a:srgbClr val="14202E"/>
                </a:solidFill>
                <a:latin typeface="Calibri" pitchFamily="34" charset="0"/>
                <a:ea typeface="Calibri" pitchFamily="34" charset="-122"/>
                <a:cs typeface="Calibri" pitchFamily="34" charset="-120"/>
              </a:rPr>
              <a:t>Letalidad (%)  =  (casos fatales  ÷  casos diagnosticados en el periodo)  ×  100</a:t>
            </a:r>
            <a:endParaRPr lang="en-US" sz="1700" dirty="0"/>
          </a:p>
        </p:txBody>
      </p:sp>
      <p:sp>
        <p:nvSpPr>
          <p:cNvPr id="8" name="Shape 6"/>
          <p:cNvSpPr/>
          <p:nvPr/>
        </p:nvSpPr>
        <p:spPr>
          <a:xfrm>
            <a:off x="658368" y="2788920"/>
            <a:ext cx="5253228" cy="1554480"/>
          </a:xfrm>
          <a:prstGeom prst="roundRect">
            <a:avLst>
              <a:gd name="adj" fmla="val 2353"/>
            </a:avLst>
          </a:prstGeom>
          <a:solidFill>
            <a:srgbClr val="F1F4F8"/>
          </a:solidFill>
          <a:ln w="12700">
            <a:solidFill>
              <a:srgbClr val="F1F4F8"/>
            </a:solidFill>
            <a:prstDash val="solid"/>
          </a:ln>
        </p:spPr>
      </p:sp>
      <p:sp>
        <p:nvSpPr>
          <p:cNvPr id="9" name="Text 7"/>
          <p:cNvSpPr txBox="1"/>
          <p:nvPr/>
        </p:nvSpPr>
        <p:spPr>
          <a:xfrm>
            <a:off x="896112" y="2990088"/>
            <a:ext cx="4777740" cy="237744"/>
          </a:xfrm>
          <a:prstGeom prst="rect">
            <a:avLst/>
          </a:prstGeom>
          <a:noFill/>
          <a:ln/>
        </p:spPr>
        <p:txBody>
          <a:bodyPr wrap="square" lIns="0" tIns="0" rIns="0" bIns="0" rtlCol="0" anchor="ctr"/>
          <a:lstStyle/>
          <a:p>
            <a:pPr indent="0" marL="0">
              <a:buNone/>
            </a:pPr>
            <a:r>
              <a:rPr lang="en-US" sz="1050" b="1" dirty="0">
                <a:solidFill>
                  <a:srgbClr val="1A4270"/>
                </a:solidFill>
                <a:latin typeface="Calibri" pitchFamily="34" charset="0"/>
                <a:ea typeface="Calibri" pitchFamily="34" charset="-122"/>
                <a:cs typeface="Calibri" pitchFamily="34" charset="-120"/>
              </a:rPr>
              <a:t>EJEMPLO CON DATOS REALES</a:t>
            </a:r>
            <a:endParaRPr lang="en-US" sz="1050" dirty="0"/>
          </a:p>
        </p:txBody>
      </p:sp>
      <p:sp>
        <p:nvSpPr>
          <p:cNvPr id="10" name="Text 8"/>
          <p:cNvSpPr txBox="1"/>
          <p:nvPr/>
        </p:nvSpPr>
        <p:spPr>
          <a:xfrm>
            <a:off x="896112" y="3282696"/>
            <a:ext cx="4777740" cy="877824"/>
          </a:xfrm>
          <a:prstGeom prst="rect">
            <a:avLst/>
          </a:prstGeom>
          <a:noFill/>
          <a:ln/>
        </p:spPr>
        <p:txBody>
          <a:bodyPr wrap="square" lIns="0" tIns="0" rIns="0" bIns="0" rtlCol="0" anchor="ctr"/>
          <a:lstStyle/>
          <a:p>
            <a:pPr indent="0" marL="0">
              <a:lnSpc>
                <a:spcPct val="112000"/>
              </a:lnSpc>
              <a:buNone/>
            </a:pPr>
            <a:r>
              <a:rPr lang="en-US" sz="1350" dirty="0">
                <a:solidFill>
                  <a:srgbClr val="14202E"/>
                </a:solidFill>
                <a:latin typeface="Calibri" pitchFamily="34" charset="0"/>
                <a:ea typeface="Calibri" pitchFamily="34" charset="-122"/>
                <a:cs typeface="Calibri" pitchFamily="34" charset="-120"/>
              </a:rPr>
              <a:t>Dengue en el Perú, hasta la SE 33 de 2026: 57 defunciones entre unos 50 000 casos notificados.</a:t>
            </a:r>
            <a:endParaRPr lang="en-US" sz="1350" dirty="0"/>
          </a:p>
          <a:p>
            <a:pPr indent="0" marL="0">
              <a:lnSpc>
                <a:spcPct val="112000"/>
              </a:lnSpc>
              <a:buNone/>
            </a:pPr>
            <a:endParaRPr lang="en-US" sz="1350" dirty="0"/>
          </a:p>
          <a:p>
            <a:pPr indent="0" marL="0">
              <a:lnSpc>
                <a:spcPct val="112000"/>
              </a:lnSpc>
              <a:buNone/>
            </a:pPr>
            <a:r>
              <a:rPr lang="en-US" sz="1350" dirty="0">
                <a:solidFill>
                  <a:srgbClr val="14202E"/>
                </a:solidFill>
                <a:latin typeface="Calibri" pitchFamily="34" charset="0"/>
                <a:ea typeface="Calibri" pitchFamily="34" charset="-122"/>
                <a:cs typeface="Calibri" pitchFamily="34" charset="-120"/>
              </a:rPr>
              <a:t>57 ÷ 50 000 × 100 = 0,11 %</a:t>
            </a:r>
            <a:endParaRPr lang="en-US" sz="1350" dirty="0"/>
          </a:p>
        </p:txBody>
      </p:sp>
      <p:sp>
        <p:nvSpPr>
          <p:cNvPr id="11" name="Shape 9"/>
          <p:cNvSpPr/>
          <p:nvPr/>
        </p:nvSpPr>
        <p:spPr>
          <a:xfrm>
            <a:off x="6277356" y="2788920"/>
            <a:ext cx="5253228" cy="1554480"/>
          </a:xfrm>
          <a:prstGeom prst="roundRect">
            <a:avLst>
              <a:gd name="adj" fmla="val 2353"/>
            </a:avLst>
          </a:prstGeom>
          <a:solidFill>
            <a:srgbClr val="F6E4E6"/>
          </a:solidFill>
          <a:ln w="12700">
            <a:solidFill>
              <a:srgbClr val="F6E4E6"/>
            </a:solidFill>
            <a:prstDash val="solid"/>
          </a:ln>
        </p:spPr>
      </p:sp>
      <p:sp>
        <p:nvSpPr>
          <p:cNvPr id="12" name="Text 10"/>
          <p:cNvSpPr txBox="1"/>
          <p:nvPr/>
        </p:nvSpPr>
        <p:spPr>
          <a:xfrm>
            <a:off x="6515100" y="2990088"/>
            <a:ext cx="4777740" cy="237744"/>
          </a:xfrm>
          <a:prstGeom prst="rect">
            <a:avLst/>
          </a:prstGeom>
          <a:noFill/>
          <a:ln/>
        </p:spPr>
        <p:txBody>
          <a:bodyPr wrap="square" lIns="0" tIns="0" rIns="0" bIns="0" rtlCol="0" anchor="ctr"/>
          <a:lstStyle/>
          <a:p>
            <a:pPr indent="0" marL="0">
              <a:buNone/>
            </a:pPr>
            <a:r>
              <a:rPr lang="en-US" sz="1050" b="1" dirty="0">
                <a:solidFill>
                  <a:srgbClr val="B52639"/>
                </a:solidFill>
                <a:latin typeface="Calibri" pitchFamily="34" charset="0"/>
                <a:ea typeface="Calibri" pitchFamily="34" charset="-122"/>
                <a:cs typeface="Calibri" pitchFamily="34" charset="-120"/>
              </a:rPr>
              <a:t>INTERPRETACIÓN</a:t>
            </a:r>
            <a:endParaRPr lang="en-US" sz="1050" dirty="0"/>
          </a:p>
        </p:txBody>
      </p:sp>
      <p:sp>
        <p:nvSpPr>
          <p:cNvPr id="13" name="Text 11"/>
          <p:cNvSpPr txBox="1"/>
          <p:nvPr/>
        </p:nvSpPr>
        <p:spPr>
          <a:xfrm>
            <a:off x="6515100" y="3282696"/>
            <a:ext cx="4777740" cy="877824"/>
          </a:xfrm>
          <a:prstGeom prst="rect">
            <a:avLst/>
          </a:prstGeom>
          <a:noFill/>
          <a:ln/>
        </p:spPr>
        <p:txBody>
          <a:bodyPr wrap="square" lIns="0" tIns="0" rIns="0" bIns="0" rtlCol="0" anchor="ctr"/>
          <a:lstStyle/>
          <a:p>
            <a:pPr indent="0" marL="0">
              <a:lnSpc>
                <a:spcPct val="112000"/>
              </a:lnSpc>
              <a:buNone/>
            </a:pPr>
            <a:r>
              <a:rPr lang="en-US" sz="1350" dirty="0">
                <a:solidFill>
                  <a:srgbClr val="14202E"/>
                </a:solidFill>
                <a:latin typeface="Calibri" pitchFamily="34" charset="0"/>
                <a:ea typeface="Calibri" pitchFamily="34" charset="-122"/>
                <a:cs typeface="Calibri" pitchFamily="34" charset="-120"/>
              </a:rPr>
              <a:t>Por cada mil casos notificados de dengue murió algo más de una persona.</a:t>
            </a:r>
            <a:endParaRPr lang="en-US" sz="1350" dirty="0"/>
          </a:p>
          <a:p>
            <a:pPr indent="0" marL="0">
              <a:lnSpc>
                <a:spcPct val="112000"/>
              </a:lnSpc>
              <a:buNone/>
            </a:pPr>
            <a:endParaRPr lang="en-US" sz="1350" dirty="0"/>
          </a:p>
          <a:p>
            <a:pPr indent="0" marL="0">
              <a:lnSpc>
                <a:spcPct val="112000"/>
              </a:lnSpc>
              <a:buNone/>
            </a:pPr>
            <a:r>
              <a:rPr lang="en-US" sz="1350" dirty="0">
                <a:solidFill>
                  <a:srgbClr val="14202E"/>
                </a:solidFill>
                <a:latin typeface="Calibri" pitchFamily="34" charset="0"/>
                <a:ea typeface="Calibri" pitchFamily="34" charset="-122"/>
                <a:cs typeface="Calibri" pitchFamily="34" charset="-120"/>
              </a:rPr>
              <a:t>No lo confundas con mortalidad: esa tendría como denominador a toda la población, no solo a los enfermos.</a:t>
            </a:r>
            <a:endParaRPr lang="en-US" sz="1350" dirty="0"/>
          </a:p>
        </p:txBody>
      </p:sp>
      <p:sp>
        <p:nvSpPr>
          <p:cNvPr id="14" name="Text 12"/>
          <p:cNvSpPr txBox="1"/>
          <p:nvPr/>
        </p:nvSpPr>
        <p:spPr>
          <a:xfrm>
            <a:off x="658368" y="4526280"/>
            <a:ext cx="10872216" cy="365760"/>
          </a:xfrm>
          <a:prstGeom prst="rect">
            <a:avLst/>
          </a:prstGeom>
          <a:noFill/>
          <a:ln/>
        </p:spPr>
        <p:txBody>
          <a:bodyPr wrap="square" lIns="0" tIns="0" rIns="0" bIns="0" rtlCol="0" anchor="ctr"/>
          <a:lstStyle/>
          <a:p>
            <a:pPr algn="l" indent="0" marL="0">
              <a:lnSpc>
                <a:spcPct val="115000"/>
              </a:lnSpc>
              <a:buNone/>
            </a:pPr>
            <a:r>
              <a:rPr lang="en-US" sz="1100" i="1" dirty="0">
                <a:solidFill>
                  <a:srgbClr val="54637A"/>
                </a:solidFill>
                <a:latin typeface="Calibri" pitchFamily="34" charset="0"/>
                <a:ea typeface="Calibri" pitchFamily="34" charset="-122"/>
                <a:cs typeface="Calibri" pitchFamily="34" charset="-120"/>
              </a:rPr>
              <a:t>Fuente: CDC Perú - MINSA, sala situacional de metaxénicas, SE 33-2026. Datos provisionales.</a:t>
            </a:r>
            <a:endParaRPr lang="en-US" sz="11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58368" y="384048"/>
            <a:ext cx="10872216" cy="237744"/>
          </a:xfrm>
          <a:prstGeom prst="rect">
            <a:avLst/>
          </a:prstGeom>
          <a:noFill/>
          <a:ln/>
        </p:spPr>
        <p:txBody>
          <a:bodyPr wrap="square" lIns="0" tIns="0" rIns="0" bIns="0" rtlCol="0" anchor="ctr"/>
          <a:lstStyle/>
          <a:p>
            <a:pPr indent="0" marL="0">
              <a:buNone/>
            </a:pPr>
            <a:r>
              <a:rPr lang="en-US" sz="1100" b="1" dirty="0">
                <a:solidFill>
                  <a:srgbClr val="B52639"/>
                </a:solidFill>
                <a:latin typeface="Calibri" pitchFamily="34" charset="0"/>
                <a:ea typeface="Calibri" pitchFamily="34" charset="-122"/>
                <a:cs typeface="Calibri" pitchFamily="34" charset="-120"/>
              </a:rPr>
              <a:t>Cuántos de los expuestos se infectan</a:t>
            </a:r>
            <a:endParaRPr lang="en-US" sz="1100" dirty="0"/>
          </a:p>
        </p:txBody>
      </p:sp>
      <p:sp>
        <p:nvSpPr>
          <p:cNvPr id="3" name="Text 1"/>
          <p:cNvSpPr txBox="1"/>
          <p:nvPr/>
        </p:nvSpPr>
        <p:spPr>
          <a:xfrm>
            <a:off x="658368" y="658368"/>
            <a:ext cx="10872216" cy="658368"/>
          </a:xfrm>
          <a:prstGeom prst="rect">
            <a:avLst/>
          </a:prstGeom>
          <a:noFill/>
          <a:ln/>
        </p:spPr>
        <p:txBody>
          <a:bodyPr wrap="square" lIns="0" tIns="0" rIns="0" bIns="0" rtlCol="0" anchor="t"/>
          <a:lstStyle/>
          <a:p>
            <a:pPr indent="0" marL="0">
              <a:buNone/>
            </a:pPr>
            <a:r>
              <a:rPr lang="en-US" sz="3000" b="1" dirty="0">
                <a:solidFill>
                  <a:srgbClr val="08182C"/>
                </a:solidFill>
                <a:latin typeface="Cambria" pitchFamily="34" charset="0"/>
                <a:ea typeface="Cambria" pitchFamily="34" charset="-122"/>
                <a:cs typeface="Cambria" pitchFamily="34" charset="-120"/>
              </a:rPr>
              <a:t>Infectividad</a:t>
            </a:r>
            <a:endParaRPr lang="en-US" sz="3000" dirty="0"/>
          </a:p>
        </p:txBody>
      </p:sp>
      <p:sp>
        <p:nvSpPr>
          <p:cNvPr id="4" name="Text 2"/>
          <p:cNvSpPr txBox="1"/>
          <p:nvPr/>
        </p:nvSpPr>
        <p:spPr>
          <a:xfrm>
            <a:off x="658368" y="6382512"/>
            <a:ext cx="5486400" cy="274320"/>
          </a:xfrm>
          <a:prstGeom prst="rect">
            <a:avLst/>
          </a:prstGeom>
          <a:noFill/>
          <a:ln/>
        </p:spPr>
        <p:txBody>
          <a:bodyPr wrap="square" lIns="0" tIns="0" rIns="0" bIns="0" rtlCol="0" anchor="ctr"/>
          <a:lstStyle/>
          <a:p>
            <a:pPr indent="0" marL="0">
              <a:buNone/>
            </a:pPr>
            <a:r>
              <a:rPr lang="en-US" sz="950" dirty="0">
                <a:solidFill>
                  <a:srgbClr val="54637A"/>
                </a:solidFill>
                <a:latin typeface="Calibri" pitchFamily="34" charset="0"/>
                <a:ea typeface="Calibri" pitchFamily="34" charset="-122"/>
                <a:cs typeface="Calibri" pitchFamily="34" charset="-120"/>
              </a:rPr>
              <a:t>Epidemiología · Sesión 2 · Cadena epidemiológica</a:t>
            </a:r>
            <a:endParaRPr lang="en-US" sz="950" dirty="0"/>
          </a:p>
        </p:txBody>
      </p:sp>
      <p:sp>
        <p:nvSpPr>
          <p:cNvPr id="5" name="Text 3"/>
          <p:cNvSpPr txBox="1"/>
          <p:nvPr/>
        </p:nvSpPr>
        <p:spPr>
          <a:xfrm>
            <a:off x="10616184" y="6382512"/>
            <a:ext cx="914400" cy="274320"/>
          </a:xfrm>
          <a:prstGeom prst="rect">
            <a:avLst/>
          </a:prstGeom>
          <a:noFill/>
          <a:ln/>
        </p:spPr>
        <p:txBody>
          <a:bodyPr wrap="square" lIns="0" tIns="0" rIns="0" bIns="0" rtlCol="0" anchor="ctr"/>
          <a:lstStyle/>
          <a:p>
            <a:pPr algn="r" indent="0" marL="0">
              <a:buNone/>
            </a:pPr>
            <a:r>
              <a:rPr lang="en-US" sz="950" dirty="0">
                <a:solidFill>
                  <a:srgbClr val="54637A"/>
                </a:solidFill>
                <a:latin typeface="Calibri" pitchFamily="34" charset="0"/>
                <a:ea typeface="Calibri" pitchFamily="34" charset="-122"/>
                <a:cs typeface="Calibri" pitchFamily="34" charset="-120"/>
              </a:rPr>
              <a:t>13</a:t>
            </a:r>
            <a:endParaRPr lang="en-US" sz="950" dirty="0"/>
          </a:p>
        </p:txBody>
      </p:sp>
      <p:sp>
        <p:nvSpPr>
          <p:cNvPr id="6" name="Text 4"/>
          <p:cNvSpPr txBox="1"/>
          <p:nvPr/>
        </p:nvSpPr>
        <p:spPr>
          <a:xfrm>
            <a:off x="658368" y="1600200"/>
            <a:ext cx="10607040" cy="777240"/>
          </a:xfrm>
          <a:prstGeom prst="rect">
            <a:avLst/>
          </a:prstGeom>
          <a:noFill/>
          <a:ln/>
        </p:spPr>
        <p:txBody>
          <a:bodyPr wrap="square" lIns="0" tIns="0" rIns="0" bIns="0" rtlCol="0" anchor="ctr"/>
          <a:lstStyle/>
          <a:p>
            <a:pPr algn="l" indent="0" marL="0">
              <a:lnSpc>
                <a:spcPct val="115000"/>
              </a:lnSpc>
              <a:buNone/>
            </a:pPr>
            <a:r>
              <a:rPr lang="en-US" sz="1450" dirty="0">
                <a:solidFill>
                  <a:srgbClr val="14202E"/>
                </a:solidFill>
                <a:latin typeface="Calibri" pitchFamily="34" charset="0"/>
                <a:ea typeface="Calibri" pitchFamily="34" charset="-122"/>
                <a:cs typeface="Calibri" pitchFamily="34" charset="-120"/>
              </a:rPr>
              <a:t>La medida básica es la dosis infectante mínima: el número mínimo de partículas necesarias para producir una infección. Varía entre huéspedes y dentro de la misma especie según la puerta de entrada, la edad y otras características.</a:t>
            </a:r>
            <a:endParaRPr lang="en-US" sz="1450" dirty="0"/>
          </a:p>
        </p:txBody>
      </p:sp>
      <p:sp>
        <p:nvSpPr>
          <p:cNvPr id="7" name="Shape 5"/>
          <p:cNvSpPr/>
          <p:nvPr/>
        </p:nvSpPr>
        <p:spPr>
          <a:xfrm>
            <a:off x="658368" y="2514600"/>
            <a:ext cx="3471672" cy="1051560"/>
          </a:xfrm>
          <a:prstGeom prst="roundRect">
            <a:avLst>
              <a:gd name="adj" fmla="val 3478"/>
            </a:avLst>
          </a:prstGeom>
          <a:solidFill>
            <a:srgbClr val="F1F4F8"/>
          </a:solidFill>
          <a:ln w="12700">
            <a:solidFill>
              <a:srgbClr val="F1F4F8"/>
            </a:solidFill>
            <a:prstDash val="solid"/>
          </a:ln>
        </p:spPr>
      </p:sp>
      <p:sp>
        <p:nvSpPr>
          <p:cNvPr id="8" name="Text 6"/>
          <p:cNvSpPr txBox="1"/>
          <p:nvPr/>
        </p:nvSpPr>
        <p:spPr>
          <a:xfrm>
            <a:off x="896112" y="2715768"/>
            <a:ext cx="2996184" cy="329184"/>
          </a:xfrm>
          <a:prstGeom prst="rect">
            <a:avLst/>
          </a:prstGeom>
          <a:noFill/>
          <a:ln/>
        </p:spPr>
        <p:txBody>
          <a:bodyPr wrap="square" lIns="0" tIns="0" rIns="0" bIns="0" rtlCol="0" anchor="ctr"/>
          <a:lstStyle/>
          <a:p>
            <a:pPr indent="0" marL="0">
              <a:buNone/>
            </a:pPr>
            <a:r>
              <a:rPr lang="en-US" sz="1500" b="1" dirty="0">
                <a:solidFill>
                  <a:srgbClr val="B52639"/>
                </a:solidFill>
                <a:latin typeface="Calibri" pitchFamily="34" charset="0"/>
                <a:ea typeface="Calibri" pitchFamily="34" charset="-122"/>
                <a:cs typeface="Calibri" pitchFamily="34" charset="-120"/>
              </a:rPr>
              <a:t>Máxima</a:t>
            </a:r>
            <a:endParaRPr lang="en-US" sz="1500" dirty="0"/>
          </a:p>
        </p:txBody>
      </p:sp>
      <p:sp>
        <p:nvSpPr>
          <p:cNvPr id="9" name="Text 7"/>
          <p:cNvSpPr txBox="1"/>
          <p:nvPr/>
        </p:nvSpPr>
        <p:spPr>
          <a:xfrm>
            <a:off x="896112" y="3099816"/>
            <a:ext cx="2996184" cy="283464"/>
          </a:xfrm>
          <a:prstGeom prst="rect">
            <a:avLst/>
          </a:prstGeom>
          <a:noFill/>
          <a:ln/>
        </p:spPr>
        <p:txBody>
          <a:bodyPr wrap="square" lIns="0" tIns="0" rIns="0" bIns="0" rtlCol="0" anchor="ctr"/>
          <a:lstStyle/>
          <a:p>
            <a:pPr indent="0" marL="0">
              <a:lnSpc>
                <a:spcPct val="112000"/>
              </a:lnSpc>
              <a:buNone/>
            </a:pPr>
            <a:r>
              <a:rPr lang="en-US" sz="1300" dirty="0">
                <a:solidFill>
                  <a:srgbClr val="14202E"/>
                </a:solidFill>
                <a:latin typeface="Calibri" pitchFamily="34" charset="0"/>
                <a:ea typeface="Calibri" pitchFamily="34" charset="-122"/>
                <a:cs typeface="Calibri" pitchFamily="34" charset="-120"/>
              </a:rPr>
              <a:t>Sarampión, varicela</a:t>
            </a:r>
            <a:endParaRPr lang="en-US" sz="1300" dirty="0"/>
          </a:p>
        </p:txBody>
      </p:sp>
      <p:sp>
        <p:nvSpPr>
          <p:cNvPr id="10" name="Shape 8"/>
          <p:cNvSpPr/>
          <p:nvPr/>
        </p:nvSpPr>
        <p:spPr>
          <a:xfrm>
            <a:off x="4358640" y="2514600"/>
            <a:ext cx="3471672" cy="1051560"/>
          </a:xfrm>
          <a:prstGeom prst="roundRect">
            <a:avLst>
              <a:gd name="adj" fmla="val 3478"/>
            </a:avLst>
          </a:prstGeom>
          <a:solidFill>
            <a:srgbClr val="F1F4F8"/>
          </a:solidFill>
          <a:ln w="12700">
            <a:solidFill>
              <a:srgbClr val="F1F4F8"/>
            </a:solidFill>
            <a:prstDash val="solid"/>
          </a:ln>
        </p:spPr>
      </p:sp>
      <p:sp>
        <p:nvSpPr>
          <p:cNvPr id="11" name="Text 9"/>
          <p:cNvSpPr txBox="1"/>
          <p:nvPr/>
        </p:nvSpPr>
        <p:spPr>
          <a:xfrm>
            <a:off x="4596384" y="2715768"/>
            <a:ext cx="2996184" cy="329184"/>
          </a:xfrm>
          <a:prstGeom prst="rect">
            <a:avLst/>
          </a:prstGeom>
          <a:noFill/>
          <a:ln/>
        </p:spPr>
        <p:txBody>
          <a:bodyPr wrap="square" lIns="0" tIns="0" rIns="0" bIns="0" rtlCol="0" anchor="ctr"/>
          <a:lstStyle/>
          <a:p>
            <a:pPr indent="0" marL="0">
              <a:buNone/>
            </a:pPr>
            <a:r>
              <a:rPr lang="en-US" sz="1500" b="1" dirty="0">
                <a:solidFill>
                  <a:srgbClr val="1A4270"/>
                </a:solidFill>
                <a:latin typeface="Calibri" pitchFamily="34" charset="0"/>
                <a:ea typeface="Calibri" pitchFamily="34" charset="-122"/>
                <a:cs typeface="Calibri" pitchFamily="34" charset="-120"/>
              </a:rPr>
              <a:t>Intermedia</a:t>
            </a:r>
            <a:endParaRPr lang="en-US" sz="1500" dirty="0"/>
          </a:p>
        </p:txBody>
      </p:sp>
      <p:sp>
        <p:nvSpPr>
          <p:cNvPr id="12" name="Text 10"/>
          <p:cNvSpPr txBox="1"/>
          <p:nvPr/>
        </p:nvSpPr>
        <p:spPr>
          <a:xfrm>
            <a:off x="4596384" y="3099816"/>
            <a:ext cx="2996184" cy="283464"/>
          </a:xfrm>
          <a:prstGeom prst="rect">
            <a:avLst/>
          </a:prstGeom>
          <a:noFill/>
          <a:ln/>
        </p:spPr>
        <p:txBody>
          <a:bodyPr wrap="square" lIns="0" tIns="0" rIns="0" bIns="0" rtlCol="0" anchor="ctr"/>
          <a:lstStyle/>
          <a:p>
            <a:pPr indent="0" marL="0">
              <a:lnSpc>
                <a:spcPct val="112000"/>
              </a:lnSpc>
              <a:buNone/>
            </a:pPr>
            <a:r>
              <a:rPr lang="en-US" sz="1300" dirty="0">
                <a:solidFill>
                  <a:srgbClr val="14202E"/>
                </a:solidFill>
                <a:latin typeface="Calibri" pitchFamily="34" charset="0"/>
                <a:ea typeface="Calibri" pitchFamily="34" charset="-122"/>
                <a:cs typeface="Calibri" pitchFamily="34" charset="-120"/>
              </a:rPr>
              <a:t>Parotiditis, rubéola</a:t>
            </a:r>
            <a:endParaRPr lang="en-US" sz="1300" dirty="0"/>
          </a:p>
        </p:txBody>
      </p:sp>
      <p:sp>
        <p:nvSpPr>
          <p:cNvPr id="13" name="Shape 11"/>
          <p:cNvSpPr/>
          <p:nvPr/>
        </p:nvSpPr>
        <p:spPr>
          <a:xfrm>
            <a:off x="8058912" y="2514600"/>
            <a:ext cx="3471672" cy="1051560"/>
          </a:xfrm>
          <a:prstGeom prst="roundRect">
            <a:avLst>
              <a:gd name="adj" fmla="val 3478"/>
            </a:avLst>
          </a:prstGeom>
          <a:solidFill>
            <a:srgbClr val="F1F4F8"/>
          </a:solidFill>
          <a:ln w="12700">
            <a:solidFill>
              <a:srgbClr val="F1F4F8"/>
            </a:solidFill>
            <a:prstDash val="solid"/>
          </a:ln>
        </p:spPr>
      </p:sp>
      <p:sp>
        <p:nvSpPr>
          <p:cNvPr id="14" name="Text 12"/>
          <p:cNvSpPr txBox="1"/>
          <p:nvPr/>
        </p:nvSpPr>
        <p:spPr>
          <a:xfrm>
            <a:off x="8296656" y="2715768"/>
            <a:ext cx="2996184" cy="329184"/>
          </a:xfrm>
          <a:prstGeom prst="rect">
            <a:avLst/>
          </a:prstGeom>
          <a:noFill/>
          <a:ln/>
        </p:spPr>
        <p:txBody>
          <a:bodyPr wrap="square" lIns="0" tIns="0" rIns="0" bIns="0" rtlCol="0" anchor="ctr"/>
          <a:lstStyle/>
          <a:p>
            <a:pPr indent="0" marL="0">
              <a:buNone/>
            </a:pPr>
            <a:r>
              <a:rPr lang="en-US" sz="1500" b="1" dirty="0">
                <a:solidFill>
                  <a:srgbClr val="5B8DB8"/>
                </a:solidFill>
                <a:latin typeface="Calibri" pitchFamily="34" charset="0"/>
                <a:ea typeface="Calibri" pitchFamily="34" charset="-122"/>
                <a:cs typeface="Calibri" pitchFamily="34" charset="-120"/>
              </a:rPr>
              <a:t>Relativamente baja</a:t>
            </a:r>
            <a:endParaRPr lang="en-US" sz="1500" dirty="0"/>
          </a:p>
        </p:txBody>
      </p:sp>
      <p:sp>
        <p:nvSpPr>
          <p:cNvPr id="15" name="Text 13"/>
          <p:cNvSpPr txBox="1"/>
          <p:nvPr/>
        </p:nvSpPr>
        <p:spPr>
          <a:xfrm>
            <a:off x="8296656" y="3099816"/>
            <a:ext cx="2996184" cy="283464"/>
          </a:xfrm>
          <a:prstGeom prst="rect">
            <a:avLst/>
          </a:prstGeom>
          <a:noFill/>
          <a:ln/>
        </p:spPr>
        <p:txBody>
          <a:bodyPr wrap="square" lIns="0" tIns="0" rIns="0" bIns="0" rtlCol="0" anchor="ctr"/>
          <a:lstStyle/>
          <a:p>
            <a:pPr indent="0" marL="0">
              <a:lnSpc>
                <a:spcPct val="112000"/>
              </a:lnSpc>
              <a:buNone/>
            </a:pPr>
            <a:r>
              <a:rPr lang="en-US" sz="1300" dirty="0">
                <a:solidFill>
                  <a:srgbClr val="14202E"/>
                </a:solidFill>
                <a:latin typeface="Calibri" pitchFamily="34" charset="0"/>
                <a:ea typeface="Calibri" pitchFamily="34" charset="-122"/>
                <a:cs typeface="Calibri" pitchFamily="34" charset="-120"/>
              </a:rPr>
              <a:t>Lepra</a:t>
            </a:r>
            <a:endParaRPr lang="en-US" sz="1300" dirty="0"/>
          </a:p>
        </p:txBody>
      </p:sp>
      <p:sp>
        <p:nvSpPr>
          <p:cNvPr id="16" name="Shape 14"/>
          <p:cNvSpPr/>
          <p:nvPr/>
        </p:nvSpPr>
        <p:spPr>
          <a:xfrm>
            <a:off x="658368" y="3794760"/>
            <a:ext cx="10872216" cy="1600200"/>
          </a:xfrm>
          <a:prstGeom prst="roundRect">
            <a:avLst>
              <a:gd name="adj" fmla="val 2286"/>
            </a:avLst>
          </a:prstGeom>
          <a:solidFill>
            <a:srgbClr val="08182C"/>
          </a:solidFill>
          <a:ln w="12700">
            <a:solidFill>
              <a:srgbClr val="08182C"/>
            </a:solidFill>
            <a:prstDash val="solid"/>
          </a:ln>
        </p:spPr>
      </p:sp>
      <p:sp>
        <p:nvSpPr>
          <p:cNvPr id="17" name="Text 15"/>
          <p:cNvSpPr txBox="1"/>
          <p:nvPr/>
        </p:nvSpPr>
        <p:spPr>
          <a:xfrm>
            <a:off x="896112" y="3995928"/>
            <a:ext cx="10396728" cy="237744"/>
          </a:xfrm>
          <a:prstGeom prst="rect">
            <a:avLst/>
          </a:prstGeom>
          <a:noFill/>
          <a:ln/>
        </p:spPr>
        <p:txBody>
          <a:bodyPr wrap="square" lIns="0" tIns="0" rIns="0" bIns="0" rtlCol="0" anchor="ctr"/>
          <a:lstStyle/>
          <a:p>
            <a:pPr indent="0" marL="0">
              <a:buNone/>
            </a:pPr>
            <a:r>
              <a:rPr lang="en-US" sz="1050" b="1" dirty="0">
                <a:solidFill>
                  <a:srgbClr val="8FB4D4"/>
                </a:solidFill>
                <a:latin typeface="Calibri" pitchFamily="34" charset="0"/>
                <a:ea typeface="Calibri" pitchFamily="34" charset="-122"/>
                <a:cs typeface="Calibri" pitchFamily="34" charset="-120"/>
              </a:rPr>
              <a:t>APLICACIÓN PRÁCTICA: EL PINCHAZO CON AGUJA</a:t>
            </a:r>
            <a:endParaRPr lang="en-US" sz="1050" dirty="0"/>
          </a:p>
        </p:txBody>
      </p:sp>
      <p:sp>
        <p:nvSpPr>
          <p:cNvPr id="18" name="Text 16"/>
          <p:cNvSpPr txBox="1"/>
          <p:nvPr/>
        </p:nvSpPr>
        <p:spPr>
          <a:xfrm>
            <a:off x="896112" y="4288536"/>
            <a:ext cx="10396728" cy="923544"/>
          </a:xfrm>
          <a:prstGeom prst="rect">
            <a:avLst/>
          </a:prstGeom>
          <a:noFill/>
          <a:ln/>
        </p:spPr>
        <p:txBody>
          <a:bodyPr wrap="square" lIns="0" tIns="0" rIns="0" bIns="0" rtlCol="0" anchor="ctr"/>
          <a:lstStyle/>
          <a:p>
            <a:pPr indent="0" marL="0">
              <a:lnSpc>
                <a:spcPct val="112000"/>
              </a:lnSpc>
              <a:buNone/>
            </a:pPr>
            <a:r>
              <a:rPr lang="en-US" sz="1350" dirty="0">
                <a:solidFill>
                  <a:srgbClr val="FFFFFF"/>
                </a:solidFill>
                <a:latin typeface="Calibri" pitchFamily="34" charset="0"/>
                <a:ea typeface="Calibri" pitchFamily="34" charset="-122"/>
                <a:cs typeface="Calibri" pitchFamily="34" charset="-120"/>
              </a:rPr>
              <a:t>Si una persona susceptible se pincha con una aguja contaminada con VIH, su probabilidad de infección es de alrededor de 0,5 %. Si la aguja está contaminada con virus de la hepatitis B, la probabilidad sube a cerca de 25 %.</a:t>
            </a:r>
            <a:endParaRPr lang="en-US" sz="1350" dirty="0"/>
          </a:p>
          <a:p>
            <a:pPr indent="0" marL="0">
              <a:lnSpc>
                <a:spcPct val="112000"/>
              </a:lnSpc>
              <a:buNone/>
            </a:pPr>
            <a:endParaRPr lang="en-US" sz="1350" dirty="0"/>
          </a:p>
          <a:p>
            <a:pPr indent="0" marL="0">
              <a:lnSpc>
                <a:spcPct val="112000"/>
              </a:lnSpc>
              <a:buNone/>
            </a:pPr>
            <a:r>
              <a:rPr lang="en-US" sz="1350" dirty="0">
                <a:solidFill>
                  <a:srgbClr val="FFFFFF"/>
                </a:solidFill>
                <a:latin typeface="Calibri" pitchFamily="34" charset="0"/>
                <a:ea typeface="Calibri" pitchFamily="34" charset="-122"/>
                <a:cs typeface="Calibri" pitchFamily="34" charset="-120"/>
              </a:rPr>
              <a:t>Mismo accidente, mismo mecanismo, unas cincuenta veces más riesgo. Por eso el protocolo posexposición no es el mismo para los dos agentes.</a:t>
            </a:r>
            <a:endParaRPr lang="en-US" sz="1350" dirty="0"/>
          </a:p>
        </p:txBody>
      </p:sp>
      <p:sp>
        <p:nvSpPr>
          <p:cNvPr id="19" name="Text 17"/>
          <p:cNvSpPr txBox="1"/>
          <p:nvPr/>
        </p:nvSpPr>
        <p:spPr>
          <a:xfrm>
            <a:off x="658368" y="5486400"/>
            <a:ext cx="10872216" cy="384048"/>
          </a:xfrm>
          <a:prstGeom prst="rect">
            <a:avLst/>
          </a:prstGeom>
          <a:noFill/>
          <a:ln/>
        </p:spPr>
        <p:txBody>
          <a:bodyPr wrap="square" lIns="0" tIns="0" rIns="0" bIns="0" rtlCol="0" anchor="ctr"/>
          <a:lstStyle/>
          <a:p>
            <a:pPr indent="0" marL="0">
              <a:lnSpc>
                <a:spcPct val="105000"/>
              </a:lnSpc>
              <a:buNone/>
            </a:pPr>
            <a:r>
              <a:rPr lang="en-US" sz="950" i="1" dirty="0">
                <a:solidFill>
                  <a:srgbClr val="54637A"/>
                </a:solidFill>
                <a:latin typeface="Calibri" pitchFamily="34" charset="0"/>
                <a:ea typeface="Calibri" pitchFamily="34" charset="-122"/>
                <a:cs typeface="Calibri" pitchFamily="34" charset="-120"/>
              </a:rPr>
              <a:t>Fuente: Heymann DL, editor. El control de las enfermedades transmisibles. 20.ª ed. OPS; 2015.</a:t>
            </a:r>
            <a:endParaRPr lang="en-US" sz="9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58368" y="384048"/>
            <a:ext cx="10872216" cy="237744"/>
          </a:xfrm>
          <a:prstGeom prst="rect">
            <a:avLst/>
          </a:prstGeom>
          <a:noFill/>
          <a:ln/>
        </p:spPr>
        <p:txBody>
          <a:bodyPr wrap="square" lIns="0" tIns="0" rIns="0" bIns="0" rtlCol="0" anchor="ctr"/>
          <a:lstStyle/>
          <a:p>
            <a:pPr indent="0" marL="0">
              <a:buNone/>
            </a:pPr>
            <a:r>
              <a:rPr lang="en-US" sz="1100" b="1" dirty="0">
                <a:solidFill>
                  <a:srgbClr val="B52639"/>
                </a:solidFill>
                <a:latin typeface="Calibri" pitchFamily="34" charset="0"/>
                <a:ea typeface="Calibri" pitchFamily="34" charset="-122"/>
                <a:cs typeface="Calibri" pitchFamily="34" charset="-120"/>
              </a:rPr>
              <a:t>Cuántos de los infectados enferman</a:t>
            </a:r>
            <a:endParaRPr lang="en-US" sz="1100" dirty="0"/>
          </a:p>
        </p:txBody>
      </p:sp>
      <p:sp>
        <p:nvSpPr>
          <p:cNvPr id="3" name="Text 1"/>
          <p:cNvSpPr txBox="1"/>
          <p:nvPr/>
        </p:nvSpPr>
        <p:spPr>
          <a:xfrm>
            <a:off x="658368" y="658368"/>
            <a:ext cx="10872216" cy="658368"/>
          </a:xfrm>
          <a:prstGeom prst="rect">
            <a:avLst/>
          </a:prstGeom>
          <a:noFill/>
          <a:ln/>
        </p:spPr>
        <p:txBody>
          <a:bodyPr wrap="square" lIns="0" tIns="0" rIns="0" bIns="0" rtlCol="0" anchor="t"/>
          <a:lstStyle/>
          <a:p>
            <a:pPr indent="0" marL="0">
              <a:buNone/>
            </a:pPr>
            <a:r>
              <a:rPr lang="en-US" sz="3000" b="1" dirty="0">
                <a:solidFill>
                  <a:srgbClr val="08182C"/>
                </a:solidFill>
                <a:latin typeface="Cambria" pitchFamily="34" charset="0"/>
                <a:ea typeface="Cambria" pitchFamily="34" charset="-122"/>
                <a:cs typeface="Cambria" pitchFamily="34" charset="-120"/>
              </a:rPr>
              <a:t>Patogenicidad</a:t>
            </a:r>
            <a:endParaRPr lang="en-US" sz="3000" dirty="0"/>
          </a:p>
        </p:txBody>
      </p:sp>
      <p:sp>
        <p:nvSpPr>
          <p:cNvPr id="4" name="Text 2"/>
          <p:cNvSpPr txBox="1"/>
          <p:nvPr/>
        </p:nvSpPr>
        <p:spPr>
          <a:xfrm>
            <a:off x="658368" y="6382512"/>
            <a:ext cx="5486400" cy="274320"/>
          </a:xfrm>
          <a:prstGeom prst="rect">
            <a:avLst/>
          </a:prstGeom>
          <a:noFill/>
          <a:ln/>
        </p:spPr>
        <p:txBody>
          <a:bodyPr wrap="square" lIns="0" tIns="0" rIns="0" bIns="0" rtlCol="0" anchor="ctr"/>
          <a:lstStyle/>
          <a:p>
            <a:pPr indent="0" marL="0">
              <a:buNone/>
            </a:pPr>
            <a:r>
              <a:rPr lang="en-US" sz="950" dirty="0">
                <a:solidFill>
                  <a:srgbClr val="54637A"/>
                </a:solidFill>
                <a:latin typeface="Calibri" pitchFamily="34" charset="0"/>
                <a:ea typeface="Calibri" pitchFamily="34" charset="-122"/>
                <a:cs typeface="Calibri" pitchFamily="34" charset="-120"/>
              </a:rPr>
              <a:t>Epidemiología · Sesión 2 · Cadena epidemiológica</a:t>
            </a:r>
            <a:endParaRPr lang="en-US" sz="950" dirty="0"/>
          </a:p>
        </p:txBody>
      </p:sp>
      <p:sp>
        <p:nvSpPr>
          <p:cNvPr id="5" name="Text 3"/>
          <p:cNvSpPr txBox="1"/>
          <p:nvPr/>
        </p:nvSpPr>
        <p:spPr>
          <a:xfrm>
            <a:off x="10616184" y="6382512"/>
            <a:ext cx="914400" cy="274320"/>
          </a:xfrm>
          <a:prstGeom prst="rect">
            <a:avLst/>
          </a:prstGeom>
          <a:noFill/>
          <a:ln/>
        </p:spPr>
        <p:txBody>
          <a:bodyPr wrap="square" lIns="0" tIns="0" rIns="0" bIns="0" rtlCol="0" anchor="ctr"/>
          <a:lstStyle/>
          <a:p>
            <a:pPr algn="r" indent="0" marL="0">
              <a:buNone/>
            </a:pPr>
            <a:r>
              <a:rPr lang="en-US" sz="950" dirty="0">
                <a:solidFill>
                  <a:srgbClr val="54637A"/>
                </a:solidFill>
                <a:latin typeface="Calibri" pitchFamily="34" charset="0"/>
                <a:ea typeface="Calibri" pitchFamily="34" charset="-122"/>
                <a:cs typeface="Calibri" pitchFamily="34" charset="-120"/>
              </a:rPr>
              <a:t>14</a:t>
            </a:r>
            <a:endParaRPr lang="en-US" sz="950" dirty="0"/>
          </a:p>
        </p:txBody>
      </p:sp>
      <p:graphicFrame>
        <p:nvGraphicFramePr>
          <p:cNvPr id="6" name="Chart 0" descr=""/>
          <p:cNvGraphicFramePr/>
          <p:nvPr/>
        </p:nvGraphicFramePr>
        <p:xfrm>
          <a:off x="658368" y="1645920"/>
          <a:ext cx="6949440" cy="3200400"/>
        </p:xfrm>
        <a:graphic xmlns:a="http://schemas.openxmlformats.org/drawingml/2006/main">
          <a:graphicData uri="http://schemas.openxmlformats.org/drawingml/2006/chart">
            <c:chart xmlns:c="http://schemas.openxmlformats.org/drawingml/2006/chart" r:id="rId1"/>
          </a:graphicData>
        </a:graphic>
      </p:graphicFrame>
      <p:sp>
        <p:nvSpPr>
          <p:cNvPr id="7" name="Shape 4"/>
          <p:cNvSpPr/>
          <p:nvPr/>
        </p:nvSpPr>
        <p:spPr>
          <a:xfrm>
            <a:off x="7973568" y="1645920"/>
            <a:ext cx="3557016" cy="3200400"/>
          </a:xfrm>
          <a:prstGeom prst="roundRect">
            <a:avLst>
              <a:gd name="adj" fmla="val 1143"/>
            </a:avLst>
          </a:prstGeom>
          <a:solidFill>
            <a:srgbClr val="08182C"/>
          </a:solidFill>
          <a:ln w="12700">
            <a:solidFill>
              <a:srgbClr val="08182C"/>
            </a:solidFill>
            <a:prstDash val="solid"/>
          </a:ln>
        </p:spPr>
      </p:sp>
      <p:sp>
        <p:nvSpPr>
          <p:cNvPr id="8" name="Text 5"/>
          <p:cNvSpPr txBox="1"/>
          <p:nvPr/>
        </p:nvSpPr>
        <p:spPr>
          <a:xfrm>
            <a:off x="8211312" y="1847088"/>
            <a:ext cx="3081528" cy="237744"/>
          </a:xfrm>
          <a:prstGeom prst="rect">
            <a:avLst/>
          </a:prstGeom>
          <a:noFill/>
          <a:ln/>
        </p:spPr>
        <p:txBody>
          <a:bodyPr wrap="square" lIns="0" tIns="0" rIns="0" bIns="0" rtlCol="0" anchor="ctr"/>
          <a:lstStyle/>
          <a:p>
            <a:pPr indent="0" marL="0">
              <a:buNone/>
            </a:pPr>
            <a:r>
              <a:rPr lang="en-US" sz="1050" b="1" dirty="0">
                <a:solidFill>
                  <a:srgbClr val="8FB4D4"/>
                </a:solidFill>
                <a:latin typeface="Calibri" pitchFamily="34" charset="0"/>
                <a:ea typeface="Calibri" pitchFamily="34" charset="-122"/>
                <a:cs typeface="Calibri" pitchFamily="34" charset="-120"/>
              </a:rPr>
              <a:t>POR QUÉ LA POLIO FUE TAN DIFÍCIL</a:t>
            </a:r>
            <a:endParaRPr lang="en-US" sz="1050" dirty="0"/>
          </a:p>
        </p:txBody>
      </p:sp>
      <p:sp>
        <p:nvSpPr>
          <p:cNvPr id="9" name="Text 6"/>
          <p:cNvSpPr txBox="1"/>
          <p:nvPr/>
        </p:nvSpPr>
        <p:spPr>
          <a:xfrm>
            <a:off x="8211312" y="2139696"/>
            <a:ext cx="3081528" cy="2523744"/>
          </a:xfrm>
          <a:prstGeom prst="rect">
            <a:avLst/>
          </a:prstGeom>
          <a:noFill/>
          <a:ln/>
        </p:spPr>
        <p:txBody>
          <a:bodyPr wrap="square" lIns="0" tIns="0" rIns="0" bIns="0" rtlCol="0" anchor="ctr"/>
          <a:lstStyle/>
          <a:p>
            <a:pPr indent="0" marL="0">
              <a:lnSpc>
                <a:spcPct val="112000"/>
              </a:lnSpc>
              <a:buNone/>
            </a:pPr>
            <a:r>
              <a:rPr lang="en-US" sz="1300" dirty="0">
                <a:solidFill>
                  <a:srgbClr val="FFFFFF"/>
                </a:solidFill>
                <a:latin typeface="Calibri" pitchFamily="34" charset="0"/>
                <a:ea typeface="Calibri" pitchFamily="34" charset="-122"/>
                <a:cs typeface="Calibri" pitchFamily="34" charset="-120"/>
              </a:rPr>
              <a:t>Más del 90 % de los infectados con poliovirus son asintomáticos.</a:t>
            </a:r>
            <a:endParaRPr lang="en-US" sz="1300" dirty="0"/>
          </a:p>
          <a:p>
            <a:pPr indent="0" marL="0">
              <a:lnSpc>
                <a:spcPct val="112000"/>
              </a:lnSpc>
              <a:buNone/>
            </a:pPr>
            <a:endParaRPr lang="en-US" sz="1300" dirty="0"/>
          </a:p>
          <a:p>
            <a:pPr indent="0" marL="0">
              <a:lnSpc>
                <a:spcPct val="112000"/>
              </a:lnSpc>
              <a:buNone/>
            </a:pPr>
            <a:r>
              <a:rPr lang="en-US" sz="1300" dirty="0">
                <a:solidFill>
                  <a:srgbClr val="FFFFFF"/>
                </a:solidFill>
                <a:latin typeface="Calibri" pitchFamily="34" charset="0"/>
                <a:ea typeface="Calibri" pitchFamily="34" charset="-122"/>
                <a:cs typeface="Calibri" pitchFamily="34" charset="-120"/>
              </a:rPr>
              <a:t>Por cada caso paralítico visible circulaban decenas de infectados sin síntomas transmitiendo el virus.</a:t>
            </a:r>
            <a:endParaRPr lang="en-US" sz="1300" dirty="0"/>
          </a:p>
          <a:p>
            <a:pPr indent="0" marL="0">
              <a:lnSpc>
                <a:spcPct val="112000"/>
              </a:lnSpc>
              <a:buNone/>
            </a:pPr>
            <a:endParaRPr lang="en-US" sz="1300" dirty="0"/>
          </a:p>
          <a:p>
            <a:pPr indent="0" marL="0">
              <a:lnSpc>
                <a:spcPct val="112000"/>
              </a:lnSpc>
              <a:buNone/>
            </a:pPr>
            <a:r>
              <a:rPr lang="en-US" sz="1300" dirty="0">
                <a:solidFill>
                  <a:srgbClr val="FFFFFF"/>
                </a:solidFill>
                <a:latin typeface="Calibri" pitchFamily="34" charset="0"/>
                <a:ea typeface="Calibri" pitchFamily="34" charset="-122"/>
                <a:cs typeface="Calibri" pitchFamily="34" charset="-120"/>
              </a:rPr>
              <a:t>Lo que se veía en los hospitales era la punta del iceberg; lo que sostenía la epidemia era la parte sumergida.</a:t>
            </a:r>
            <a:endParaRPr lang="en-US" sz="1300" dirty="0"/>
          </a:p>
        </p:txBody>
      </p:sp>
      <p:sp>
        <p:nvSpPr>
          <p:cNvPr id="10" name="Text 7"/>
          <p:cNvSpPr txBox="1"/>
          <p:nvPr/>
        </p:nvSpPr>
        <p:spPr>
          <a:xfrm>
            <a:off x="658368" y="5029200"/>
            <a:ext cx="10872216" cy="384048"/>
          </a:xfrm>
          <a:prstGeom prst="rect">
            <a:avLst/>
          </a:prstGeom>
          <a:noFill/>
          <a:ln/>
        </p:spPr>
        <p:txBody>
          <a:bodyPr wrap="square" lIns="0" tIns="0" rIns="0" bIns="0" rtlCol="0" anchor="ctr"/>
          <a:lstStyle/>
          <a:p>
            <a:pPr indent="0" marL="0">
              <a:lnSpc>
                <a:spcPct val="105000"/>
              </a:lnSpc>
              <a:buNone/>
            </a:pPr>
            <a:r>
              <a:rPr lang="en-US" sz="950" i="1" dirty="0">
                <a:solidFill>
                  <a:srgbClr val="54637A"/>
                </a:solidFill>
                <a:latin typeface="Calibri" pitchFamily="34" charset="0"/>
                <a:ea typeface="Calibri" pitchFamily="34" charset="-122"/>
                <a:cs typeface="Calibri" pitchFamily="34" charset="-120"/>
              </a:rPr>
              <a:t>Valores aproximados tomados de Heymann, 2015. Sirven para comparar magnitudes, no como cifras exactas.</a:t>
            </a:r>
            <a:endParaRPr lang="en-US" sz="9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58368" y="384048"/>
            <a:ext cx="10872216" cy="237744"/>
          </a:xfrm>
          <a:prstGeom prst="rect">
            <a:avLst/>
          </a:prstGeom>
          <a:noFill/>
          <a:ln/>
        </p:spPr>
        <p:txBody>
          <a:bodyPr wrap="square" lIns="0" tIns="0" rIns="0" bIns="0" rtlCol="0" anchor="ctr"/>
          <a:lstStyle/>
          <a:p>
            <a:pPr indent="0" marL="0">
              <a:buNone/>
            </a:pPr>
            <a:r>
              <a:rPr lang="en-US" sz="1100" b="1" dirty="0">
                <a:solidFill>
                  <a:srgbClr val="B52639"/>
                </a:solidFill>
                <a:latin typeface="Calibri" pitchFamily="34" charset="0"/>
                <a:ea typeface="Calibri" pitchFamily="34" charset="-122"/>
                <a:cs typeface="Calibri" pitchFamily="34" charset="-120"/>
              </a:rPr>
              <a:t>Tres palabras que no son sinónimos</a:t>
            </a:r>
            <a:endParaRPr lang="en-US" sz="1100" dirty="0"/>
          </a:p>
        </p:txBody>
      </p:sp>
      <p:sp>
        <p:nvSpPr>
          <p:cNvPr id="3" name="Text 1"/>
          <p:cNvSpPr txBox="1"/>
          <p:nvPr/>
        </p:nvSpPr>
        <p:spPr>
          <a:xfrm>
            <a:off x="658368" y="658368"/>
            <a:ext cx="10872216" cy="658368"/>
          </a:xfrm>
          <a:prstGeom prst="rect">
            <a:avLst/>
          </a:prstGeom>
          <a:noFill/>
          <a:ln/>
        </p:spPr>
        <p:txBody>
          <a:bodyPr wrap="square" lIns="0" tIns="0" rIns="0" bIns="0" rtlCol="0" anchor="t"/>
          <a:lstStyle/>
          <a:p>
            <a:pPr indent="0" marL="0">
              <a:buNone/>
            </a:pPr>
            <a:r>
              <a:rPr lang="en-US" sz="3000" b="1" dirty="0">
                <a:solidFill>
                  <a:srgbClr val="08182C"/>
                </a:solidFill>
                <a:latin typeface="Cambria" pitchFamily="34" charset="0"/>
                <a:ea typeface="Cambria" pitchFamily="34" charset="-122"/>
                <a:cs typeface="Cambria" pitchFamily="34" charset="-120"/>
              </a:rPr>
              <a:t>Infección, contaminación e infestación</a:t>
            </a:r>
            <a:endParaRPr lang="en-US" sz="3000" dirty="0"/>
          </a:p>
        </p:txBody>
      </p:sp>
      <p:sp>
        <p:nvSpPr>
          <p:cNvPr id="4" name="Text 2"/>
          <p:cNvSpPr txBox="1"/>
          <p:nvPr/>
        </p:nvSpPr>
        <p:spPr>
          <a:xfrm>
            <a:off x="658368" y="6382512"/>
            <a:ext cx="5486400" cy="274320"/>
          </a:xfrm>
          <a:prstGeom prst="rect">
            <a:avLst/>
          </a:prstGeom>
          <a:noFill/>
          <a:ln/>
        </p:spPr>
        <p:txBody>
          <a:bodyPr wrap="square" lIns="0" tIns="0" rIns="0" bIns="0" rtlCol="0" anchor="ctr"/>
          <a:lstStyle/>
          <a:p>
            <a:pPr indent="0" marL="0">
              <a:buNone/>
            </a:pPr>
            <a:r>
              <a:rPr lang="en-US" sz="950" dirty="0">
                <a:solidFill>
                  <a:srgbClr val="54637A"/>
                </a:solidFill>
                <a:latin typeface="Calibri" pitchFamily="34" charset="0"/>
                <a:ea typeface="Calibri" pitchFamily="34" charset="-122"/>
                <a:cs typeface="Calibri" pitchFamily="34" charset="-120"/>
              </a:rPr>
              <a:t>Epidemiología · Sesión 2 · Cadena epidemiológica</a:t>
            </a:r>
            <a:endParaRPr lang="en-US" sz="950" dirty="0"/>
          </a:p>
        </p:txBody>
      </p:sp>
      <p:sp>
        <p:nvSpPr>
          <p:cNvPr id="5" name="Text 3"/>
          <p:cNvSpPr txBox="1"/>
          <p:nvPr/>
        </p:nvSpPr>
        <p:spPr>
          <a:xfrm>
            <a:off x="10616184" y="6382512"/>
            <a:ext cx="914400" cy="274320"/>
          </a:xfrm>
          <a:prstGeom prst="rect">
            <a:avLst/>
          </a:prstGeom>
          <a:noFill/>
          <a:ln/>
        </p:spPr>
        <p:txBody>
          <a:bodyPr wrap="square" lIns="0" tIns="0" rIns="0" bIns="0" rtlCol="0" anchor="ctr"/>
          <a:lstStyle/>
          <a:p>
            <a:pPr algn="r" indent="0" marL="0">
              <a:buNone/>
            </a:pPr>
            <a:r>
              <a:rPr lang="en-US" sz="950" dirty="0">
                <a:solidFill>
                  <a:srgbClr val="54637A"/>
                </a:solidFill>
                <a:latin typeface="Calibri" pitchFamily="34" charset="0"/>
                <a:ea typeface="Calibri" pitchFamily="34" charset="-122"/>
                <a:cs typeface="Calibri" pitchFamily="34" charset="-120"/>
              </a:rPr>
              <a:t>15</a:t>
            </a:r>
            <a:endParaRPr lang="en-US" sz="950" dirty="0"/>
          </a:p>
        </p:txBody>
      </p:sp>
      <p:sp>
        <p:nvSpPr>
          <p:cNvPr id="6" name="Shape 4"/>
          <p:cNvSpPr/>
          <p:nvPr/>
        </p:nvSpPr>
        <p:spPr>
          <a:xfrm>
            <a:off x="658368" y="1691640"/>
            <a:ext cx="3410712" cy="2286000"/>
          </a:xfrm>
          <a:prstGeom prst="roundRect">
            <a:avLst>
              <a:gd name="adj" fmla="val 1600"/>
            </a:avLst>
          </a:prstGeom>
          <a:solidFill>
            <a:srgbClr val="F1F4F8"/>
          </a:solidFill>
          <a:ln w="12700">
            <a:solidFill>
              <a:srgbClr val="F1F4F8"/>
            </a:solidFill>
            <a:prstDash val="solid"/>
          </a:ln>
        </p:spPr>
      </p:sp>
      <p:sp>
        <p:nvSpPr>
          <p:cNvPr id="7" name="Text 5"/>
          <p:cNvSpPr txBox="1"/>
          <p:nvPr/>
        </p:nvSpPr>
        <p:spPr>
          <a:xfrm>
            <a:off x="896112" y="1892808"/>
            <a:ext cx="2935224" cy="329184"/>
          </a:xfrm>
          <a:prstGeom prst="rect">
            <a:avLst/>
          </a:prstGeom>
          <a:noFill/>
          <a:ln/>
        </p:spPr>
        <p:txBody>
          <a:bodyPr wrap="square" lIns="0" tIns="0" rIns="0" bIns="0" rtlCol="0" anchor="ctr"/>
          <a:lstStyle/>
          <a:p>
            <a:pPr indent="0" marL="0">
              <a:buNone/>
            </a:pPr>
            <a:r>
              <a:rPr lang="en-US" sz="1600" b="1" dirty="0">
                <a:solidFill>
                  <a:srgbClr val="0F2A4A"/>
                </a:solidFill>
                <a:latin typeface="Calibri" pitchFamily="34" charset="0"/>
                <a:ea typeface="Calibri" pitchFamily="34" charset="-122"/>
                <a:cs typeface="Calibri" pitchFamily="34" charset="-120"/>
              </a:rPr>
              <a:t>Infección</a:t>
            </a:r>
            <a:endParaRPr lang="en-US" sz="1600" dirty="0"/>
          </a:p>
        </p:txBody>
      </p:sp>
      <p:sp>
        <p:nvSpPr>
          <p:cNvPr id="8" name="Text 6"/>
          <p:cNvSpPr txBox="1"/>
          <p:nvPr/>
        </p:nvSpPr>
        <p:spPr>
          <a:xfrm>
            <a:off x="896112" y="2276856"/>
            <a:ext cx="2935224" cy="1517904"/>
          </a:xfrm>
          <a:prstGeom prst="rect">
            <a:avLst/>
          </a:prstGeom>
          <a:noFill/>
          <a:ln/>
        </p:spPr>
        <p:txBody>
          <a:bodyPr wrap="square" lIns="0" tIns="0" rIns="0" bIns="0" rtlCol="0" anchor="ctr"/>
          <a:lstStyle/>
          <a:p>
            <a:pPr indent="0" marL="0">
              <a:lnSpc>
                <a:spcPct val="112000"/>
              </a:lnSpc>
              <a:buNone/>
            </a:pPr>
            <a:r>
              <a:rPr lang="en-US" sz="1300" dirty="0">
                <a:solidFill>
                  <a:srgbClr val="14202E"/>
                </a:solidFill>
                <a:latin typeface="Calibri" pitchFamily="34" charset="0"/>
                <a:ea typeface="Calibri" pitchFamily="34" charset="-122"/>
                <a:cs typeface="Calibri" pitchFamily="34" charset="-120"/>
              </a:rPr>
              <a:t>Entrada y desarrollo o multiplicación de un agente infeccioso en el organismo de una persona o animal.</a:t>
            </a:r>
            <a:endParaRPr lang="en-US" sz="1300" dirty="0"/>
          </a:p>
        </p:txBody>
      </p:sp>
      <p:sp>
        <p:nvSpPr>
          <p:cNvPr id="9" name="Shape 7"/>
          <p:cNvSpPr/>
          <p:nvPr/>
        </p:nvSpPr>
        <p:spPr>
          <a:xfrm>
            <a:off x="4389120" y="1691640"/>
            <a:ext cx="3410712" cy="2286000"/>
          </a:xfrm>
          <a:prstGeom prst="roundRect">
            <a:avLst>
              <a:gd name="adj" fmla="val 1600"/>
            </a:avLst>
          </a:prstGeom>
          <a:solidFill>
            <a:srgbClr val="F1F4F8"/>
          </a:solidFill>
          <a:ln w="12700">
            <a:solidFill>
              <a:srgbClr val="F1F4F8"/>
            </a:solidFill>
            <a:prstDash val="solid"/>
          </a:ln>
        </p:spPr>
      </p:sp>
      <p:sp>
        <p:nvSpPr>
          <p:cNvPr id="10" name="Text 8"/>
          <p:cNvSpPr txBox="1"/>
          <p:nvPr/>
        </p:nvSpPr>
        <p:spPr>
          <a:xfrm>
            <a:off x="4626864" y="1892808"/>
            <a:ext cx="2935224" cy="329184"/>
          </a:xfrm>
          <a:prstGeom prst="rect">
            <a:avLst/>
          </a:prstGeom>
          <a:noFill/>
          <a:ln/>
        </p:spPr>
        <p:txBody>
          <a:bodyPr wrap="square" lIns="0" tIns="0" rIns="0" bIns="0" rtlCol="0" anchor="ctr"/>
          <a:lstStyle/>
          <a:p>
            <a:pPr indent="0" marL="0">
              <a:buNone/>
            </a:pPr>
            <a:r>
              <a:rPr lang="en-US" sz="1600" b="1" dirty="0">
                <a:solidFill>
                  <a:srgbClr val="0F2A4A"/>
                </a:solidFill>
                <a:latin typeface="Calibri" pitchFamily="34" charset="0"/>
                <a:ea typeface="Calibri" pitchFamily="34" charset="-122"/>
                <a:cs typeface="Calibri" pitchFamily="34" charset="-120"/>
              </a:rPr>
              <a:t>Contaminación</a:t>
            </a:r>
            <a:endParaRPr lang="en-US" sz="1600" dirty="0"/>
          </a:p>
        </p:txBody>
      </p:sp>
      <p:sp>
        <p:nvSpPr>
          <p:cNvPr id="11" name="Text 9"/>
          <p:cNvSpPr txBox="1"/>
          <p:nvPr/>
        </p:nvSpPr>
        <p:spPr>
          <a:xfrm>
            <a:off x="4626864" y="2276856"/>
            <a:ext cx="2935224" cy="1517904"/>
          </a:xfrm>
          <a:prstGeom prst="rect">
            <a:avLst/>
          </a:prstGeom>
          <a:noFill/>
          <a:ln/>
        </p:spPr>
        <p:txBody>
          <a:bodyPr wrap="square" lIns="0" tIns="0" rIns="0" bIns="0" rtlCol="0" anchor="ctr"/>
          <a:lstStyle/>
          <a:p>
            <a:pPr indent="0" marL="0">
              <a:lnSpc>
                <a:spcPct val="112000"/>
              </a:lnSpc>
              <a:buNone/>
            </a:pPr>
            <a:r>
              <a:rPr lang="en-US" sz="1300" dirty="0">
                <a:solidFill>
                  <a:srgbClr val="14202E"/>
                </a:solidFill>
                <a:latin typeface="Calibri" pitchFamily="34" charset="0"/>
                <a:ea typeface="Calibri" pitchFamily="34" charset="-122"/>
                <a:cs typeface="Calibri" pitchFamily="34" charset="-120"/>
              </a:rPr>
              <a:t>Presencia de un agente infeccioso, tóxico o peligroso sobre el cuerpo, la ropa, los instrumentos, el aire, el agua, los alimentos o el suelo. NO implica estado de portador.</a:t>
            </a:r>
            <a:endParaRPr lang="en-US" sz="1300" dirty="0"/>
          </a:p>
        </p:txBody>
      </p:sp>
      <p:sp>
        <p:nvSpPr>
          <p:cNvPr id="12" name="Shape 10"/>
          <p:cNvSpPr/>
          <p:nvPr/>
        </p:nvSpPr>
        <p:spPr>
          <a:xfrm>
            <a:off x="8119872" y="1691640"/>
            <a:ext cx="3410712" cy="2286000"/>
          </a:xfrm>
          <a:prstGeom prst="roundRect">
            <a:avLst>
              <a:gd name="adj" fmla="val 1600"/>
            </a:avLst>
          </a:prstGeom>
          <a:solidFill>
            <a:srgbClr val="F1F4F8"/>
          </a:solidFill>
          <a:ln w="12700">
            <a:solidFill>
              <a:srgbClr val="F1F4F8"/>
            </a:solidFill>
            <a:prstDash val="solid"/>
          </a:ln>
        </p:spPr>
      </p:sp>
      <p:sp>
        <p:nvSpPr>
          <p:cNvPr id="13" name="Text 11"/>
          <p:cNvSpPr txBox="1"/>
          <p:nvPr/>
        </p:nvSpPr>
        <p:spPr>
          <a:xfrm>
            <a:off x="8357616" y="1892808"/>
            <a:ext cx="2935224" cy="329184"/>
          </a:xfrm>
          <a:prstGeom prst="rect">
            <a:avLst/>
          </a:prstGeom>
          <a:noFill/>
          <a:ln/>
        </p:spPr>
        <p:txBody>
          <a:bodyPr wrap="square" lIns="0" tIns="0" rIns="0" bIns="0" rtlCol="0" anchor="ctr"/>
          <a:lstStyle/>
          <a:p>
            <a:pPr indent="0" marL="0">
              <a:buNone/>
            </a:pPr>
            <a:r>
              <a:rPr lang="en-US" sz="1600" b="1" dirty="0">
                <a:solidFill>
                  <a:srgbClr val="0F2A4A"/>
                </a:solidFill>
                <a:latin typeface="Calibri" pitchFamily="34" charset="0"/>
                <a:ea typeface="Calibri" pitchFamily="34" charset="-122"/>
                <a:cs typeface="Calibri" pitchFamily="34" charset="-120"/>
              </a:rPr>
              <a:t>Infestación</a:t>
            </a:r>
            <a:endParaRPr lang="en-US" sz="1600" dirty="0"/>
          </a:p>
        </p:txBody>
      </p:sp>
      <p:sp>
        <p:nvSpPr>
          <p:cNvPr id="14" name="Text 12"/>
          <p:cNvSpPr txBox="1"/>
          <p:nvPr/>
        </p:nvSpPr>
        <p:spPr>
          <a:xfrm>
            <a:off x="8357616" y="2276856"/>
            <a:ext cx="2935224" cy="1517904"/>
          </a:xfrm>
          <a:prstGeom prst="rect">
            <a:avLst/>
          </a:prstGeom>
          <a:noFill/>
          <a:ln/>
        </p:spPr>
        <p:txBody>
          <a:bodyPr wrap="square" lIns="0" tIns="0" rIns="0" bIns="0" rtlCol="0" anchor="ctr"/>
          <a:lstStyle/>
          <a:p>
            <a:pPr indent="0" marL="0">
              <a:lnSpc>
                <a:spcPct val="112000"/>
              </a:lnSpc>
              <a:buNone/>
            </a:pPr>
            <a:r>
              <a:rPr lang="en-US" sz="1300" dirty="0">
                <a:solidFill>
                  <a:srgbClr val="14202E"/>
                </a:solidFill>
                <a:latin typeface="Calibri" pitchFamily="34" charset="0"/>
                <a:ea typeface="Calibri" pitchFamily="34" charset="-122"/>
                <a:cs typeface="Calibri" pitchFamily="34" charset="-120"/>
              </a:rPr>
              <a:t>Contaminación de un organismo vivo por un parásito que se desarrolla SOBRE la superficie del cuerpo, como los piojos. Todas las infestaciones son enfermedades transmisibles.</a:t>
            </a:r>
            <a:endParaRPr lang="en-US" sz="1300" dirty="0"/>
          </a:p>
        </p:txBody>
      </p:sp>
      <p:sp>
        <p:nvSpPr>
          <p:cNvPr id="15" name="Shape 13"/>
          <p:cNvSpPr/>
          <p:nvPr/>
        </p:nvSpPr>
        <p:spPr>
          <a:xfrm>
            <a:off x="658368" y="4206240"/>
            <a:ext cx="10872216" cy="1188720"/>
          </a:xfrm>
          <a:prstGeom prst="roundRect">
            <a:avLst>
              <a:gd name="adj" fmla="val 3077"/>
            </a:avLst>
          </a:prstGeom>
          <a:solidFill>
            <a:srgbClr val="F6E4E6"/>
          </a:solidFill>
          <a:ln w="12700">
            <a:solidFill>
              <a:srgbClr val="F6E4E6"/>
            </a:solidFill>
            <a:prstDash val="solid"/>
          </a:ln>
        </p:spPr>
      </p:sp>
      <p:sp>
        <p:nvSpPr>
          <p:cNvPr id="16" name="Text 14"/>
          <p:cNvSpPr txBox="1"/>
          <p:nvPr/>
        </p:nvSpPr>
        <p:spPr>
          <a:xfrm>
            <a:off x="896112" y="4407408"/>
            <a:ext cx="10396728" cy="237744"/>
          </a:xfrm>
          <a:prstGeom prst="rect">
            <a:avLst/>
          </a:prstGeom>
          <a:noFill/>
          <a:ln/>
        </p:spPr>
        <p:txBody>
          <a:bodyPr wrap="square" lIns="0" tIns="0" rIns="0" bIns="0" rtlCol="0" anchor="ctr"/>
          <a:lstStyle/>
          <a:p>
            <a:pPr indent="0" marL="0">
              <a:buNone/>
            </a:pPr>
            <a:r>
              <a:rPr lang="en-US" sz="1050" b="1" dirty="0">
                <a:solidFill>
                  <a:srgbClr val="B52639"/>
                </a:solidFill>
                <a:latin typeface="Calibri" pitchFamily="34" charset="0"/>
                <a:ea typeface="Calibri" pitchFamily="34" charset="-122"/>
                <a:cs typeface="Calibri" pitchFamily="34" charset="-120"/>
              </a:rPr>
              <a:t>ERROR FRECUENTE</a:t>
            </a:r>
            <a:endParaRPr lang="en-US" sz="1050" dirty="0"/>
          </a:p>
        </p:txBody>
      </p:sp>
      <p:sp>
        <p:nvSpPr>
          <p:cNvPr id="17" name="Text 15"/>
          <p:cNvSpPr txBox="1"/>
          <p:nvPr/>
        </p:nvSpPr>
        <p:spPr>
          <a:xfrm>
            <a:off x="896112" y="4700016"/>
            <a:ext cx="10396728" cy="512064"/>
          </a:xfrm>
          <a:prstGeom prst="rect">
            <a:avLst/>
          </a:prstGeom>
          <a:noFill/>
          <a:ln/>
        </p:spPr>
        <p:txBody>
          <a:bodyPr wrap="square" lIns="0" tIns="0" rIns="0" bIns="0" rtlCol="0" anchor="ctr"/>
          <a:lstStyle/>
          <a:p>
            <a:pPr indent="0" marL="0">
              <a:lnSpc>
                <a:spcPct val="112000"/>
              </a:lnSpc>
              <a:buNone/>
            </a:pPr>
            <a:r>
              <a:rPr lang="en-US" sz="1350" dirty="0">
                <a:solidFill>
                  <a:srgbClr val="14202E"/>
                </a:solidFill>
                <a:latin typeface="Calibri" pitchFamily="34" charset="0"/>
                <a:ea typeface="Calibri" pitchFamily="34" charset="-122"/>
                <a:cs typeface="Calibri" pitchFamily="34" charset="-120"/>
              </a:rPr>
              <a:t>Escribir que un instrumental quirúrgico “está infectado”. Un objeto no se infecta: se contamina. La infección requiere un organismo vivo donde el agente entre y se multiplique. La distinción parece de detalle hasta que clasificas casos en vigilancia de infecciones asociadas a la atención de salud.</a:t>
            </a:r>
            <a:endParaRPr lang="en-US" sz="13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58368" y="384048"/>
            <a:ext cx="10872216" cy="237744"/>
          </a:xfrm>
          <a:prstGeom prst="rect">
            <a:avLst/>
          </a:prstGeom>
          <a:noFill/>
          <a:ln/>
        </p:spPr>
        <p:txBody>
          <a:bodyPr wrap="square" lIns="0" tIns="0" rIns="0" bIns="0" rtlCol="0" anchor="ctr"/>
          <a:lstStyle/>
          <a:p>
            <a:pPr indent="0" marL="0">
              <a:buNone/>
            </a:pPr>
            <a:r>
              <a:rPr lang="en-US" sz="1100" b="1" dirty="0">
                <a:solidFill>
                  <a:srgbClr val="B52639"/>
                </a:solidFill>
                <a:latin typeface="Calibri" pitchFamily="34" charset="0"/>
                <a:ea typeface="Calibri" pitchFamily="34" charset="-122"/>
                <a:cs typeface="Calibri" pitchFamily="34" charset="-120"/>
              </a:rPr>
              <a:t>No todos los infectados se ven</a:t>
            </a:r>
            <a:endParaRPr lang="en-US" sz="1100" dirty="0"/>
          </a:p>
        </p:txBody>
      </p:sp>
      <p:sp>
        <p:nvSpPr>
          <p:cNvPr id="3" name="Text 1"/>
          <p:cNvSpPr txBox="1"/>
          <p:nvPr/>
        </p:nvSpPr>
        <p:spPr>
          <a:xfrm>
            <a:off x="658368" y="658368"/>
            <a:ext cx="10872216" cy="658368"/>
          </a:xfrm>
          <a:prstGeom prst="rect">
            <a:avLst/>
          </a:prstGeom>
          <a:noFill/>
          <a:ln/>
        </p:spPr>
        <p:txBody>
          <a:bodyPr wrap="square" lIns="0" tIns="0" rIns="0" bIns="0" rtlCol="0" anchor="t"/>
          <a:lstStyle/>
          <a:p>
            <a:pPr indent="0" marL="0">
              <a:buNone/>
            </a:pPr>
            <a:r>
              <a:rPr lang="en-US" sz="3000" b="1" dirty="0">
                <a:solidFill>
                  <a:srgbClr val="08182C"/>
                </a:solidFill>
                <a:latin typeface="Cambria" pitchFamily="34" charset="0"/>
                <a:ea typeface="Cambria" pitchFamily="34" charset="-122"/>
                <a:cs typeface="Cambria" pitchFamily="34" charset="-120"/>
              </a:rPr>
              <a:t>Infección aparente e inaparente</a:t>
            </a:r>
            <a:endParaRPr lang="en-US" sz="3000" dirty="0"/>
          </a:p>
        </p:txBody>
      </p:sp>
      <p:sp>
        <p:nvSpPr>
          <p:cNvPr id="4" name="Text 2"/>
          <p:cNvSpPr txBox="1"/>
          <p:nvPr/>
        </p:nvSpPr>
        <p:spPr>
          <a:xfrm>
            <a:off x="658368" y="6382512"/>
            <a:ext cx="5486400" cy="274320"/>
          </a:xfrm>
          <a:prstGeom prst="rect">
            <a:avLst/>
          </a:prstGeom>
          <a:noFill/>
          <a:ln/>
        </p:spPr>
        <p:txBody>
          <a:bodyPr wrap="square" lIns="0" tIns="0" rIns="0" bIns="0" rtlCol="0" anchor="ctr"/>
          <a:lstStyle/>
          <a:p>
            <a:pPr indent="0" marL="0">
              <a:buNone/>
            </a:pPr>
            <a:r>
              <a:rPr lang="en-US" sz="950" dirty="0">
                <a:solidFill>
                  <a:srgbClr val="54637A"/>
                </a:solidFill>
                <a:latin typeface="Calibri" pitchFamily="34" charset="0"/>
                <a:ea typeface="Calibri" pitchFamily="34" charset="-122"/>
                <a:cs typeface="Calibri" pitchFamily="34" charset="-120"/>
              </a:rPr>
              <a:t>Epidemiología · Sesión 2 · Cadena epidemiológica</a:t>
            </a:r>
            <a:endParaRPr lang="en-US" sz="950" dirty="0"/>
          </a:p>
        </p:txBody>
      </p:sp>
      <p:sp>
        <p:nvSpPr>
          <p:cNvPr id="5" name="Text 3"/>
          <p:cNvSpPr txBox="1"/>
          <p:nvPr/>
        </p:nvSpPr>
        <p:spPr>
          <a:xfrm>
            <a:off x="10616184" y="6382512"/>
            <a:ext cx="914400" cy="274320"/>
          </a:xfrm>
          <a:prstGeom prst="rect">
            <a:avLst/>
          </a:prstGeom>
          <a:noFill/>
          <a:ln/>
        </p:spPr>
        <p:txBody>
          <a:bodyPr wrap="square" lIns="0" tIns="0" rIns="0" bIns="0" rtlCol="0" anchor="ctr"/>
          <a:lstStyle/>
          <a:p>
            <a:pPr algn="r" indent="0" marL="0">
              <a:buNone/>
            </a:pPr>
            <a:r>
              <a:rPr lang="en-US" sz="950" dirty="0">
                <a:solidFill>
                  <a:srgbClr val="54637A"/>
                </a:solidFill>
                <a:latin typeface="Calibri" pitchFamily="34" charset="0"/>
                <a:ea typeface="Calibri" pitchFamily="34" charset="-122"/>
                <a:cs typeface="Calibri" pitchFamily="34" charset="-120"/>
              </a:rPr>
              <a:t>16</a:t>
            </a:r>
            <a:endParaRPr lang="en-US" sz="950" dirty="0"/>
          </a:p>
        </p:txBody>
      </p:sp>
      <p:sp>
        <p:nvSpPr>
          <p:cNvPr id="6" name="Text 4"/>
          <p:cNvSpPr txBox="1"/>
          <p:nvPr/>
        </p:nvSpPr>
        <p:spPr>
          <a:xfrm>
            <a:off x="658368" y="1600200"/>
            <a:ext cx="10607040" cy="457200"/>
          </a:xfrm>
          <a:prstGeom prst="rect">
            <a:avLst/>
          </a:prstGeom>
          <a:noFill/>
          <a:ln/>
        </p:spPr>
        <p:txBody>
          <a:bodyPr wrap="square" lIns="0" tIns="0" rIns="0" bIns="0" rtlCol="0" anchor="ctr"/>
          <a:lstStyle/>
          <a:p>
            <a:pPr algn="l" indent="0" marL="0">
              <a:lnSpc>
                <a:spcPct val="115000"/>
              </a:lnSpc>
              <a:buNone/>
            </a:pPr>
            <a:r>
              <a:rPr lang="en-US" sz="1500" dirty="0">
                <a:solidFill>
                  <a:srgbClr val="14202E"/>
                </a:solidFill>
                <a:latin typeface="Calibri" pitchFamily="34" charset="0"/>
                <a:ea typeface="Calibri" pitchFamily="34" charset="-122"/>
                <a:cs typeface="Calibri" pitchFamily="34" charset="-120"/>
              </a:rPr>
              <a:t>No todas las personas igualmente expuestas se infectan, y de las que se infectan, no todas enferman.</a:t>
            </a:r>
            <a:endParaRPr lang="en-US" sz="1500" dirty="0"/>
          </a:p>
        </p:txBody>
      </p:sp>
      <p:sp>
        <p:nvSpPr>
          <p:cNvPr id="7" name="Shape 5"/>
          <p:cNvSpPr/>
          <p:nvPr/>
        </p:nvSpPr>
        <p:spPr>
          <a:xfrm>
            <a:off x="658368" y="2194560"/>
            <a:ext cx="5253228" cy="2011680"/>
          </a:xfrm>
          <a:prstGeom prst="roundRect">
            <a:avLst>
              <a:gd name="adj" fmla="val 1818"/>
            </a:avLst>
          </a:prstGeom>
          <a:solidFill>
            <a:srgbClr val="F1F4F8"/>
          </a:solidFill>
          <a:ln w="12700">
            <a:solidFill>
              <a:srgbClr val="F1F4F8"/>
            </a:solidFill>
            <a:prstDash val="solid"/>
          </a:ln>
        </p:spPr>
      </p:sp>
      <p:sp>
        <p:nvSpPr>
          <p:cNvPr id="8" name="Text 6"/>
          <p:cNvSpPr txBox="1"/>
          <p:nvPr/>
        </p:nvSpPr>
        <p:spPr>
          <a:xfrm>
            <a:off x="896112" y="2395728"/>
            <a:ext cx="4777740" cy="237744"/>
          </a:xfrm>
          <a:prstGeom prst="rect">
            <a:avLst/>
          </a:prstGeom>
          <a:noFill/>
          <a:ln/>
        </p:spPr>
        <p:txBody>
          <a:bodyPr wrap="square" lIns="0" tIns="0" rIns="0" bIns="0" rtlCol="0" anchor="ctr"/>
          <a:lstStyle/>
          <a:p>
            <a:pPr indent="0" marL="0">
              <a:buNone/>
            </a:pPr>
            <a:r>
              <a:rPr lang="en-US" sz="1050" b="1" dirty="0">
                <a:solidFill>
                  <a:srgbClr val="1A4270"/>
                </a:solidFill>
                <a:latin typeface="Calibri" pitchFamily="34" charset="0"/>
                <a:ea typeface="Calibri" pitchFamily="34" charset="-122"/>
                <a:cs typeface="Calibri" pitchFamily="34" charset="-120"/>
              </a:rPr>
              <a:t>APARENTE</a:t>
            </a:r>
            <a:endParaRPr lang="en-US" sz="1050" dirty="0"/>
          </a:p>
        </p:txBody>
      </p:sp>
      <p:sp>
        <p:nvSpPr>
          <p:cNvPr id="9" name="Text 7"/>
          <p:cNvSpPr txBox="1"/>
          <p:nvPr/>
        </p:nvSpPr>
        <p:spPr>
          <a:xfrm>
            <a:off x="896112" y="2688336"/>
            <a:ext cx="4777740" cy="1335024"/>
          </a:xfrm>
          <a:prstGeom prst="rect">
            <a:avLst/>
          </a:prstGeom>
          <a:noFill/>
          <a:ln/>
        </p:spPr>
        <p:txBody>
          <a:bodyPr wrap="square" lIns="0" tIns="0" rIns="0" bIns="0" rtlCol="0" anchor="ctr"/>
          <a:lstStyle/>
          <a:p>
            <a:pPr indent="0" marL="0">
              <a:lnSpc>
                <a:spcPct val="112000"/>
              </a:lnSpc>
              <a:buNone/>
            </a:pPr>
            <a:r>
              <a:rPr lang="en-US" sz="1350" dirty="0">
                <a:solidFill>
                  <a:srgbClr val="14202E"/>
                </a:solidFill>
                <a:latin typeface="Calibri" pitchFamily="34" charset="0"/>
                <a:ea typeface="Calibri" pitchFamily="34" charset="-122"/>
                <a:cs typeface="Calibri" pitchFamily="34" charset="-120"/>
              </a:rPr>
              <a:t>Presencia del agente en un huésped CON síntomas y signos clínicos.</a:t>
            </a:r>
            <a:endParaRPr lang="en-US" sz="1350" dirty="0"/>
          </a:p>
          <a:p>
            <a:pPr indent="0" marL="0">
              <a:lnSpc>
                <a:spcPct val="112000"/>
              </a:lnSpc>
              <a:buNone/>
            </a:pPr>
            <a:endParaRPr lang="en-US" sz="1350" dirty="0"/>
          </a:p>
          <a:p>
            <a:pPr indent="0" marL="0">
              <a:lnSpc>
                <a:spcPct val="112000"/>
              </a:lnSpc>
              <a:buNone/>
            </a:pPr>
            <a:r>
              <a:rPr lang="en-US" sz="1350" dirty="0">
                <a:solidFill>
                  <a:srgbClr val="14202E"/>
                </a:solidFill>
                <a:latin typeface="Calibri" pitchFamily="34" charset="0"/>
                <a:ea typeface="Calibri" pitchFamily="34" charset="-122"/>
                <a:cs typeface="Calibri" pitchFamily="34" charset="-120"/>
              </a:rPr>
              <a:t>Su magnitud e intensidad se miden en términos de morbilidad y letalidad.</a:t>
            </a:r>
            <a:endParaRPr lang="en-US" sz="1350" dirty="0"/>
          </a:p>
        </p:txBody>
      </p:sp>
      <p:sp>
        <p:nvSpPr>
          <p:cNvPr id="10" name="Shape 8"/>
          <p:cNvSpPr/>
          <p:nvPr/>
        </p:nvSpPr>
        <p:spPr>
          <a:xfrm>
            <a:off x="6277356" y="2194560"/>
            <a:ext cx="5253228" cy="2011680"/>
          </a:xfrm>
          <a:prstGeom prst="roundRect">
            <a:avLst>
              <a:gd name="adj" fmla="val 1818"/>
            </a:avLst>
          </a:prstGeom>
          <a:solidFill>
            <a:srgbClr val="F7EFE0"/>
          </a:solidFill>
          <a:ln w="12700">
            <a:solidFill>
              <a:srgbClr val="F7EFE0"/>
            </a:solidFill>
            <a:prstDash val="solid"/>
          </a:ln>
        </p:spPr>
      </p:sp>
      <p:sp>
        <p:nvSpPr>
          <p:cNvPr id="11" name="Text 9"/>
          <p:cNvSpPr txBox="1"/>
          <p:nvPr/>
        </p:nvSpPr>
        <p:spPr>
          <a:xfrm>
            <a:off x="6515100" y="2395728"/>
            <a:ext cx="4777740" cy="237744"/>
          </a:xfrm>
          <a:prstGeom prst="rect">
            <a:avLst/>
          </a:prstGeom>
          <a:noFill/>
          <a:ln/>
        </p:spPr>
        <p:txBody>
          <a:bodyPr wrap="square" lIns="0" tIns="0" rIns="0" bIns="0" rtlCol="0" anchor="ctr"/>
          <a:lstStyle/>
          <a:p>
            <a:pPr indent="0" marL="0">
              <a:buNone/>
            </a:pPr>
            <a:r>
              <a:rPr lang="en-US" sz="1050" b="1" dirty="0">
                <a:solidFill>
                  <a:srgbClr val="8A5A12"/>
                </a:solidFill>
                <a:latin typeface="Calibri" pitchFamily="34" charset="0"/>
                <a:ea typeface="Calibri" pitchFamily="34" charset="-122"/>
                <a:cs typeface="Calibri" pitchFamily="34" charset="-120"/>
              </a:rPr>
              <a:t>INAPARENTE, SUBCLÍNICA, ASINTOMÁTICA U OCULTA</a:t>
            </a:r>
            <a:endParaRPr lang="en-US" sz="1050" dirty="0"/>
          </a:p>
        </p:txBody>
      </p:sp>
      <p:sp>
        <p:nvSpPr>
          <p:cNvPr id="12" name="Text 10"/>
          <p:cNvSpPr txBox="1"/>
          <p:nvPr/>
        </p:nvSpPr>
        <p:spPr>
          <a:xfrm>
            <a:off x="6515100" y="2688336"/>
            <a:ext cx="4777740" cy="1335024"/>
          </a:xfrm>
          <a:prstGeom prst="rect">
            <a:avLst/>
          </a:prstGeom>
          <a:noFill/>
          <a:ln/>
        </p:spPr>
        <p:txBody>
          <a:bodyPr wrap="square" lIns="0" tIns="0" rIns="0" bIns="0" rtlCol="0" anchor="ctr"/>
          <a:lstStyle/>
          <a:p>
            <a:pPr indent="0" marL="0">
              <a:lnSpc>
                <a:spcPct val="112000"/>
              </a:lnSpc>
              <a:buNone/>
            </a:pPr>
            <a:r>
              <a:rPr lang="en-US" sz="1350" dirty="0">
                <a:solidFill>
                  <a:srgbClr val="14202E"/>
                </a:solidFill>
                <a:latin typeface="Calibri" pitchFamily="34" charset="0"/>
                <a:ea typeface="Calibri" pitchFamily="34" charset="-122"/>
                <a:cs typeface="Calibri" pitchFamily="34" charset="-120"/>
              </a:rPr>
              <a:t>Presencia del agente en un huésped SIN signos ni síntomas reconocibles.</a:t>
            </a:r>
            <a:endParaRPr lang="en-US" sz="1350" dirty="0"/>
          </a:p>
          <a:p>
            <a:pPr indent="0" marL="0">
              <a:lnSpc>
                <a:spcPct val="112000"/>
              </a:lnSpc>
              <a:buNone/>
            </a:pPr>
            <a:endParaRPr lang="en-US" sz="1350" dirty="0"/>
          </a:p>
          <a:p>
            <a:pPr indent="0" marL="0">
              <a:lnSpc>
                <a:spcPct val="112000"/>
              </a:lnSpc>
              <a:buNone/>
            </a:pPr>
            <a:r>
              <a:rPr lang="en-US" sz="1350" dirty="0">
                <a:solidFill>
                  <a:srgbClr val="14202E"/>
                </a:solidFill>
                <a:latin typeface="Calibri" pitchFamily="34" charset="0"/>
                <a:ea typeface="Calibri" pitchFamily="34" charset="-122"/>
                <a:cs typeface="Calibri" pitchFamily="34" charset="-120"/>
              </a:rPr>
              <a:t>Solo puede identificarse por métodos de laboratorio o por reactividad positiva a pruebas cutáneas específicas.</a:t>
            </a:r>
            <a:endParaRPr lang="en-US" sz="1350" dirty="0"/>
          </a:p>
        </p:txBody>
      </p:sp>
      <p:sp>
        <p:nvSpPr>
          <p:cNvPr id="13" name="Shape 11"/>
          <p:cNvSpPr/>
          <p:nvPr/>
        </p:nvSpPr>
        <p:spPr>
          <a:xfrm>
            <a:off x="658368" y="4434840"/>
            <a:ext cx="10872216" cy="960120"/>
          </a:xfrm>
          <a:prstGeom prst="roundRect">
            <a:avLst>
              <a:gd name="adj" fmla="val 3810"/>
            </a:avLst>
          </a:prstGeom>
          <a:solidFill>
            <a:srgbClr val="08182C"/>
          </a:solidFill>
          <a:ln w="12700">
            <a:solidFill>
              <a:srgbClr val="08182C"/>
            </a:solidFill>
            <a:prstDash val="solid"/>
          </a:ln>
        </p:spPr>
      </p:sp>
      <p:sp>
        <p:nvSpPr>
          <p:cNvPr id="14" name="Text 12"/>
          <p:cNvSpPr txBox="1"/>
          <p:nvPr/>
        </p:nvSpPr>
        <p:spPr>
          <a:xfrm>
            <a:off x="896112" y="4636008"/>
            <a:ext cx="10396728" cy="237744"/>
          </a:xfrm>
          <a:prstGeom prst="rect">
            <a:avLst/>
          </a:prstGeom>
          <a:noFill/>
          <a:ln/>
        </p:spPr>
        <p:txBody>
          <a:bodyPr wrap="square" lIns="0" tIns="0" rIns="0" bIns="0" rtlCol="0" anchor="ctr"/>
          <a:lstStyle/>
          <a:p>
            <a:pPr indent="0" marL="0">
              <a:buNone/>
            </a:pPr>
            <a:r>
              <a:rPr lang="en-US" sz="1050" b="1" dirty="0">
                <a:solidFill>
                  <a:srgbClr val="8FB4D4"/>
                </a:solidFill>
                <a:latin typeface="Calibri" pitchFamily="34" charset="0"/>
                <a:ea typeface="Calibri" pitchFamily="34" charset="-122"/>
                <a:cs typeface="Calibri" pitchFamily="34" charset="-120"/>
              </a:rPr>
              <a:t>CONSECUENCIA PARA LA VIGILANCIA</a:t>
            </a:r>
            <a:endParaRPr lang="en-US" sz="1050" dirty="0"/>
          </a:p>
        </p:txBody>
      </p:sp>
      <p:sp>
        <p:nvSpPr>
          <p:cNvPr id="15" name="Text 13"/>
          <p:cNvSpPr txBox="1"/>
          <p:nvPr/>
        </p:nvSpPr>
        <p:spPr>
          <a:xfrm>
            <a:off x="896112" y="4928616"/>
            <a:ext cx="10396728" cy="283464"/>
          </a:xfrm>
          <a:prstGeom prst="rect">
            <a:avLst/>
          </a:prstGeom>
          <a:noFill/>
          <a:ln/>
        </p:spPr>
        <p:txBody>
          <a:bodyPr wrap="square" lIns="0" tIns="0" rIns="0" bIns="0" rtlCol="0" anchor="ctr"/>
          <a:lstStyle/>
          <a:p>
            <a:pPr indent="0" marL="0">
              <a:lnSpc>
                <a:spcPct val="112000"/>
              </a:lnSpc>
              <a:buNone/>
            </a:pPr>
            <a:r>
              <a:rPr lang="en-US" sz="1350" dirty="0">
                <a:solidFill>
                  <a:srgbClr val="FFFFFF"/>
                </a:solidFill>
                <a:latin typeface="Calibri" pitchFamily="34" charset="0"/>
                <a:ea typeface="Calibri" pitchFamily="34" charset="-122"/>
                <a:cs typeface="Calibri" pitchFamily="34" charset="-120"/>
              </a:rPr>
              <a:t>Lo que un sistema de vigilancia registra son casos aparentes. Los inaparentes existen, transmiten y no aparecen en ninguna estadística salvo que se los busque activamente con laboratorio.</a:t>
            </a:r>
            <a:endParaRPr lang="en-US" sz="13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8182C"/>
        </a:solidFill>
      </p:bgPr>
    </p:bg>
    <p:spTree>
      <p:nvGrpSpPr>
        <p:cNvPr id="1" name=""/>
        <p:cNvGrpSpPr/>
        <p:nvPr/>
      </p:nvGrpSpPr>
      <p:grpSpPr>
        <a:xfrm>
          <a:off x="0" y="0"/>
          <a:ext cx="0" cy="0"/>
          <a:chOff x="0" y="0"/>
          <a:chExt cx="0" cy="0"/>
        </a:xfrm>
      </p:grpSpPr>
      <p:sp>
        <p:nvSpPr>
          <p:cNvPr id="2" name="Text 0"/>
          <p:cNvSpPr txBox="1"/>
          <p:nvPr/>
        </p:nvSpPr>
        <p:spPr>
          <a:xfrm>
            <a:off x="658368" y="1828800"/>
            <a:ext cx="2011680" cy="1371600"/>
          </a:xfrm>
          <a:prstGeom prst="rect">
            <a:avLst/>
          </a:prstGeom>
          <a:noFill/>
          <a:ln/>
        </p:spPr>
        <p:txBody>
          <a:bodyPr wrap="square" lIns="0" tIns="0" rIns="0" bIns="0" rtlCol="0" anchor="ctr"/>
          <a:lstStyle/>
          <a:p>
            <a:pPr indent="0" marL="0">
              <a:buNone/>
            </a:pPr>
            <a:r>
              <a:rPr lang="en-US" sz="8400" b="1" dirty="0">
                <a:solidFill>
                  <a:srgbClr val="B52639"/>
                </a:solidFill>
                <a:latin typeface="Cambria" pitchFamily="34" charset="0"/>
                <a:ea typeface="Cambria" pitchFamily="34" charset="-122"/>
                <a:cs typeface="Cambria" pitchFamily="34" charset="-120"/>
              </a:rPr>
              <a:t>2</a:t>
            </a:r>
            <a:endParaRPr lang="en-US" sz="8400" dirty="0"/>
          </a:p>
        </p:txBody>
      </p:sp>
      <p:sp>
        <p:nvSpPr>
          <p:cNvPr id="3" name="Text 1"/>
          <p:cNvSpPr txBox="1"/>
          <p:nvPr/>
        </p:nvSpPr>
        <p:spPr>
          <a:xfrm>
            <a:off x="658368" y="3017520"/>
            <a:ext cx="9052560" cy="1143000"/>
          </a:xfrm>
          <a:prstGeom prst="rect">
            <a:avLst/>
          </a:prstGeom>
          <a:noFill/>
          <a:ln/>
        </p:spPr>
        <p:txBody>
          <a:bodyPr wrap="square" lIns="0" tIns="0" rIns="0" bIns="0" rtlCol="0" anchor="ctr"/>
          <a:lstStyle/>
          <a:p>
            <a:pPr indent="0" marL="0">
              <a:buNone/>
            </a:pPr>
            <a:r>
              <a:rPr lang="en-US" sz="3600" b="1" dirty="0">
                <a:solidFill>
                  <a:srgbClr val="FFFFFF"/>
                </a:solidFill>
                <a:latin typeface="Cambria" pitchFamily="34" charset="0"/>
                <a:ea typeface="Cambria" pitchFamily="34" charset="-122"/>
                <a:cs typeface="Cambria" pitchFamily="34" charset="-120"/>
              </a:rPr>
              <a:t>Reservorio</a:t>
            </a:r>
            <a:endParaRPr lang="en-US" sz="3600" dirty="0"/>
          </a:p>
        </p:txBody>
      </p:sp>
      <p:sp>
        <p:nvSpPr>
          <p:cNvPr id="4" name="Text 2"/>
          <p:cNvSpPr txBox="1"/>
          <p:nvPr/>
        </p:nvSpPr>
        <p:spPr>
          <a:xfrm>
            <a:off x="658368" y="4279392"/>
            <a:ext cx="8595360" cy="640080"/>
          </a:xfrm>
          <a:prstGeom prst="rect">
            <a:avLst/>
          </a:prstGeom>
          <a:noFill/>
          <a:ln/>
        </p:spPr>
        <p:txBody>
          <a:bodyPr wrap="square" lIns="0" tIns="0" rIns="0" bIns="0" rtlCol="0" anchor="ctr"/>
          <a:lstStyle/>
          <a:p>
            <a:pPr indent="0" marL="0">
              <a:buNone/>
            </a:pPr>
            <a:r>
              <a:rPr lang="en-US" sz="1400" dirty="0">
                <a:solidFill>
                  <a:srgbClr val="8FB4D4"/>
                </a:solidFill>
                <a:latin typeface="Calibri" pitchFamily="34" charset="0"/>
                <a:ea typeface="Calibri" pitchFamily="34" charset="-122"/>
                <a:cs typeface="Calibri" pitchFamily="34" charset="-120"/>
              </a:rPr>
              <a:t>Dónde vive normalmente el agente</a:t>
            </a:r>
            <a:endParaRPr lang="en-US" sz="1400" dirty="0"/>
          </a:p>
        </p:txBody>
      </p:sp>
      <p:sp>
        <p:nvSpPr>
          <p:cNvPr id="5" name="Shape 3"/>
          <p:cNvSpPr/>
          <p:nvPr/>
        </p:nvSpPr>
        <p:spPr>
          <a:xfrm>
            <a:off x="0" y="6320396"/>
            <a:ext cx="310896" cy="80404"/>
          </a:xfrm>
          <a:prstGeom prst="rect">
            <a:avLst/>
          </a:prstGeom>
          <a:solidFill>
            <a:srgbClr val="0F2A4A"/>
          </a:solidFill>
          <a:ln w="12700">
            <a:solidFill>
              <a:srgbClr val="0F2A4A"/>
            </a:solidFill>
            <a:prstDash val="solid"/>
          </a:ln>
        </p:spPr>
      </p:sp>
      <p:sp>
        <p:nvSpPr>
          <p:cNvPr id="6" name="Shape 4"/>
          <p:cNvSpPr/>
          <p:nvPr/>
        </p:nvSpPr>
        <p:spPr>
          <a:xfrm>
            <a:off x="420624" y="6266793"/>
            <a:ext cx="310896" cy="134007"/>
          </a:xfrm>
          <a:prstGeom prst="rect">
            <a:avLst/>
          </a:prstGeom>
          <a:solidFill>
            <a:srgbClr val="0F2A4A"/>
          </a:solidFill>
          <a:ln w="12700">
            <a:solidFill>
              <a:srgbClr val="0F2A4A"/>
            </a:solidFill>
            <a:prstDash val="solid"/>
          </a:ln>
        </p:spPr>
      </p:sp>
      <p:sp>
        <p:nvSpPr>
          <p:cNvPr id="7" name="Shape 5"/>
          <p:cNvSpPr/>
          <p:nvPr/>
        </p:nvSpPr>
        <p:spPr>
          <a:xfrm>
            <a:off x="841248" y="6186389"/>
            <a:ext cx="310896" cy="214411"/>
          </a:xfrm>
          <a:prstGeom prst="rect">
            <a:avLst/>
          </a:prstGeom>
          <a:solidFill>
            <a:srgbClr val="0F2A4A"/>
          </a:solidFill>
          <a:ln w="12700">
            <a:solidFill>
              <a:srgbClr val="0F2A4A"/>
            </a:solidFill>
            <a:prstDash val="solid"/>
          </a:ln>
        </p:spPr>
      </p:sp>
      <p:sp>
        <p:nvSpPr>
          <p:cNvPr id="8" name="Shape 6"/>
          <p:cNvSpPr/>
          <p:nvPr/>
        </p:nvSpPr>
        <p:spPr>
          <a:xfrm>
            <a:off x="1261872" y="6079183"/>
            <a:ext cx="310896" cy="321617"/>
          </a:xfrm>
          <a:prstGeom prst="rect">
            <a:avLst/>
          </a:prstGeom>
          <a:solidFill>
            <a:srgbClr val="0F2A4A"/>
          </a:solidFill>
          <a:ln w="12700">
            <a:solidFill>
              <a:srgbClr val="0F2A4A"/>
            </a:solidFill>
            <a:prstDash val="solid"/>
          </a:ln>
        </p:spPr>
      </p:sp>
      <p:sp>
        <p:nvSpPr>
          <p:cNvPr id="9" name="Shape 7"/>
          <p:cNvSpPr/>
          <p:nvPr/>
        </p:nvSpPr>
        <p:spPr>
          <a:xfrm>
            <a:off x="1682496" y="5945177"/>
            <a:ext cx="310896" cy="455623"/>
          </a:xfrm>
          <a:prstGeom prst="rect">
            <a:avLst/>
          </a:prstGeom>
          <a:solidFill>
            <a:srgbClr val="0F2A4A"/>
          </a:solidFill>
          <a:ln w="12700">
            <a:solidFill>
              <a:srgbClr val="0F2A4A"/>
            </a:solidFill>
            <a:prstDash val="solid"/>
          </a:ln>
        </p:spPr>
      </p:sp>
      <p:sp>
        <p:nvSpPr>
          <p:cNvPr id="10" name="Shape 8"/>
          <p:cNvSpPr/>
          <p:nvPr/>
        </p:nvSpPr>
        <p:spPr>
          <a:xfrm>
            <a:off x="2103120" y="5784368"/>
            <a:ext cx="310896" cy="616432"/>
          </a:xfrm>
          <a:prstGeom prst="rect">
            <a:avLst/>
          </a:prstGeom>
          <a:solidFill>
            <a:srgbClr val="0F2A4A"/>
          </a:solidFill>
          <a:ln w="12700">
            <a:solidFill>
              <a:srgbClr val="0F2A4A"/>
            </a:solidFill>
            <a:prstDash val="solid"/>
          </a:ln>
        </p:spPr>
      </p:sp>
      <p:sp>
        <p:nvSpPr>
          <p:cNvPr id="11" name="Shape 9"/>
          <p:cNvSpPr/>
          <p:nvPr/>
        </p:nvSpPr>
        <p:spPr>
          <a:xfrm>
            <a:off x="2523744" y="5623560"/>
            <a:ext cx="310896" cy="777240"/>
          </a:xfrm>
          <a:prstGeom prst="rect">
            <a:avLst/>
          </a:prstGeom>
          <a:solidFill>
            <a:srgbClr val="B52639"/>
          </a:solidFill>
          <a:ln w="12700">
            <a:solidFill>
              <a:srgbClr val="B52639"/>
            </a:solidFill>
            <a:prstDash val="solid"/>
          </a:ln>
        </p:spPr>
      </p:sp>
      <p:sp>
        <p:nvSpPr>
          <p:cNvPr id="12" name="Shape 10"/>
          <p:cNvSpPr/>
          <p:nvPr/>
        </p:nvSpPr>
        <p:spPr>
          <a:xfrm>
            <a:off x="2944368" y="5703964"/>
            <a:ext cx="310896" cy="696836"/>
          </a:xfrm>
          <a:prstGeom prst="rect">
            <a:avLst/>
          </a:prstGeom>
          <a:solidFill>
            <a:srgbClr val="0F2A4A"/>
          </a:solidFill>
          <a:ln w="12700">
            <a:solidFill>
              <a:srgbClr val="0F2A4A"/>
            </a:solidFill>
            <a:prstDash val="solid"/>
          </a:ln>
        </p:spPr>
      </p:sp>
      <p:sp>
        <p:nvSpPr>
          <p:cNvPr id="13" name="Shape 11"/>
          <p:cNvSpPr/>
          <p:nvPr/>
        </p:nvSpPr>
        <p:spPr>
          <a:xfrm>
            <a:off x="3364992" y="5864772"/>
            <a:ext cx="310896" cy="536028"/>
          </a:xfrm>
          <a:prstGeom prst="rect">
            <a:avLst/>
          </a:prstGeom>
          <a:solidFill>
            <a:srgbClr val="0F2A4A"/>
          </a:solidFill>
          <a:ln w="12700">
            <a:solidFill>
              <a:srgbClr val="0F2A4A"/>
            </a:solidFill>
            <a:prstDash val="solid"/>
          </a:ln>
        </p:spPr>
      </p:sp>
      <p:sp>
        <p:nvSpPr>
          <p:cNvPr id="14" name="Shape 12"/>
          <p:cNvSpPr/>
          <p:nvPr/>
        </p:nvSpPr>
        <p:spPr>
          <a:xfrm>
            <a:off x="3785616" y="5998779"/>
            <a:ext cx="310896" cy="402021"/>
          </a:xfrm>
          <a:prstGeom prst="rect">
            <a:avLst/>
          </a:prstGeom>
          <a:solidFill>
            <a:srgbClr val="0F2A4A"/>
          </a:solidFill>
          <a:ln w="12700">
            <a:solidFill>
              <a:srgbClr val="0F2A4A"/>
            </a:solidFill>
            <a:prstDash val="solid"/>
          </a:ln>
        </p:spPr>
      </p:sp>
      <p:sp>
        <p:nvSpPr>
          <p:cNvPr id="15" name="Shape 13"/>
          <p:cNvSpPr/>
          <p:nvPr/>
        </p:nvSpPr>
        <p:spPr>
          <a:xfrm>
            <a:off x="4206240" y="6105985"/>
            <a:ext cx="310896" cy="294815"/>
          </a:xfrm>
          <a:prstGeom prst="rect">
            <a:avLst/>
          </a:prstGeom>
          <a:solidFill>
            <a:srgbClr val="0F2A4A"/>
          </a:solidFill>
          <a:ln w="12700">
            <a:solidFill>
              <a:srgbClr val="0F2A4A"/>
            </a:solidFill>
            <a:prstDash val="solid"/>
          </a:ln>
        </p:spPr>
      </p:sp>
      <p:sp>
        <p:nvSpPr>
          <p:cNvPr id="16" name="Shape 14"/>
          <p:cNvSpPr/>
          <p:nvPr/>
        </p:nvSpPr>
        <p:spPr>
          <a:xfrm>
            <a:off x="4626864" y="6172988"/>
            <a:ext cx="310896" cy="227812"/>
          </a:xfrm>
          <a:prstGeom prst="rect">
            <a:avLst/>
          </a:prstGeom>
          <a:solidFill>
            <a:srgbClr val="0F2A4A"/>
          </a:solidFill>
          <a:ln w="12700">
            <a:solidFill>
              <a:srgbClr val="0F2A4A"/>
            </a:solidFill>
            <a:prstDash val="solid"/>
          </a:ln>
        </p:spPr>
      </p:sp>
      <p:sp>
        <p:nvSpPr>
          <p:cNvPr id="17" name="Shape 15"/>
          <p:cNvSpPr/>
          <p:nvPr/>
        </p:nvSpPr>
        <p:spPr>
          <a:xfrm>
            <a:off x="5047488" y="6132786"/>
            <a:ext cx="310896" cy="268014"/>
          </a:xfrm>
          <a:prstGeom prst="rect">
            <a:avLst/>
          </a:prstGeom>
          <a:solidFill>
            <a:srgbClr val="0F2A4A"/>
          </a:solidFill>
          <a:ln w="12700">
            <a:solidFill>
              <a:srgbClr val="0F2A4A"/>
            </a:solidFill>
            <a:prstDash val="solid"/>
          </a:ln>
        </p:spPr>
      </p:sp>
      <p:sp>
        <p:nvSpPr>
          <p:cNvPr id="18" name="Shape 16"/>
          <p:cNvSpPr/>
          <p:nvPr/>
        </p:nvSpPr>
        <p:spPr>
          <a:xfrm>
            <a:off x="5468112" y="6052382"/>
            <a:ext cx="310896" cy="348418"/>
          </a:xfrm>
          <a:prstGeom prst="rect">
            <a:avLst/>
          </a:prstGeom>
          <a:solidFill>
            <a:srgbClr val="0F2A4A"/>
          </a:solidFill>
          <a:ln w="12700">
            <a:solidFill>
              <a:srgbClr val="0F2A4A"/>
            </a:solidFill>
            <a:prstDash val="solid"/>
          </a:ln>
        </p:spPr>
      </p:sp>
      <p:sp>
        <p:nvSpPr>
          <p:cNvPr id="19" name="Shape 17"/>
          <p:cNvSpPr/>
          <p:nvPr/>
        </p:nvSpPr>
        <p:spPr>
          <a:xfrm>
            <a:off x="5888736" y="6146187"/>
            <a:ext cx="310896" cy="254613"/>
          </a:xfrm>
          <a:prstGeom prst="rect">
            <a:avLst/>
          </a:prstGeom>
          <a:solidFill>
            <a:srgbClr val="0F2A4A"/>
          </a:solidFill>
          <a:ln w="12700">
            <a:solidFill>
              <a:srgbClr val="0F2A4A"/>
            </a:solidFill>
            <a:prstDash val="solid"/>
          </a:ln>
        </p:spPr>
      </p:sp>
      <p:sp>
        <p:nvSpPr>
          <p:cNvPr id="20" name="Shape 18"/>
          <p:cNvSpPr/>
          <p:nvPr/>
        </p:nvSpPr>
        <p:spPr>
          <a:xfrm>
            <a:off x="6309360" y="6226591"/>
            <a:ext cx="310896" cy="174209"/>
          </a:xfrm>
          <a:prstGeom prst="rect">
            <a:avLst/>
          </a:prstGeom>
          <a:solidFill>
            <a:srgbClr val="0F2A4A"/>
          </a:solidFill>
          <a:ln w="12700">
            <a:solidFill>
              <a:srgbClr val="0F2A4A"/>
            </a:solidFill>
            <a:prstDash val="solid"/>
          </a:ln>
        </p:spPr>
      </p:sp>
      <p:sp>
        <p:nvSpPr>
          <p:cNvPr id="21" name="Shape 19"/>
          <p:cNvSpPr/>
          <p:nvPr/>
        </p:nvSpPr>
        <p:spPr>
          <a:xfrm>
            <a:off x="6729984" y="6280194"/>
            <a:ext cx="310896" cy="120606"/>
          </a:xfrm>
          <a:prstGeom prst="rect">
            <a:avLst/>
          </a:prstGeom>
          <a:solidFill>
            <a:srgbClr val="0F2A4A"/>
          </a:solidFill>
          <a:ln w="12700">
            <a:solidFill>
              <a:srgbClr val="0F2A4A"/>
            </a:solidFill>
            <a:prstDash val="solid"/>
          </a:ln>
        </p:spPr>
      </p:sp>
      <p:sp>
        <p:nvSpPr>
          <p:cNvPr id="22" name="Shape 20"/>
          <p:cNvSpPr/>
          <p:nvPr/>
        </p:nvSpPr>
        <p:spPr>
          <a:xfrm>
            <a:off x="7150608" y="6306995"/>
            <a:ext cx="310896" cy="93805"/>
          </a:xfrm>
          <a:prstGeom prst="rect">
            <a:avLst/>
          </a:prstGeom>
          <a:solidFill>
            <a:srgbClr val="0F2A4A"/>
          </a:solidFill>
          <a:ln w="12700">
            <a:solidFill>
              <a:srgbClr val="0F2A4A"/>
            </a:solidFill>
            <a:prstDash val="solid"/>
          </a:ln>
        </p:spPr>
      </p:sp>
      <p:sp>
        <p:nvSpPr>
          <p:cNvPr id="23" name="Shape 21"/>
          <p:cNvSpPr/>
          <p:nvPr/>
        </p:nvSpPr>
        <p:spPr>
          <a:xfrm>
            <a:off x="7571232" y="6333797"/>
            <a:ext cx="310896" cy="67003"/>
          </a:xfrm>
          <a:prstGeom prst="rect">
            <a:avLst/>
          </a:prstGeom>
          <a:solidFill>
            <a:srgbClr val="0F2A4A"/>
          </a:solidFill>
          <a:ln w="12700">
            <a:solidFill>
              <a:srgbClr val="0F2A4A"/>
            </a:solidFill>
            <a:prstDash val="solid"/>
          </a:ln>
        </p:spPr>
      </p:sp>
      <p:sp>
        <p:nvSpPr>
          <p:cNvPr id="24" name="Shape 22"/>
          <p:cNvSpPr/>
          <p:nvPr/>
        </p:nvSpPr>
        <p:spPr>
          <a:xfrm>
            <a:off x="7991856" y="6347197"/>
            <a:ext cx="310896" cy="53603"/>
          </a:xfrm>
          <a:prstGeom prst="rect">
            <a:avLst/>
          </a:prstGeom>
          <a:solidFill>
            <a:srgbClr val="0F2A4A"/>
          </a:solidFill>
          <a:ln w="12700">
            <a:solidFill>
              <a:srgbClr val="0F2A4A"/>
            </a:solidFill>
            <a:prstDash val="solid"/>
          </a:ln>
        </p:spPr>
      </p:sp>
      <p:sp>
        <p:nvSpPr>
          <p:cNvPr id="25" name="Shape 23"/>
          <p:cNvSpPr/>
          <p:nvPr/>
        </p:nvSpPr>
        <p:spPr>
          <a:xfrm>
            <a:off x="8412480" y="6360598"/>
            <a:ext cx="310896" cy="40202"/>
          </a:xfrm>
          <a:prstGeom prst="rect">
            <a:avLst/>
          </a:prstGeom>
          <a:solidFill>
            <a:srgbClr val="0F2A4A"/>
          </a:solidFill>
          <a:ln w="12700">
            <a:solidFill>
              <a:srgbClr val="0F2A4A"/>
            </a:solidFill>
            <a:prstDash val="solid"/>
          </a:ln>
        </p:spPr>
      </p:sp>
      <p:sp>
        <p:nvSpPr>
          <p:cNvPr id="26" name="Shape 24"/>
          <p:cNvSpPr/>
          <p:nvPr/>
        </p:nvSpPr>
        <p:spPr>
          <a:xfrm>
            <a:off x="8833104" y="6360598"/>
            <a:ext cx="310896" cy="40202"/>
          </a:xfrm>
          <a:prstGeom prst="rect">
            <a:avLst/>
          </a:prstGeom>
          <a:solidFill>
            <a:srgbClr val="0F2A4A"/>
          </a:solidFill>
          <a:ln w="12700">
            <a:solidFill>
              <a:srgbClr val="0F2A4A"/>
            </a:solidFill>
            <a:prstDash val="solid"/>
          </a:ln>
        </p:spPr>
      </p:sp>
      <p:sp>
        <p:nvSpPr>
          <p:cNvPr id="27" name="Shape 25"/>
          <p:cNvSpPr/>
          <p:nvPr/>
        </p:nvSpPr>
        <p:spPr>
          <a:xfrm>
            <a:off x="9253728" y="6373999"/>
            <a:ext cx="310896" cy="26801"/>
          </a:xfrm>
          <a:prstGeom prst="rect">
            <a:avLst/>
          </a:prstGeom>
          <a:solidFill>
            <a:srgbClr val="0F2A4A"/>
          </a:solidFill>
          <a:ln w="12700">
            <a:solidFill>
              <a:srgbClr val="0F2A4A"/>
            </a:solidFill>
            <a:prstDash val="solid"/>
          </a:ln>
        </p:spPr>
      </p:sp>
      <p:sp>
        <p:nvSpPr>
          <p:cNvPr id="28" name="Shape 26"/>
          <p:cNvSpPr/>
          <p:nvPr/>
        </p:nvSpPr>
        <p:spPr>
          <a:xfrm>
            <a:off x="9674352" y="6373999"/>
            <a:ext cx="310896" cy="26801"/>
          </a:xfrm>
          <a:prstGeom prst="rect">
            <a:avLst/>
          </a:prstGeom>
          <a:solidFill>
            <a:srgbClr val="0F2A4A"/>
          </a:solidFill>
          <a:ln w="12700">
            <a:solidFill>
              <a:srgbClr val="0F2A4A"/>
            </a:solidFill>
            <a:prstDash val="solid"/>
          </a:ln>
        </p:spPr>
      </p:sp>
      <p:sp>
        <p:nvSpPr>
          <p:cNvPr id="29" name="Text 27"/>
          <p:cNvSpPr txBox="1"/>
          <p:nvPr/>
        </p:nvSpPr>
        <p:spPr>
          <a:xfrm>
            <a:off x="658368" y="6382512"/>
            <a:ext cx="5486400" cy="274320"/>
          </a:xfrm>
          <a:prstGeom prst="rect">
            <a:avLst/>
          </a:prstGeom>
          <a:noFill/>
          <a:ln/>
        </p:spPr>
        <p:txBody>
          <a:bodyPr wrap="square" lIns="0" tIns="0" rIns="0" bIns="0" rtlCol="0" anchor="ctr"/>
          <a:lstStyle/>
          <a:p>
            <a:pPr indent="0" marL="0">
              <a:buNone/>
            </a:pPr>
            <a:r>
              <a:rPr lang="en-US" sz="950" dirty="0">
                <a:solidFill>
                  <a:srgbClr val="8FB4D4"/>
                </a:solidFill>
                <a:latin typeface="Calibri" pitchFamily="34" charset="0"/>
                <a:ea typeface="Calibri" pitchFamily="34" charset="-122"/>
                <a:cs typeface="Calibri" pitchFamily="34" charset="-120"/>
              </a:rPr>
              <a:t>Epidemiología · Sesión 2 · Cadena epidemiológica</a:t>
            </a:r>
            <a:endParaRPr lang="en-US" sz="950" dirty="0"/>
          </a:p>
        </p:txBody>
      </p:sp>
      <p:sp>
        <p:nvSpPr>
          <p:cNvPr id="30" name="Text 28"/>
          <p:cNvSpPr txBox="1"/>
          <p:nvPr/>
        </p:nvSpPr>
        <p:spPr>
          <a:xfrm>
            <a:off x="10616184" y="6382512"/>
            <a:ext cx="914400" cy="274320"/>
          </a:xfrm>
          <a:prstGeom prst="rect">
            <a:avLst/>
          </a:prstGeom>
          <a:noFill/>
          <a:ln/>
        </p:spPr>
        <p:txBody>
          <a:bodyPr wrap="square" lIns="0" tIns="0" rIns="0" bIns="0" rtlCol="0" anchor="ctr"/>
          <a:lstStyle/>
          <a:p>
            <a:pPr algn="r" indent="0" marL="0">
              <a:buNone/>
            </a:pPr>
            <a:r>
              <a:rPr lang="en-US" sz="950" dirty="0">
                <a:solidFill>
                  <a:srgbClr val="8FB4D4"/>
                </a:solidFill>
                <a:latin typeface="Calibri" pitchFamily="34" charset="0"/>
                <a:ea typeface="Calibri" pitchFamily="34" charset="-122"/>
                <a:cs typeface="Calibri" pitchFamily="34" charset="-120"/>
              </a:rPr>
              <a:t>17</a:t>
            </a:r>
            <a:endParaRPr lang="en-US" sz="9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58368" y="384048"/>
            <a:ext cx="10872216" cy="237744"/>
          </a:xfrm>
          <a:prstGeom prst="rect">
            <a:avLst/>
          </a:prstGeom>
          <a:noFill/>
          <a:ln/>
        </p:spPr>
        <p:txBody>
          <a:bodyPr wrap="square" lIns="0" tIns="0" rIns="0" bIns="0" rtlCol="0" anchor="ctr"/>
          <a:lstStyle/>
          <a:p>
            <a:pPr indent="0" marL="0">
              <a:buNone/>
            </a:pPr>
            <a:r>
              <a:rPr lang="en-US" sz="1100" b="1" dirty="0">
                <a:solidFill>
                  <a:srgbClr val="B52639"/>
                </a:solidFill>
                <a:latin typeface="Calibri" pitchFamily="34" charset="0"/>
                <a:ea typeface="Calibri" pitchFamily="34" charset="-122"/>
                <a:cs typeface="Calibri" pitchFamily="34" charset="-120"/>
              </a:rPr>
              <a:t>Definición y tipos</a:t>
            </a:r>
            <a:endParaRPr lang="en-US" sz="1100" dirty="0"/>
          </a:p>
        </p:txBody>
      </p:sp>
      <p:sp>
        <p:nvSpPr>
          <p:cNvPr id="3" name="Text 1"/>
          <p:cNvSpPr txBox="1"/>
          <p:nvPr/>
        </p:nvSpPr>
        <p:spPr>
          <a:xfrm>
            <a:off x="658368" y="658368"/>
            <a:ext cx="10872216" cy="658368"/>
          </a:xfrm>
          <a:prstGeom prst="rect">
            <a:avLst/>
          </a:prstGeom>
          <a:noFill/>
          <a:ln/>
        </p:spPr>
        <p:txBody>
          <a:bodyPr wrap="square" lIns="0" tIns="0" rIns="0" bIns="0" rtlCol="0" anchor="t"/>
          <a:lstStyle/>
          <a:p>
            <a:pPr indent="0" marL="0">
              <a:buNone/>
            </a:pPr>
            <a:r>
              <a:rPr lang="en-US" sz="3000" b="1" dirty="0">
                <a:solidFill>
                  <a:srgbClr val="08182C"/>
                </a:solidFill>
                <a:latin typeface="Cambria" pitchFamily="34" charset="0"/>
                <a:ea typeface="Cambria" pitchFamily="34" charset="-122"/>
                <a:cs typeface="Cambria" pitchFamily="34" charset="-120"/>
              </a:rPr>
              <a:t>Qué es un reservorio</a:t>
            </a:r>
            <a:endParaRPr lang="en-US" sz="3000" dirty="0"/>
          </a:p>
        </p:txBody>
      </p:sp>
      <p:sp>
        <p:nvSpPr>
          <p:cNvPr id="4" name="Text 2"/>
          <p:cNvSpPr txBox="1"/>
          <p:nvPr/>
        </p:nvSpPr>
        <p:spPr>
          <a:xfrm>
            <a:off x="658368" y="6382512"/>
            <a:ext cx="5486400" cy="274320"/>
          </a:xfrm>
          <a:prstGeom prst="rect">
            <a:avLst/>
          </a:prstGeom>
          <a:noFill/>
          <a:ln/>
        </p:spPr>
        <p:txBody>
          <a:bodyPr wrap="square" lIns="0" tIns="0" rIns="0" bIns="0" rtlCol="0" anchor="ctr"/>
          <a:lstStyle/>
          <a:p>
            <a:pPr indent="0" marL="0">
              <a:buNone/>
            </a:pPr>
            <a:r>
              <a:rPr lang="en-US" sz="950" dirty="0">
                <a:solidFill>
                  <a:srgbClr val="54637A"/>
                </a:solidFill>
                <a:latin typeface="Calibri" pitchFamily="34" charset="0"/>
                <a:ea typeface="Calibri" pitchFamily="34" charset="-122"/>
                <a:cs typeface="Calibri" pitchFamily="34" charset="-120"/>
              </a:rPr>
              <a:t>Epidemiología · Sesión 2 · Cadena epidemiológica</a:t>
            </a:r>
            <a:endParaRPr lang="en-US" sz="950" dirty="0"/>
          </a:p>
        </p:txBody>
      </p:sp>
      <p:sp>
        <p:nvSpPr>
          <p:cNvPr id="5" name="Text 3"/>
          <p:cNvSpPr txBox="1"/>
          <p:nvPr/>
        </p:nvSpPr>
        <p:spPr>
          <a:xfrm>
            <a:off x="10616184" y="6382512"/>
            <a:ext cx="914400" cy="274320"/>
          </a:xfrm>
          <a:prstGeom prst="rect">
            <a:avLst/>
          </a:prstGeom>
          <a:noFill/>
          <a:ln/>
        </p:spPr>
        <p:txBody>
          <a:bodyPr wrap="square" lIns="0" tIns="0" rIns="0" bIns="0" rtlCol="0" anchor="ctr"/>
          <a:lstStyle/>
          <a:p>
            <a:pPr algn="r" indent="0" marL="0">
              <a:buNone/>
            </a:pPr>
            <a:r>
              <a:rPr lang="en-US" sz="950" dirty="0">
                <a:solidFill>
                  <a:srgbClr val="54637A"/>
                </a:solidFill>
                <a:latin typeface="Calibri" pitchFamily="34" charset="0"/>
                <a:ea typeface="Calibri" pitchFamily="34" charset="-122"/>
                <a:cs typeface="Calibri" pitchFamily="34" charset="-120"/>
              </a:rPr>
              <a:t>18</a:t>
            </a:r>
            <a:endParaRPr lang="en-US" sz="950" dirty="0"/>
          </a:p>
        </p:txBody>
      </p:sp>
      <p:sp>
        <p:nvSpPr>
          <p:cNvPr id="6" name="Shape 4"/>
          <p:cNvSpPr/>
          <p:nvPr/>
        </p:nvSpPr>
        <p:spPr>
          <a:xfrm>
            <a:off x="658368" y="1600200"/>
            <a:ext cx="10872216" cy="1143000"/>
          </a:xfrm>
          <a:prstGeom prst="roundRect">
            <a:avLst>
              <a:gd name="adj" fmla="val 3200"/>
            </a:avLst>
          </a:prstGeom>
          <a:solidFill>
            <a:srgbClr val="08182C"/>
          </a:solidFill>
          <a:ln w="12700">
            <a:solidFill>
              <a:srgbClr val="08182C"/>
            </a:solidFill>
            <a:prstDash val="solid"/>
          </a:ln>
        </p:spPr>
      </p:sp>
      <p:sp>
        <p:nvSpPr>
          <p:cNvPr id="7" name="Text 5"/>
          <p:cNvSpPr txBox="1"/>
          <p:nvPr/>
        </p:nvSpPr>
        <p:spPr>
          <a:xfrm>
            <a:off x="932688" y="1810512"/>
            <a:ext cx="10323576" cy="777240"/>
          </a:xfrm>
          <a:prstGeom prst="rect">
            <a:avLst/>
          </a:prstGeom>
          <a:noFill/>
          <a:ln/>
        </p:spPr>
        <p:txBody>
          <a:bodyPr wrap="square" lIns="0" tIns="0" rIns="0" bIns="0" rtlCol="0" anchor="ctr"/>
          <a:lstStyle/>
          <a:p>
            <a:pPr indent="0" marL="0">
              <a:lnSpc>
                <a:spcPct val="108000"/>
              </a:lnSpc>
              <a:buNone/>
            </a:pPr>
            <a:r>
              <a:rPr lang="en-US" sz="1600" i="1" dirty="0">
                <a:solidFill>
                  <a:srgbClr val="FFFFFF"/>
                </a:solidFill>
                <a:latin typeface="Cambria" pitchFamily="34" charset="0"/>
                <a:ea typeface="Cambria" pitchFamily="34" charset="-122"/>
                <a:cs typeface="Cambria" pitchFamily="34" charset="-120"/>
              </a:rPr>
              <a:t>Cualquier ser humano, animal, artrópodo, planta, suelo o sustancia donde NORMALMENTE vive y se multiplica un agente infeccioso, y del cual depende para su supervivencia y reproducción de manera que pueda ser transmitido a un huésped susceptible.</a:t>
            </a:r>
            <a:endParaRPr lang="en-US" sz="1600" dirty="0"/>
          </a:p>
        </p:txBody>
      </p:sp>
      <p:sp>
        <p:nvSpPr>
          <p:cNvPr id="8" name="Shape 6"/>
          <p:cNvSpPr/>
          <p:nvPr/>
        </p:nvSpPr>
        <p:spPr>
          <a:xfrm>
            <a:off x="658368" y="2971800"/>
            <a:ext cx="3410712" cy="2240280"/>
          </a:xfrm>
          <a:prstGeom prst="roundRect">
            <a:avLst>
              <a:gd name="adj" fmla="val 2041"/>
            </a:avLst>
          </a:prstGeom>
          <a:solidFill>
            <a:srgbClr val="F1F4F8"/>
          </a:solidFill>
          <a:ln w="12700">
            <a:solidFill>
              <a:srgbClr val="333333"/>
            </a:solidFill>
            <a:prstDash val="solid"/>
          </a:ln>
        </p:spPr>
      </p:sp>
      <p:sp>
        <p:nvSpPr>
          <p:cNvPr id="9" name="Text 7"/>
          <p:cNvSpPr txBox="1"/>
          <p:nvPr/>
        </p:nvSpPr>
        <p:spPr>
          <a:xfrm>
            <a:off x="877824" y="3154680"/>
            <a:ext cx="2971800" cy="365760"/>
          </a:xfrm>
          <a:prstGeom prst="rect">
            <a:avLst/>
          </a:prstGeom>
          <a:noFill/>
          <a:ln/>
        </p:spPr>
        <p:txBody>
          <a:bodyPr wrap="square" lIns="0" tIns="0" rIns="0" bIns="0" rtlCol="0" anchor="ctr"/>
          <a:lstStyle/>
          <a:p>
            <a:pPr indent="0" marL="0">
              <a:buNone/>
            </a:pPr>
            <a:r>
              <a:rPr lang="en-US" sz="1500" b="1" dirty="0">
                <a:solidFill>
                  <a:srgbClr val="0F2A4A"/>
                </a:solidFill>
                <a:latin typeface="Calibri" pitchFamily="34" charset="0"/>
                <a:ea typeface="Calibri" pitchFamily="34" charset="-122"/>
                <a:cs typeface="Calibri" pitchFamily="34" charset="-120"/>
              </a:rPr>
              <a:t>Ser humano</a:t>
            </a:r>
            <a:endParaRPr lang="en-US" sz="1500" dirty="0"/>
          </a:p>
        </p:txBody>
      </p:sp>
      <p:sp>
        <p:nvSpPr>
          <p:cNvPr id="10" name="Text 8"/>
          <p:cNvSpPr txBox="1"/>
          <p:nvPr/>
        </p:nvSpPr>
        <p:spPr>
          <a:xfrm>
            <a:off x="877824" y="3584448"/>
            <a:ext cx="2971800" cy="960120"/>
          </a:xfrm>
          <a:prstGeom prst="rect">
            <a:avLst/>
          </a:prstGeom>
          <a:noFill/>
          <a:ln/>
        </p:spPr>
        <p:txBody>
          <a:bodyPr wrap="square" lIns="0" tIns="0" rIns="0" bIns="0" rtlCol="0" anchor="ctr"/>
          <a:lstStyle/>
          <a:p>
            <a:pPr indent="0" marL="0">
              <a:lnSpc>
                <a:spcPct val="106000"/>
              </a:lnSpc>
              <a:buNone/>
            </a:pPr>
            <a:r>
              <a:rPr lang="en-US" sz="1250" dirty="0">
                <a:solidFill>
                  <a:srgbClr val="14202E"/>
                </a:solidFill>
                <a:latin typeface="Calibri" pitchFamily="34" charset="0"/>
                <a:ea typeface="Calibri" pitchFamily="34" charset="-122"/>
                <a:cs typeface="Calibri" pitchFamily="34" charset="-120"/>
              </a:rPr>
              <a:t>El control puede circunscribirse a la persona: tratarla resuelve el caso y el reservorio a la vez.</a:t>
            </a:r>
            <a:endParaRPr lang="en-US" sz="1250" dirty="0"/>
          </a:p>
        </p:txBody>
      </p:sp>
      <p:sp>
        <p:nvSpPr>
          <p:cNvPr id="11" name="Text 9"/>
          <p:cNvSpPr txBox="1"/>
          <p:nvPr/>
        </p:nvSpPr>
        <p:spPr>
          <a:xfrm>
            <a:off x="877824" y="4590288"/>
            <a:ext cx="2971800" cy="548640"/>
          </a:xfrm>
          <a:prstGeom prst="rect">
            <a:avLst/>
          </a:prstGeom>
          <a:noFill/>
          <a:ln/>
        </p:spPr>
        <p:txBody>
          <a:bodyPr wrap="square" lIns="0" tIns="0" rIns="0" bIns="0" rtlCol="0" anchor="ctr"/>
          <a:lstStyle/>
          <a:p>
            <a:pPr indent="0" marL="0">
              <a:lnSpc>
                <a:spcPct val="105000"/>
              </a:lnSpc>
              <a:buNone/>
            </a:pPr>
            <a:r>
              <a:rPr lang="en-US" sz="1200" i="1" dirty="0">
                <a:solidFill>
                  <a:srgbClr val="B52639"/>
                </a:solidFill>
                <a:latin typeface="Calibri" pitchFamily="34" charset="0"/>
                <a:ea typeface="Calibri" pitchFamily="34" charset="-122"/>
                <a:cs typeface="Calibri" pitchFamily="34" charset="-120"/>
              </a:rPr>
              <a:t>ITS, lepra, tosferina, sarampión, fiebre tifoidea</a:t>
            </a:r>
            <a:endParaRPr lang="en-US" sz="1200" dirty="0"/>
          </a:p>
        </p:txBody>
      </p:sp>
      <p:sp>
        <p:nvSpPr>
          <p:cNvPr id="12" name="Shape 10"/>
          <p:cNvSpPr/>
          <p:nvPr/>
        </p:nvSpPr>
        <p:spPr>
          <a:xfrm>
            <a:off x="4389120" y="2971800"/>
            <a:ext cx="3410712" cy="2240280"/>
          </a:xfrm>
          <a:prstGeom prst="roundRect">
            <a:avLst>
              <a:gd name="adj" fmla="val 2041"/>
            </a:avLst>
          </a:prstGeom>
          <a:solidFill>
            <a:srgbClr val="F1F4F8"/>
          </a:solidFill>
          <a:ln w="12700">
            <a:solidFill>
              <a:srgbClr val="333333"/>
            </a:solidFill>
            <a:prstDash val="solid"/>
          </a:ln>
        </p:spPr>
      </p:sp>
      <p:sp>
        <p:nvSpPr>
          <p:cNvPr id="13" name="Text 11"/>
          <p:cNvSpPr txBox="1"/>
          <p:nvPr/>
        </p:nvSpPr>
        <p:spPr>
          <a:xfrm>
            <a:off x="4608576" y="3154680"/>
            <a:ext cx="2971800" cy="365760"/>
          </a:xfrm>
          <a:prstGeom prst="rect">
            <a:avLst/>
          </a:prstGeom>
          <a:noFill/>
          <a:ln/>
        </p:spPr>
        <p:txBody>
          <a:bodyPr wrap="square" lIns="0" tIns="0" rIns="0" bIns="0" rtlCol="0" anchor="ctr"/>
          <a:lstStyle/>
          <a:p>
            <a:pPr indent="0" marL="0">
              <a:buNone/>
            </a:pPr>
            <a:r>
              <a:rPr lang="en-US" sz="1500" b="1" dirty="0">
                <a:solidFill>
                  <a:srgbClr val="0F2A4A"/>
                </a:solidFill>
                <a:latin typeface="Calibri" pitchFamily="34" charset="0"/>
                <a:ea typeface="Calibri" pitchFamily="34" charset="-122"/>
                <a:cs typeface="Calibri" pitchFamily="34" charset="-120"/>
              </a:rPr>
              <a:t>Animal</a:t>
            </a:r>
            <a:endParaRPr lang="en-US" sz="1500" dirty="0"/>
          </a:p>
        </p:txBody>
      </p:sp>
      <p:sp>
        <p:nvSpPr>
          <p:cNvPr id="14" name="Text 12"/>
          <p:cNvSpPr txBox="1"/>
          <p:nvPr/>
        </p:nvSpPr>
        <p:spPr>
          <a:xfrm>
            <a:off x="4608576" y="3584448"/>
            <a:ext cx="2971800" cy="960120"/>
          </a:xfrm>
          <a:prstGeom prst="rect">
            <a:avLst/>
          </a:prstGeom>
          <a:noFill/>
          <a:ln/>
        </p:spPr>
        <p:txBody>
          <a:bodyPr wrap="square" lIns="0" tIns="0" rIns="0" bIns="0" rtlCol="0" anchor="ctr"/>
          <a:lstStyle/>
          <a:p>
            <a:pPr indent="0" marL="0">
              <a:lnSpc>
                <a:spcPct val="106000"/>
              </a:lnSpc>
              <a:buNone/>
            </a:pPr>
            <a:r>
              <a:rPr lang="en-US" sz="1250" dirty="0">
                <a:solidFill>
                  <a:srgbClr val="14202E"/>
                </a:solidFill>
                <a:latin typeface="Calibri" pitchFamily="34" charset="0"/>
                <a:ea typeface="Calibri" pitchFamily="34" charset="-122"/>
                <a:cs typeface="Calibri" pitchFamily="34" charset="-120"/>
              </a:rPr>
              <a:t>Hay que actuar sobre las especies implicadas, a menudo con intervenciones veterinarias.</a:t>
            </a:r>
            <a:endParaRPr lang="en-US" sz="1250" dirty="0"/>
          </a:p>
        </p:txBody>
      </p:sp>
      <p:sp>
        <p:nvSpPr>
          <p:cNvPr id="15" name="Text 13"/>
          <p:cNvSpPr txBox="1"/>
          <p:nvPr/>
        </p:nvSpPr>
        <p:spPr>
          <a:xfrm>
            <a:off x="4608576" y="4590288"/>
            <a:ext cx="2971800" cy="548640"/>
          </a:xfrm>
          <a:prstGeom prst="rect">
            <a:avLst/>
          </a:prstGeom>
          <a:noFill/>
          <a:ln/>
        </p:spPr>
        <p:txBody>
          <a:bodyPr wrap="square" lIns="0" tIns="0" rIns="0" bIns="0" rtlCol="0" anchor="ctr"/>
          <a:lstStyle/>
          <a:p>
            <a:pPr indent="0" marL="0">
              <a:lnSpc>
                <a:spcPct val="105000"/>
              </a:lnSpc>
              <a:buNone/>
            </a:pPr>
            <a:r>
              <a:rPr lang="en-US" sz="1200" i="1" dirty="0">
                <a:solidFill>
                  <a:srgbClr val="B52639"/>
                </a:solidFill>
                <a:latin typeface="Calibri" pitchFamily="34" charset="0"/>
                <a:ea typeface="Calibri" pitchFamily="34" charset="-122"/>
                <a:cs typeface="Calibri" pitchFamily="34" charset="-120"/>
              </a:rPr>
              <a:t>Brucelosis, leptospirosis, peste, psitacosis, rabia</a:t>
            </a:r>
            <a:endParaRPr lang="en-US" sz="1200" dirty="0"/>
          </a:p>
        </p:txBody>
      </p:sp>
      <p:sp>
        <p:nvSpPr>
          <p:cNvPr id="16" name="Shape 14"/>
          <p:cNvSpPr/>
          <p:nvPr/>
        </p:nvSpPr>
        <p:spPr>
          <a:xfrm>
            <a:off x="8119872" y="2971800"/>
            <a:ext cx="3410712" cy="2240280"/>
          </a:xfrm>
          <a:prstGeom prst="roundRect">
            <a:avLst>
              <a:gd name="adj" fmla="val 2041"/>
            </a:avLst>
          </a:prstGeom>
          <a:solidFill>
            <a:srgbClr val="F6E4E6"/>
          </a:solidFill>
          <a:ln w="12700">
            <a:solidFill>
              <a:srgbClr val="333333"/>
            </a:solidFill>
            <a:prstDash val="solid"/>
          </a:ln>
        </p:spPr>
      </p:sp>
      <p:sp>
        <p:nvSpPr>
          <p:cNvPr id="17" name="Text 15"/>
          <p:cNvSpPr txBox="1"/>
          <p:nvPr/>
        </p:nvSpPr>
        <p:spPr>
          <a:xfrm>
            <a:off x="8339328" y="3154680"/>
            <a:ext cx="2971800" cy="365760"/>
          </a:xfrm>
          <a:prstGeom prst="rect">
            <a:avLst/>
          </a:prstGeom>
          <a:noFill/>
          <a:ln/>
        </p:spPr>
        <p:txBody>
          <a:bodyPr wrap="square" lIns="0" tIns="0" rIns="0" bIns="0" rtlCol="0" anchor="ctr"/>
          <a:lstStyle/>
          <a:p>
            <a:pPr indent="0" marL="0">
              <a:buNone/>
            </a:pPr>
            <a:r>
              <a:rPr lang="en-US" sz="1500" b="1" dirty="0">
                <a:solidFill>
                  <a:srgbClr val="0F2A4A"/>
                </a:solidFill>
                <a:latin typeface="Calibri" pitchFamily="34" charset="0"/>
                <a:ea typeface="Calibri" pitchFamily="34" charset="-122"/>
                <a:cs typeface="Calibri" pitchFamily="34" charset="-120"/>
              </a:rPr>
              <a:t>Suelo y ambiente</a:t>
            </a:r>
            <a:endParaRPr lang="en-US" sz="1500" dirty="0"/>
          </a:p>
        </p:txBody>
      </p:sp>
      <p:sp>
        <p:nvSpPr>
          <p:cNvPr id="18" name="Text 16"/>
          <p:cNvSpPr txBox="1"/>
          <p:nvPr/>
        </p:nvSpPr>
        <p:spPr>
          <a:xfrm>
            <a:off x="8339328" y="3584448"/>
            <a:ext cx="2971800" cy="960120"/>
          </a:xfrm>
          <a:prstGeom prst="rect">
            <a:avLst/>
          </a:prstGeom>
          <a:noFill/>
          <a:ln/>
        </p:spPr>
        <p:txBody>
          <a:bodyPr wrap="square" lIns="0" tIns="0" rIns="0" bIns="0" rtlCol="0" anchor="ctr"/>
          <a:lstStyle/>
          <a:p>
            <a:pPr indent="0" marL="0">
              <a:lnSpc>
                <a:spcPct val="106000"/>
              </a:lnSpc>
              <a:buNone/>
            </a:pPr>
            <a:r>
              <a:rPr lang="en-US" sz="1250" dirty="0">
                <a:solidFill>
                  <a:srgbClr val="14202E"/>
                </a:solidFill>
                <a:latin typeface="Calibri" pitchFamily="34" charset="0"/>
                <a:ea typeface="Calibri" pitchFamily="34" charset="-122"/>
                <a:cs typeface="Calibri" pitchFamily="34" charset="-120"/>
              </a:rPr>
              <a:t>El control se vuelve muy difícil o imposible: el agente persiste fuera de todo ser vivo.</a:t>
            </a:r>
            <a:endParaRPr lang="en-US" sz="1250" dirty="0"/>
          </a:p>
        </p:txBody>
      </p:sp>
      <p:sp>
        <p:nvSpPr>
          <p:cNvPr id="19" name="Text 17"/>
          <p:cNvSpPr txBox="1"/>
          <p:nvPr/>
        </p:nvSpPr>
        <p:spPr>
          <a:xfrm>
            <a:off x="8339328" y="4590288"/>
            <a:ext cx="2971800" cy="548640"/>
          </a:xfrm>
          <a:prstGeom prst="rect">
            <a:avLst/>
          </a:prstGeom>
          <a:noFill/>
          <a:ln/>
        </p:spPr>
        <p:txBody>
          <a:bodyPr wrap="square" lIns="0" tIns="0" rIns="0" bIns="0" rtlCol="0" anchor="ctr"/>
          <a:lstStyle/>
          <a:p>
            <a:pPr indent="0" marL="0">
              <a:lnSpc>
                <a:spcPct val="105000"/>
              </a:lnSpc>
              <a:buNone/>
            </a:pPr>
            <a:r>
              <a:rPr lang="en-US" sz="1200" i="1" dirty="0">
                <a:solidFill>
                  <a:srgbClr val="B52639"/>
                </a:solidFill>
                <a:latin typeface="Calibri" pitchFamily="34" charset="0"/>
                <a:ea typeface="Calibri" pitchFamily="34" charset="-122"/>
                <a:cs typeface="Calibri" pitchFamily="34" charset="-120"/>
              </a:rPr>
              <a:t>Tétanos, carbunco, histoplasmosis, anquilostomiasis</a:t>
            </a:r>
            <a:endParaRPr lang="en-US" sz="1200" dirty="0"/>
          </a:p>
        </p:txBody>
      </p:sp>
      <p:sp>
        <p:nvSpPr>
          <p:cNvPr id="20" name="Text 18"/>
          <p:cNvSpPr txBox="1"/>
          <p:nvPr/>
        </p:nvSpPr>
        <p:spPr>
          <a:xfrm>
            <a:off x="658368" y="5349240"/>
            <a:ext cx="10872216" cy="320040"/>
          </a:xfrm>
          <a:prstGeom prst="rect">
            <a:avLst/>
          </a:prstGeom>
          <a:noFill/>
          <a:ln/>
        </p:spPr>
        <p:txBody>
          <a:bodyPr wrap="square" lIns="0" tIns="0" rIns="0" bIns="0" rtlCol="0" anchor="ctr"/>
          <a:lstStyle/>
          <a:p>
            <a:pPr algn="l" indent="0" marL="0">
              <a:lnSpc>
                <a:spcPct val="115000"/>
              </a:lnSpc>
              <a:buNone/>
            </a:pPr>
            <a:r>
              <a:rPr lang="en-US" sz="1200" i="1" dirty="0">
                <a:solidFill>
                  <a:srgbClr val="54637A"/>
                </a:solidFill>
                <a:latin typeface="Calibri" pitchFamily="34" charset="0"/>
                <a:ea typeface="Calibri" pitchFamily="34" charset="-122"/>
                <a:cs typeface="Calibri" pitchFamily="34" charset="-120"/>
              </a:rPr>
              <a:t>El bacilo de Koch resiste meses en el polvo de una habitación; la espora tetánica, años en el suelo.</a:t>
            </a:r>
            <a:endParaRPr lang="en-US" sz="12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58368" y="384048"/>
            <a:ext cx="10872216" cy="237744"/>
          </a:xfrm>
          <a:prstGeom prst="rect">
            <a:avLst/>
          </a:prstGeom>
          <a:noFill/>
          <a:ln/>
        </p:spPr>
        <p:txBody>
          <a:bodyPr wrap="square" lIns="0" tIns="0" rIns="0" bIns="0" rtlCol="0" anchor="ctr"/>
          <a:lstStyle/>
          <a:p>
            <a:pPr indent="0" marL="0">
              <a:buNone/>
            </a:pPr>
            <a:r>
              <a:rPr lang="en-US" sz="1100" b="1" dirty="0">
                <a:solidFill>
                  <a:srgbClr val="B52639"/>
                </a:solidFill>
                <a:latin typeface="Calibri" pitchFamily="34" charset="0"/>
                <a:ea typeface="Calibri" pitchFamily="34" charset="-122"/>
                <a:cs typeface="Calibri" pitchFamily="34" charset="-120"/>
              </a:rPr>
              <a:t>Dos precisiones necesarias</a:t>
            </a:r>
            <a:endParaRPr lang="en-US" sz="1100" dirty="0"/>
          </a:p>
        </p:txBody>
      </p:sp>
      <p:sp>
        <p:nvSpPr>
          <p:cNvPr id="3" name="Text 1"/>
          <p:cNvSpPr txBox="1"/>
          <p:nvPr/>
        </p:nvSpPr>
        <p:spPr>
          <a:xfrm>
            <a:off x="658368" y="658368"/>
            <a:ext cx="10872216" cy="658368"/>
          </a:xfrm>
          <a:prstGeom prst="rect">
            <a:avLst/>
          </a:prstGeom>
          <a:noFill/>
          <a:ln/>
        </p:spPr>
        <p:txBody>
          <a:bodyPr wrap="square" lIns="0" tIns="0" rIns="0" bIns="0" rtlCol="0" anchor="t"/>
          <a:lstStyle/>
          <a:p>
            <a:pPr indent="0" marL="0">
              <a:buNone/>
            </a:pPr>
            <a:r>
              <a:rPr lang="en-US" sz="3000" b="1" dirty="0">
                <a:solidFill>
                  <a:srgbClr val="08182C"/>
                </a:solidFill>
                <a:latin typeface="Cambria" pitchFamily="34" charset="0"/>
                <a:ea typeface="Cambria" pitchFamily="34" charset="-122"/>
                <a:cs typeface="Cambria" pitchFamily="34" charset="-120"/>
              </a:rPr>
              <a:t>Zoonosis y fuente de infección</a:t>
            </a:r>
            <a:endParaRPr lang="en-US" sz="3000" dirty="0"/>
          </a:p>
        </p:txBody>
      </p:sp>
      <p:sp>
        <p:nvSpPr>
          <p:cNvPr id="4" name="Text 2"/>
          <p:cNvSpPr txBox="1"/>
          <p:nvPr/>
        </p:nvSpPr>
        <p:spPr>
          <a:xfrm>
            <a:off x="658368" y="6382512"/>
            <a:ext cx="5486400" cy="274320"/>
          </a:xfrm>
          <a:prstGeom prst="rect">
            <a:avLst/>
          </a:prstGeom>
          <a:noFill/>
          <a:ln/>
        </p:spPr>
        <p:txBody>
          <a:bodyPr wrap="square" lIns="0" tIns="0" rIns="0" bIns="0" rtlCol="0" anchor="ctr"/>
          <a:lstStyle/>
          <a:p>
            <a:pPr indent="0" marL="0">
              <a:buNone/>
            </a:pPr>
            <a:r>
              <a:rPr lang="en-US" sz="950" dirty="0">
                <a:solidFill>
                  <a:srgbClr val="54637A"/>
                </a:solidFill>
                <a:latin typeface="Calibri" pitchFamily="34" charset="0"/>
                <a:ea typeface="Calibri" pitchFamily="34" charset="-122"/>
                <a:cs typeface="Calibri" pitchFamily="34" charset="-120"/>
              </a:rPr>
              <a:t>Epidemiología · Sesión 2 · Cadena epidemiológica</a:t>
            </a:r>
            <a:endParaRPr lang="en-US" sz="950" dirty="0"/>
          </a:p>
        </p:txBody>
      </p:sp>
      <p:sp>
        <p:nvSpPr>
          <p:cNvPr id="5" name="Text 3"/>
          <p:cNvSpPr txBox="1"/>
          <p:nvPr/>
        </p:nvSpPr>
        <p:spPr>
          <a:xfrm>
            <a:off x="10616184" y="6382512"/>
            <a:ext cx="914400" cy="274320"/>
          </a:xfrm>
          <a:prstGeom prst="rect">
            <a:avLst/>
          </a:prstGeom>
          <a:noFill/>
          <a:ln/>
        </p:spPr>
        <p:txBody>
          <a:bodyPr wrap="square" lIns="0" tIns="0" rIns="0" bIns="0" rtlCol="0" anchor="ctr"/>
          <a:lstStyle/>
          <a:p>
            <a:pPr algn="r" indent="0" marL="0">
              <a:buNone/>
            </a:pPr>
            <a:r>
              <a:rPr lang="en-US" sz="950" dirty="0">
                <a:solidFill>
                  <a:srgbClr val="54637A"/>
                </a:solidFill>
                <a:latin typeface="Calibri" pitchFamily="34" charset="0"/>
                <a:ea typeface="Calibri" pitchFamily="34" charset="-122"/>
                <a:cs typeface="Calibri" pitchFamily="34" charset="-120"/>
              </a:rPr>
              <a:t>19</a:t>
            </a:r>
            <a:endParaRPr lang="en-US" sz="950" dirty="0"/>
          </a:p>
        </p:txBody>
      </p:sp>
      <p:sp>
        <p:nvSpPr>
          <p:cNvPr id="6" name="Shape 4"/>
          <p:cNvSpPr/>
          <p:nvPr/>
        </p:nvSpPr>
        <p:spPr>
          <a:xfrm>
            <a:off x="658368" y="1691640"/>
            <a:ext cx="5253228" cy="2103120"/>
          </a:xfrm>
          <a:prstGeom prst="roundRect">
            <a:avLst>
              <a:gd name="adj" fmla="val 1739"/>
            </a:avLst>
          </a:prstGeom>
          <a:solidFill>
            <a:srgbClr val="F1F4F8"/>
          </a:solidFill>
          <a:ln w="12700">
            <a:solidFill>
              <a:srgbClr val="F1F4F8"/>
            </a:solidFill>
            <a:prstDash val="solid"/>
          </a:ln>
        </p:spPr>
      </p:sp>
      <p:sp>
        <p:nvSpPr>
          <p:cNvPr id="7" name="Text 5"/>
          <p:cNvSpPr txBox="1"/>
          <p:nvPr/>
        </p:nvSpPr>
        <p:spPr>
          <a:xfrm>
            <a:off x="896112" y="1892808"/>
            <a:ext cx="4777740" cy="237744"/>
          </a:xfrm>
          <a:prstGeom prst="rect">
            <a:avLst/>
          </a:prstGeom>
          <a:noFill/>
          <a:ln/>
        </p:spPr>
        <p:txBody>
          <a:bodyPr wrap="square" lIns="0" tIns="0" rIns="0" bIns="0" rtlCol="0" anchor="ctr"/>
          <a:lstStyle/>
          <a:p>
            <a:pPr indent="0" marL="0">
              <a:buNone/>
            </a:pPr>
            <a:r>
              <a:rPr lang="en-US" sz="1050" b="1" dirty="0">
                <a:solidFill>
                  <a:srgbClr val="1A4270"/>
                </a:solidFill>
                <a:latin typeface="Calibri" pitchFamily="34" charset="0"/>
                <a:ea typeface="Calibri" pitchFamily="34" charset="-122"/>
                <a:cs typeface="Calibri" pitchFamily="34" charset="-120"/>
              </a:rPr>
              <a:t>ZOONOSIS</a:t>
            </a:r>
            <a:endParaRPr lang="en-US" sz="1050" dirty="0"/>
          </a:p>
        </p:txBody>
      </p:sp>
      <p:sp>
        <p:nvSpPr>
          <p:cNvPr id="8" name="Text 6"/>
          <p:cNvSpPr txBox="1"/>
          <p:nvPr/>
        </p:nvSpPr>
        <p:spPr>
          <a:xfrm>
            <a:off x="896112" y="2185416"/>
            <a:ext cx="4777740" cy="1426464"/>
          </a:xfrm>
          <a:prstGeom prst="rect">
            <a:avLst/>
          </a:prstGeom>
          <a:noFill/>
          <a:ln/>
        </p:spPr>
        <p:txBody>
          <a:bodyPr wrap="square" lIns="0" tIns="0" rIns="0" bIns="0" rtlCol="0" anchor="ctr"/>
          <a:lstStyle/>
          <a:p>
            <a:pPr indent="0" marL="0">
              <a:lnSpc>
                <a:spcPct val="112000"/>
              </a:lnSpc>
              <a:buNone/>
            </a:pPr>
            <a:r>
              <a:rPr lang="en-US" sz="1350" dirty="0">
                <a:solidFill>
                  <a:srgbClr val="14202E"/>
                </a:solidFill>
                <a:latin typeface="Calibri" pitchFamily="34" charset="0"/>
                <a:ea typeface="Calibri" pitchFamily="34" charset="-122"/>
                <a:cs typeface="Calibri" pitchFamily="34" charset="-120"/>
              </a:rPr>
              <a:t>Enfermedad, infección o infestación transmitida bajo condiciones naturales desde los animales vertebrados al ser humano.</a:t>
            </a:r>
            <a:endParaRPr lang="en-US" sz="1350" dirty="0"/>
          </a:p>
          <a:p>
            <a:pPr indent="0" marL="0">
              <a:lnSpc>
                <a:spcPct val="112000"/>
              </a:lnSpc>
              <a:buNone/>
            </a:pPr>
            <a:endParaRPr lang="en-US" sz="1350" dirty="0"/>
          </a:p>
          <a:p>
            <a:pPr indent="0" marL="0">
              <a:lnSpc>
                <a:spcPct val="112000"/>
              </a:lnSpc>
              <a:buNone/>
            </a:pPr>
            <a:r>
              <a:rPr lang="en-US" sz="1350" dirty="0">
                <a:solidFill>
                  <a:srgbClr val="14202E"/>
                </a:solidFill>
                <a:latin typeface="Calibri" pitchFamily="34" charset="0"/>
                <a:ea typeface="Calibri" pitchFamily="34" charset="-122"/>
                <a:cs typeface="Calibri" pitchFamily="34" charset="-120"/>
              </a:rPr>
              <a:t>En los últimos veinte años buena parte de las enfermedades emergentes tuvo origen zoonótico: influenza A (H1N1), SARS, ébola y COVID-19.</a:t>
            </a:r>
            <a:endParaRPr lang="en-US" sz="1350" dirty="0"/>
          </a:p>
        </p:txBody>
      </p:sp>
      <p:sp>
        <p:nvSpPr>
          <p:cNvPr id="9" name="Shape 7"/>
          <p:cNvSpPr/>
          <p:nvPr/>
        </p:nvSpPr>
        <p:spPr>
          <a:xfrm>
            <a:off x="6277356" y="1691640"/>
            <a:ext cx="5253228" cy="2103120"/>
          </a:xfrm>
          <a:prstGeom prst="roundRect">
            <a:avLst>
              <a:gd name="adj" fmla="val 1739"/>
            </a:avLst>
          </a:prstGeom>
          <a:solidFill>
            <a:srgbClr val="F1F4F8"/>
          </a:solidFill>
          <a:ln w="12700">
            <a:solidFill>
              <a:srgbClr val="F1F4F8"/>
            </a:solidFill>
            <a:prstDash val="solid"/>
          </a:ln>
        </p:spPr>
      </p:sp>
      <p:sp>
        <p:nvSpPr>
          <p:cNvPr id="10" name="Text 8"/>
          <p:cNvSpPr txBox="1"/>
          <p:nvPr/>
        </p:nvSpPr>
        <p:spPr>
          <a:xfrm>
            <a:off x="6515100" y="1892808"/>
            <a:ext cx="4777740" cy="237744"/>
          </a:xfrm>
          <a:prstGeom prst="rect">
            <a:avLst/>
          </a:prstGeom>
          <a:noFill/>
          <a:ln/>
        </p:spPr>
        <p:txBody>
          <a:bodyPr wrap="square" lIns="0" tIns="0" rIns="0" bIns="0" rtlCol="0" anchor="ctr"/>
          <a:lstStyle/>
          <a:p>
            <a:pPr indent="0" marL="0">
              <a:buNone/>
            </a:pPr>
            <a:r>
              <a:rPr lang="en-US" sz="1050" b="1" dirty="0">
                <a:solidFill>
                  <a:srgbClr val="1A4270"/>
                </a:solidFill>
                <a:latin typeface="Calibri" pitchFamily="34" charset="0"/>
                <a:ea typeface="Calibri" pitchFamily="34" charset="-122"/>
                <a:cs typeface="Calibri" pitchFamily="34" charset="-120"/>
              </a:rPr>
              <a:t>FUENTE DE INFECCIÓN</a:t>
            </a:r>
            <a:endParaRPr lang="en-US" sz="1050" dirty="0"/>
          </a:p>
        </p:txBody>
      </p:sp>
      <p:sp>
        <p:nvSpPr>
          <p:cNvPr id="11" name="Text 9"/>
          <p:cNvSpPr txBox="1"/>
          <p:nvPr/>
        </p:nvSpPr>
        <p:spPr>
          <a:xfrm>
            <a:off x="6515100" y="2185416"/>
            <a:ext cx="4777740" cy="1426464"/>
          </a:xfrm>
          <a:prstGeom prst="rect">
            <a:avLst/>
          </a:prstGeom>
          <a:noFill/>
          <a:ln/>
        </p:spPr>
        <p:txBody>
          <a:bodyPr wrap="square" lIns="0" tIns="0" rIns="0" bIns="0" rtlCol="0" anchor="ctr"/>
          <a:lstStyle/>
          <a:p>
            <a:pPr indent="0" marL="0">
              <a:lnSpc>
                <a:spcPct val="112000"/>
              </a:lnSpc>
              <a:buNone/>
            </a:pPr>
            <a:r>
              <a:rPr lang="en-US" sz="1350" dirty="0">
                <a:solidFill>
                  <a:srgbClr val="14202E"/>
                </a:solidFill>
                <a:latin typeface="Calibri" pitchFamily="34" charset="0"/>
                <a:ea typeface="Calibri" pitchFamily="34" charset="-122"/>
                <a:cs typeface="Calibri" pitchFamily="34" charset="-120"/>
              </a:rPr>
              <a:t>Persona, animal, objeto o sustancia desde donde el agente pasa a un huésped.</a:t>
            </a:r>
            <a:endParaRPr lang="en-US" sz="1350" dirty="0"/>
          </a:p>
          <a:p>
            <a:pPr indent="0" marL="0">
              <a:lnSpc>
                <a:spcPct val="112000"/>
              </a:lnSpc>
              <a:buNone/>
            </a:pPr>
            <a:endParaRPr lang="en-US" sz="1350" dirty="0"/>
          </a:p>
          <a:p>
            <a:pPr indent="0" marL="0">
              <a:lnSpc>
                <a:spcPct val="112000"/>
              </a:lnSpc>
              <a:buNone/>
            </a:pPr>
            <a:r>
              <a:rPr lang="en-US" sz="1350" dirty="0">
                <a:solidFill>
                  <a:srgbClr val="14202E"/>
                </a:solidFill>
                <a:latin typeface="Calibri" pitchFamily="34" charset="0"/>
                <a:ea typeface="Calibri" pitchFamily="34" charset="-122"/>
                <a:cs typeface="Calibri" pitchFamily="34" charset="-120"/>
              </a:rPr>
              <a:t>Debe distinguirse de la fuente de contaminación, como el derrame de una fosa séptica en el agua o una ensalada contaminada por un cocinero infectado.</a:t>
            </a:r>
            <a:endParaRPr lang="en-US" sz="1350" dirty="0"/>
          </a:p>
        </p:txBody>
      </p:sp>
      <p:sp>
        <p:nvSpPr>
          <p:cNvPr id="12" name="Shape 10"/>
          <p:cNvSpPr/>
          <p:nvPr/>
        </p:nvSpPr>
        <p:spPr>
          <a:xfrm>
            <a:off x="658368" y="4023360"/>
            <a:ext cx="10872216" cy="1371600"/>
          </a:xfrm>
          <a:prstGeom prst="roundRect">
            <a:avLst>
              <a:gd name="adj" fmla="val 2667"/>
            </a:avLst>
          </a:prstGeom>
          <a:solidFill>
            <a:srgbClr val="F6E4E6"/>
          </a:solidFill>
          <a:ln w="12700">
            <a:solidFill>
              <a:srgbClr val="F6E4E6"/>
            </a:solidFill>
            <a:prstDash val="solid"/>
          </a:ln>
        </p:spPr>
      </p:sp>
      <p:sp>
        <p:nvSpPr>
          <p:cNvPr id="13" name="Text 11"/>
          <p:cNvSpPr txBox="1"/>
          <p:nvPr/>
        </p:nvSpPr>
        <p:spPr>
          <a:xfrm>
            <a:off x="896112" y="4224528"/>
            <a:ext cx="10396728" cy="237744"/>
          </a:xfrm>
          <a:prstGeom prst="rect">
            <a:avLst/>
          </a:prstGeom>
          <a:noFill/>
          <a:ln/>
        </p:spPr>
        <p:txBody>
          <a:bodyPr wrap="square" lIns="0" tIns="0" rIns="0" bIns="0" rtlCol="0" anchor="ctr"/>
          <a:lstStyle/>
          <a:p>
            <a:pPr indent="0" marL="0">
              <a:buNone/>
            </a:pPr>
            <a:r>
              <a:rPr lang="en-US" sz="1050" b="1" dirty="0">
                <a:solidFill>
                  <a:srgbClr val="B52639"/>
                </a:solidFill>
                <a:latin typeface="Calibri" pitchFamily="34" charset="0"/>
                <a:ea typeface="Calibri" pitchFamily="34" charset="-122"/>
                <a:cs typeface="Calibri" pitchFamily="34" charset="-120"/>
              </a:rPr>
              <a:t>ERROR FRECUENTE</a:t>
            </a:r>
            <a:endParaRPr lang="en-US" sz="1050" dirty="0"/>
          </a:p>
        </p:txBody>
      </p:sp>
      <p:sp>
        <p:nvSpPr>
          <p:cNvPr id="14" name="Text 12"/>
          <p:cNvSpPr txBox="1"/>
          <p:nvPr/>
        </p:nvSpPr>
        <p:spPr>
          <a:xfrm>
            <a:off x="896112" y="4517136"/>
            <a:ext cx="10396728" cy="694944"/>
          </a:xfrm>
          <a:prstGeom prst="rect">
            <a:avLst/>
          </a:prstGeom>
          <a:noFill/>
          <a:ln/>
        </p:spPr>
        <p:txBody>
          <a:bodyPr wrap="square" lIns="0" tIns="0" rIns="0" bIns="0" rtlCol="0" anchor="ctr"/>
          <a:lstStyle/>
          <a:p>
            <a:pPr indent="0" marL="0">
              <a:lnSpc>
                <a:spcPct val="112000"/>
              </a:lnSpc>
              <a:buNone/>
            </a:pPr>
            <a:r>
              <a:rPr lang="en-US" sz="1400" dirty="0">
                <a:solidFill>
                  <a:srgbClr val="14202E"/>
                </a:solidFill>
                <a:latin typeface="Calibri" pitchFamily="34" charset="0"/>
                <a:ea typeface="Calibri" pitchFamily="34" charset="-122"/>
                <a:cs typeface="Calibri" pitchFamily="34" charset="-120"/>
              </a:rPr>
              <a:t>Usar reservorio y fuente de infección como sinónimos. En el tétanos el reservorio es el suelo y el intestino de los animales, pero la fuente de infección para un paciente concreto puede ser un clavo oxidado. El reservorio es dónde vive el agente en general; la fuente es de dónde vino en este caso particular.</a:t>
            </a:r>
            <a:endParaRPr lang="en-US" sz="1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58368" y="384048"/>
            <a:ext cx="10872216" cy="237744"/>
          </a:xfrm>
          <a:prstGeom prst="rect">
            <a:avLst/>
          </a:prstGeom>
          <a:noFill/>
          <a:ln/>
        </p:spPr>
        <p:txBody>
          <a:bodyPr wrap="square" lIns="0" tIns="0" rIns="0" bIns="0" rtlCol="0" anchor="ctr"/>
          <a:lstStyle/>
          <a:p>
            <a:pPr indent="0" marL="0">
              <a:buNone/>
            </a:pPr>
            <a:r>
              <a:rPr lang="en-US" sz="1100" b="1" dirty="0">
                <a:solidFill>
                  <a:srgbClr val="B52639"/>
                </a:solidFill>
                <a:latin typeface="Calibri" pitchFamily="34" charset="0"/>
                <a:ea typeface="Calibri" pitchFamily="34" charset="-122"/>
                <a:cs typeface="Calibri" pitchFamily="34" charset="-120"/>
              </a:rPr>
              <a:t>Resultado y evidencias</a:t>
            </a:r>
            <a:endParaRPr lang="en-US" sz="1100" dirty="0"/>
          </a:p>
        </p:txBody>
      </p:sp>
      <p:sp>
        <p:nvSpPr>
          <p:cNvPr id="3" name="Text 1"/>
          <p:cNvSpPr txBox="1"/>
          <p:nvPr/>
        </p:nvSpPr>
        <p:spPr>
          <a:xfrm>
            <a:off x="658368" y="658368"/>
            <a:ext cx="10872216" cy="658368"/>
          </a:xfrm>
          <a:prstGeom prst="rect">
            <a:avLst/>
          </a:prstGeom>
          <a:noFill/>
          <a:ln/>
        </p:spPr>
        <p:txBody>
          <a:bodyPr wrap="square" lIns="0" tIns="0" rIns="0" bIns="0" rtlCol="0" anchor="t"/>
          <a:lstStyle/>
          <a:p>
            <a:pPr indent="0" marL="0">
              <a:buNone/>
            </a:pPr>
            <a:r>
              <a:rPr lang="en-US" sz="3000" b="1" dirty="0">
                <a:solidFill>
                  <a:srgbClr val="08182C"/>
                </a:solidFill>
                <a:latin typeface="Cambria" pitchFamily="34" charset="0"/>
                <a:ea typeface="Cambria" pitchFamily="34" charset="-122"/>
                <a:cs typeface="Cambria" pitchFamily="34" charset="-120"/>
              </a:rPr>
              <a:t>A dónde queremos llegar</a:t>
            </a:r>
            <a:endParaRPr lang="en-US" sz="3000" dirty="0"/>
          </a:p>
        </p:txBody>
      </p:sp>
      <p:sp>
        <p:nvSpPr>
          <p:cNvPr id="4" name="Text 2"/>
          <p:cNvSpPr txBox="1"/>
          <p:nvPr/>
        </p:nvSpPr>
        <p:spPr>
          <a:xfrm>
            <a:off x="658368" y="6382512"/>
            <a:ext cx="5486400" cy="274320"/>
          </a:xfrm>
          <a:prstGeom prst="rect">
            <a:avLst/>
          </a:prstGeom>
          <a:noFill/>
          <a:ln/>
        </p:spPr>
        <p:txBody>
          <a:bodyPr wrap="square" lIns="0" tIns="0" rIns="0" bIns="0" rtlCol="0" anchor="ctr"/>
          <a:lstStyle/>
          <a:p>
            <a:pPr indent="0" marL="0">
              <a:buNone/>
            </a:pPr>
            <a:r>
              <a:rPr lang="en-US" sz="950" dirty="0">
                <a:solidFill>
                  <a:srgbClr val="54637A"/>
                </a:solidFill>
                <a:latin typeface="Calibri" pitchFamily="34" charset="0"/>
                <a:ea typeface="Calibri" pitchFamily="34" charset="-122"/>
                <a:cs typeface="Calibri" pitchFamily="34" charset="-120"/>
              </a:rPr>
              <a:t>Epidemiología · Sesión 2 · Cadena epidemiológica</a:t>
            </a:r>
            <a:endParaRPr lang="en-US" sz="950" dirty="0"/>
          </a:p>
        </p:txBody>
      </p:sp>
      <p:sp>
        <p:nvSpPr>
          <p:cNvPr id="5" name="Text 3"/>
          <p:cNvSpPr txBox="1"/>
          <p:nvPr/>
        </p:nvSpPr>
        <p:spPr>
          <a:xfrm>
            <a:off x="10616184" y="6382512"/>
            <a:ext cx="914400" cy="274320"/>
          </a:xfrm>
          <a:prstGeom prst="rect">
            <a:avLst/>
          </a:prstGeom>
          <a:noFill/>
          <a:ln/>
        </p:spPr>
        <p:txBody>
          <a:bodyPr wrap="square" lIns="0" tIns="0" rIns="0" bIns="0" rtlCol="0" anchor="ctr"/>
          <a:lstStyle/>
          <a:p>
            <a:pPr algn="r" indent="0" marL="0">
              <a:buNone/>
            </a:pPr>
            <a:r>
              <a:rPr lang="en-US" sz="950" dirty="0">
                <a:solidFill>
                  <a:srgbClr val="54637A"/>
                </a:solidFill>
                <a:latin typeface="Calibri" pitchFamily="34" charset="0"/>
                <a:ea typeface="Calibri" pitchFamily="34" charset="-122"/>
                <a:cs typeface="Calibri" pitchFamily="34" charset="-120"/>
              </a:rPr>
              <a:t>2</a:t>
            </a:r>
            <a:endParaRPr lang="en-US" sz="950" dirty="0"/>
          </a:p>
        </p:txBody>
      </p:sp>
      <p:sp>
        <p:nvSpPr>
          <p:cNvPr id="6" name="Shape 4"/>
          <p:cNvSpPr/>
          <p:nvPr/>
        </p:nvSpPr>
        <p:spPr>
          <a:xfrm>
            <a:off x="658368" y="1600200"/>
            <a:ext cx="6766560" cy="2103120"/>
          </a:xfrm>
          <a:prstGeom prst="roundRect">
            <a:avLst>
              <a:gd name="adj" fmla="val 1739"/>
            </a:avLst>
          </a:prstGeom>
          <a:solidFill>
            <a:srgbClr val="F1F4F8"/>
          </a:solidFill>
          <a:ln w="12700">
            <a:solidFill>
              <a:srgbClr val="F1F4F8"/>
            </a:solidFill>
            <a:prstDash val="solid"/>
          </a:ln>
        </p:spPr>
      </p:sp>
      <p:sp>
        <p:nvSpPr>
          <p:cNvPr id="7" name="Text 5"/>
          <p:cNvSpPr txBox="1"/>
          <p:nvPr/>
        </p:nvSpPr>
        <p:spPr>
          <a:xfrm>
            <a:off x="896112" y="1801368"/>
            <a:ext cx="6291072" cy="237744"/>
          </a:xfrm>
          <a:prstGeom prst="rect">
            <a:avLst/>
          </a:prstGeom>
          <a:noFill/>
          <a:ln/>
        </p:spPr>
        <p:txBody>
          <a:bodyPr wrap="square" lIns="0" tIns="0" rIns="0" bIns="0" rtlCol="0" anchor="ctr"/>
          <a:lstStyle/>
          <a:p>
            <a:pPr indent="0" marL="0">
              <a:buNone/>
            </a:pPr>
            <a:r>
              <a:rPr lang="en-US" sz="1050" b="1" dirty="0">
                <a:solidFill>
                  <a:srgbClr val="B52639"/>
                </a:solidFill>
                <a:latin typeface="Calibri" pitchFamily="34" charset="0"/>
                <a:ea typeface="Calibri" pitchFamily="34" charset="-122"/>
                <a:cs typeface="Calibri" pitchFamily="34" charset="-120"/>
              </a:rPr>
              <a:t>RESULTADO DE APRENDIZAJE DE LA UNIDAD</a:t>
            </a:r>
            <a:endParaRPr lang="en-US" sz="1050" dirty="0"/>
          </a:p>
        </p:txBody>
      </p:sp>
      <p:sp>
        <p:nvSpPr>
          <p:cNvPr id="8" name="Text 6"/>
          <p:cNvSpPr txBox="1"/>
          <p:nvPr/>
        </p:nvSpPr>
        <p:spPr>
          <a:xfrm>
            <a:off x="896112" y="2093976"/>
            <a:ext cx="6291072" cy="1426464"/>
          </a:xfrm>
          <a:prstGeom prst="rect">
            <a:avLst/>
          </a:prstGeom>
          <a:noFill/>
          <a:ln/>
        </p:spPr>
        <p:txBody>
          <a:bodyPr wrap="square" lIns="0" tIns="0" rIns="0" bIns="0" rtlCol="0" anchor="ctr"/>
          <a:lstStyle/>
          <a:p>
            <a:pPr indent="0" marL="0">
              <a:lnSpc>
                <a:spcPct val="112000"/>
              </a:lnSpc>
              <a:buNone/>
            </a:pPr>
            <a:r>
              <a:rPr lang="en-US" sz="1500" dirty="0">
                <a:solidFill>
                  <a:srgbClr val="14202E"/>
                </a:solidFill>
                <a:latin typeface="Calibri" pitchFamily="34" charset="0"/>
                <a:ea typeface="Calibri" pitchFamily="34" charset="-122"/>
                <a:cs typeface="Calibri" pitchFamily="34" charset="-120"/>
              </a:rPr>
              <a:t>Analiza los fundamentos teóricos y maneja adecuadamente las principales aplicaciones para determinar indicadores del proceso salud-enfermedad en poblaciones.</a:t>
            </a:r>
            <a:endParaRPr lang="en-US" sz="1500" dirty="0"/>
          </a:p>
        </p:txBody>
      </p:sp>
      <p:sp>
        <p:nvSpPr>
          <p:cNvPr id="9" name="Shape 7"/>
          <p:cNvSpPr/>
          <p:nvPr/>
        </p:nvSpPr>
        <p:spPr>
          <a:xfrm>
            <a:off x="7699248" y="1600200"/>
            <a:ext cx="3831336" cy="2103120"/>
          </a:xfrm>
          <a:prstGeom prst="roundRect">
            <a:avLst>
              <a:gd name="adj" fmla="val 1739"/>
            </a:avLst>
          </a:prstGeom>
          <a:solidFill>
            <a:srgbClr val="08182C"/>
          </a:solidFill>
          <a:ln w="12700">
            <a:solidFill>
              <a:srgbClr val="08182C"/>
            </a:solidFill>
            <a:prstDash val="solid"/>
          </a:ln>
        </p:spPr>
      </p:sp>
      <p:sp>
        <p:nvSpPr>
          <p:cNvPr id="10" name="Text 8"/>
          <p:cNvSpPr txBox="1"/>
          <p:nvPr/>
        </p:nvSpPr>
        <p:spPr>
          <a:xfrm>
            <a:off x="7936992" y="1801368"/>
            <a:ext cx="3355848" cy="237744"/>
          </a:xfrm>
          <a:prstGeom prst="rect">
            <a:avLst/>
          </a:prstGeom>
          <a:noFill/>
          <a:ln/>
        </p:spPr>
        <p:txBody>
          <a:bodyPr wrap="square" lIns="0" tIns="0" rIns="0" bIns="0" rtlCol="0" anchor="ctr"/>
          <a:lstStyle/>
          <a:p>
            <a:pPr indent="0" marL="0">
              <a:buNone/>
            </a:pPr>
            <a:r>
              <a:rPr lang="en-US" sz="1050" b="1" dirty="0">
                <a:solidFill>
                  <a:srgbClr val="8FB4D4"/>
                </a:solidFill>
                <a:latin typeface="Calibri" pitchFamily="34" charset="0"/>
                <a:ea typeface="Calibri" pitchFamily="34" charset="-122"/>
                <a:cs typeface="Calibri" pitchFamily="34" charset="-120"/>
              </a:rPr>
              <a:t>EVIDENCIAS DE ESTA SEMANA</a:t>
            </a:r>
            <a:endParaRPr lang="en-US" sz="1050" dirty="0"/>
          </a:p>
        </p:txBody>
      </p:sp>
      <p:sp>
        <p:nvSpPr>
          <p:cNvPr id="11" name="Text 9"/>
          <p:cNvSpPr txBox="1"/>
          <p:nvPr/>
        </p:nvSpPr>
        <p:spPr>
          <a:xfrm>
            <a:off x="7936992" y="2093976"/>
            <a:ext cx="3355848" cy="731520"/>
          </a:xfrm>
          <a:prstGeom prst="rect">
            <a:avLst/>
          </a:prstGeom>
          <a:noFill/>
          <a:ln/>
        </p:spPr>
        <p:txBody>
          <a:bodyPr wrap="square" lIns="0" tIns="0" rIns="0" bIns="0" rtlCol="0" anchor="ctr"/>
          <a:lstStyle/>
          <a:p>
            <a:pPr indent="0" marL="0">
              <a:buNone/>
            </a:pPr>
            <a:r>
              <a:rPr lang="en-US" sz="1700" b="1" dirty="0">
                <a:solidFill>
                  <a:srgbClr val="FFFFFF"/>
                </a:solidFill>
                <a:latin typeface="Calibri" pitchFamily="34" charset="0"/>
                <a:ea typeface="Calibri" pitchFamily="34" charset="-122"/>
                <a:cs typeface="Calibri" pitchFamily="34" charset="-120"/>
              </a:rPr>
              <a:t>Test rápido</a:t>
            </a:r>
            <a:endParaRPr lang="en-US" sz="1700" dirty="0"/>
          </a:p>
          <a:p>
            <a:pPr indent="0" marL="0">
              <a:buNone/>
            </a:pPr>
            <a:r>
              <a:rPr lang="en-US" sz="1700" b="1" dirty="0">
                <a:solidFill>
                  <a:srgbClr val="FFFFFF"/>
                </a:solidFill>
                <a:latin typeface="Calibri" pitchFamily="34" charset="0"/>
                <a:ea typeface="Calibri" pitchFamily="34" charset="-122"/>
                <a:cs typeface="Calibri" pitchFamily="34" charset="-120"/>
              </a:rPr>
              <a:t>Foro de discusión</a:t>
            </a:r>
            <a:endParaRPr lang="en-US" sz="1700" dirty="0"/>
          </a:p>
        </p:txBody>
      </p:sp>
      <p:sp>
        <p:nvSpPr>
          <p:cNvPr id="12" name="Text 10"/>
          <p:cNvSpPr txBox="1"/>
          <p:nvPr/>
        </p:nvSpPr>
        <p:spPr>
          <a:xfrm>
            <a:off x="7936992" y="2880360"/>
            <a:ext cx="3355848" cy="640080"/>
          </a:xfrm>
          <a:prstGeom prst="rect">
            <a:avLst/>
          </a:prstGeom>
          <a:noFill/>
          <a:ln/>
        </p:spPr>
        <p:txBody>
          <a:bodyPr wrap="square" lIns="0" tIns="0" rIns="0" bIns="0" rtlCol="0" anchor="ctr"/>
          <a:lstStyle/>
          <a:p>
            <a:pPr indent="0" marL="0">
              <a:lnSpc>
                <a:spcPct val="112000"/>
              </a:lnSpc>
              <a:buNone/>
            </a:pPr>
            <a:r>
              <a:rPr lang="en-US" sz="1300" dirty="0">
                <a:solidFill>
                  <a:srgbClr val="FFFFFF"/>
                </a:solidFill>
                <a:latin typeface="Calibri" pitchFamily="34" charset="0"/>
                <a:ea typeface="Calibri" pitchFamily="34" charset="-122"/>
                <a:cs typeface="Calibri" pitchFamily="34" charset="-120"/>
              </a:rPr>
              <a:t>El foro gira en torno al brote de sarampión en el Perú.</a:t>
            </a:r>
            <a:endParaRPr lang="en-US" sz="1300" dirty="0"/>
          </a:p>
        </p:txBody>
      </p:sp>
      <p:sp>
        <p:nvSpPr>
          <p:cNvPr id="13" name="Text 11"/>
          <p:cNvSpPr txBox="1"/>
          <p:nvPr/>
        </p:nvSpPr>
        <p:spPr>
          <a:xfrm>
            <a:off x="658368" y="3931920"/>
            <a:ext cx="10872216" cy="274320"/>
          </a:xfrm>
          <a:prstGeom prst="rect">
            <a:avLst/>
          </a:prstGeom>
          <a:noFill/>
          <a:ln/>
        </p:spPr>
        <p:txBody>
          <a:bodyPr wrap="square" lIns="0" tIns="0" rIns="0" bIns="0" rtlCol="0" anchor="ctr"/>
          <a:lstStyle/>
          <a:p>
            <a:pPr algn="l" indent="0" marL="0">
              <a:lnSpc>
                <a:spcPct val="115000"/>
              </a:lnSpc>
              <a:buNone/>
            </a:pPr>
            <a:r>
              <a:rPr lang="en-US" sz="1500" b="1" dirty="0">
                <a:solidFill>
                  <a:srgbClr val="14202E"/>
                </a:solidFill>
                <a:latin typeface="Calibri" pitchFamily="34" charset="0"/>
                <a:ea typeface="Calibri" pitchFamily="34" charset="-122"/>
                <a:cs typeface="Calibri" pitchFamily="34" charset="-120"/>
              </a:rPr>
              <a:t>Objetivos concretos de la sesión</a:t>
            </a:r>
            <a:endParaRPr lang="en-US" sz="1500" dirty="0"/>
          </a:p>
        </p:txBody>
      </p:sp>
      <p:sp>
        <p:nvSpPr>
          <p:cNvPr id="14" name="Text 12"/>
          <p:cNvSpPr txBox="1"/>
          <p:nvPr/>
        </p:nvSpPr>
        <p:spPr>
          <a:xfrm>
            <a:off x="658368" y="4297680"/>
            <a:ext cx="10872216" cy="1828800"/>
          </a:xfrm>
          <a:prstGeom prst="rect">
            <a:avLst/>
          </a:prstGeom>
          <a:noFill/>
          <a:ln/>
        </p:spPr>
        <p:txBody>
          <a:bodyPr wrap="square" lIns="0" tIns="0" rIns="0" bIns="0" rtlCol="0" anchor="ctr"/>
          <a:lstStyle/>
          <a:p>
            <a:pPr marL="342900" indent="-342900">
              <a:lnSpc>
                <a:spcPct val="110000"/>
              </a:lnSpc>
              <a:spcAft>
                <a:spcPts val="600"/>
              </a:spcAft>
              <a:buSzPct val="100000"/>
              <a:buChar char="•"/>
            </a:pPr>
            <a:r>
              <a:rPr lang="en-US" sz="1300" dirty="0">
                <a:solidFill>
                  <a:srgbClr val="14202E"/>
                </a:solidFill>
                <a:latin typeface="Calibri" pitchFamily="34" charset="0"/>
                <a:ea typeface="Calibri" pitchFamily="34" charset="-122"/>
                <a:cs typeface="Calibri" pitchFamily="34" charset="-120"/>
              </a:rPr>
              <a:t>Identificar los seis eslabones de la cadena en una enfermedad transmisible concreta.</a:t>
            </a:r>
            <a:endParaRPr lang="en-US" sz="1300" dirty="0"/>
          </a:p>
          <a:p>
            <a:pPr marL="342900" indent="-342900">
              <a:lnSpc>
                <a:spcPct val="110000"/>
              </a:lnSpc>
              <a:spcAft>
                <a:spcPts val="600"/>
              </a:spcAft>
              <a:buSzPct val="100000"/>
              <a:buChar char="•"/>
            </a:pPr>
            <a:r>
              <a:rPr lang="en-US" sz="1300" dirty="0">
                <a:solidFill>
                  <a:srgbClr val="14202E"/>
                </a:solidFill>
                <a:latin typeface="Calibri" pitchFamily="34" charset="0"/>
                <a:ea typeface="Calibri" pitchFamily="34" charset="-122"/>
                <a:cs typeface="Calibri" pitchFamily="34" charset="-120"/>
              </a:rPr>
              <a:t>Diferenciar infectividad, patogenicidad, virulencia y letalidad por su denominador.</a:t>
            </a:r>
            <a:endParaRPr lang="en-US" sz="1300" dirty="0"/>
          </a:p>
          <a:p>
            <a:pPr marL="342900" indent="-342900">
              <a:lnSpc>
                <a:spcPct val="110000"/>
              </a:lnSpc>
              <a:spcAft>
                <a:spcPts val="600"/>
              </a:spcAft>
              <a:buSzPct val="100000"/>
              <a:buChar char="•"/>
            </a:pPr>
            <a:r>
              <a:rPr lang="en-US" sz="1300" dirty="0">
                <a:solidFill>
                  <a:srgbClr val="14202E"/>
                </a:solidFill>
                <a:latin typeface="Calibri" pitchFamily="34" charset="0"/>
                <a:ea typeface="Calibri" pitchFamily="34" charset="-122"/>
                <a:cs typeface="Calibri" pitchFamily="34" charset="-120"/>
              </a:rPr>
              <a:t>Separar periodo de incubación, de latencia y de transmisibilidad.</a:t>
            </a:r>
            <a:endParaRPr lang="en-US" sz="1300" dirty="0"/>
          </a:p>
          <a:p>
            <a:pPr marL="342900" indent="-342900">
              <a:lnSpc>
                <a:spcPct val="110000"/>
              </a:lnSpc>
              <a:spcAft>
                <a:spcPts val="600"/>
              </a:spcAft>
              <a:buSzPct val="100000"/>
              <a:buChar char="•"/>
            </a:pPr>
            <a:r>
              <a:rPr lang="en-US" sz="1300" dirty="0">
                <a:solidFill>
                  <a:srgbClr val="14202E"/>
                </a:solidFill>
                <a:latin typeface="Calibri" pitchFamily="34" charset="0"/>
                <a:ea typeface="Calibri" pitchFamily="34" charset="-122"/>
                <a:cs typeface="Calibri" pitchFamily="34" charset="-120"/>
              </a:rPr>
              <a:t>Distinguir vector mecánico de vector biológico y transmisión por gotitas de transmisión aérea.</a:t>
            </a:r>
            <a:endParaRPr lang="en-US" sz="1300" dirty="0"/>
          </a:p>
          <a:p>
            <a:pPr marL="342900" indent="-342900">
              <a:lnSpc>
                <a:spcPct val="110000"/>
              </a:lnSpc>
              <a:spcAft>
                <a:spcPts val="600"/>
              </a:spcAft>
              <a:buSzPct val="100000"/>
              <a:buChar char="•"/>
            </a:pPr>
            <a:r>
              <a:rPr lang="en-US" sz="1300" dirty="0">
                <a:solidFill>
                  <a:srgbClr val="14202E"/>
                </a:solidFill>
                <a:latin typeface="Calibri" pitchFamily="34" charset="0"/>
                <a:ea typeface="Calibri" pitchFamily="34" charset="-122"/>
                <a:cs typeface="Calibri" pitchFamily="34" charset="-120"/>
              </a:rPr>
              <a:t>Clasificar los cuatro tipos de inmunidad y calcular el umbral de inmunidad de rebaño.</a:t>
            </a:r>
            <a:endParaRPr lang="en-US" sz="1300" dirty="0"/>
          </a:p>
          <a:p>
            <a:pPr marL="342900" indent="-342900">
              <a:lnSpc>
                <a:spcPct val="110000"/>
              </a:lnSpc>
              <a:spcAft>
                <a:spcPts val="600"/>
              </a:spcAft>
              <a:buSzPct val="100000"/>
              <a:buChar char="•"/>
            </a:pPr>
            <a:r>
              <a:rPr lang="en-US" sz="1300" dirty="0">
                <a:solidFill>
                  <a:srgbClr val="14202E"/>
                </a:solidFill>
                <a:latin typeface="Calibri" pitchFamily="34" charset="0"/>
                <a:ea typeface="Calibri" pitchFamily="34" charset="-122"/>
                <a:cs typeface="Calibri" pitchFamily="34" charset="-120"/>
              </a:rPr>
              <a:t>Ubicar el esquema nacional de inmunizaciones vigente y su relación con el sexto eslabón.</a:t>
            </a:r>
            <a:endParaRPr lang="en-US" sz="13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58368" y="384048"/>
            <a:ext cx="10872216" cy="237744"/>
          </a:xfrm>
          <a:prstGeom prst="rect">
            <a:avLst/>
          </a:prstGeom>
          <a:noFill/>
          <a:ln/>
        </p:spPr>
        <p:txBody>
          <a:bodyPr wrap="square" lIns="0" tIns="0" rIns="0" bIns="0" rtlCol="0" anchor="ctr"/>
          <a:lstStyle/>
          <a:p>
            <a:pPr indent="0" marL="0">
              <a:buNone/>
            </a:pPr>
            <a:r>
              <a:rPr lang="en-US" sz="1100" b="1" dirty="0">
                <a:solidFill>
                  <a:srgbClr val="B52639"/>
                </a:solidFill>
                <a:latin typeface="Calibri" pitchFamily="34" charset="0"/>
                <a:ea typeface="Calibri" pitchFamily="34" charset="-122"/>
                <a:cs typeface="Calibri" pitchFamily="34" charset="-120"/>
              </a:rPr>
              <a:t>Por qué transmite más que el enfermo</a:t>
            </a:r>
            <a:endParaRPr lang="en-US" sz="1100" dirty="0"/>
          </a:p>
        </p:txBody>
      </p:sp>
      <p:sp>
        <p:nvSpPr>
          <p:cNvPr id="3" name="Text 1"/>
          <p:cNvSpPr txBox="1"/>
          <p:nvPr/>
        </p:nvSpPr>
        <p:spPr>
          <a:xfrm>
            <a:off x="658368" y="658368"/>
            <a:ext cx="10872216" cy="658368"/>
          </a:xfrm>
          <a:prstGeom prst="rect">
            <a:avLst/>
          </a:prstGeom>
          <a:noFill/>
          <a:ln/>
        </p:spPr>
        <p:txBody>
          <a:bodyPr wrap="square" lIns="0" tIns="0" rIns="0" bIns="0" rtlCol="0" anchor="t"/>
          <a:lstStyle/>
          <a:p>
            <a:pPr indent="0" marL="0">
              <a:buNone/>
            </a:pPr>
            <a:r>
              <a:rPr lang="en-US" sz="3000" b="1" dirty="0">
                <a:solidFill>
                  <a:srgbClr val="08182C"/>
                </a:solidFill>
                <a:latin typeface="Cambria" pitchFamily="34" charset="0"/>
                <a:ea typeface="Cambria" pitchFamily="34" charset="-122"/>
                <a:cs typeface="Cambria" pitchFamily="34" charset="-120"/>
              </a:rPr>
              <a:t>El portador</a:t>
            </a:r>
            <a:endParaRPr lang="en-US" sz="3000" dirty="0"/>
          </a:p>
        </p:txBody>
      </p:sp>
      <p:sp>
        <p:nvSpPr>
          <p:cNvPr id="4" name="Text 2"/>
          <p:cNvSpPr txBox="1"/>
          <p:nvPr/>
        </p:nvSpPr>
        <p:spPr>
          <a:xfrm>
            <a:off x="658368" y="6382512"/>
            <a:ext cx="5486400" cy="274320"/>
          </a:xfrm>
          <a:prstGeom prst="rect">
            <a:avLst/>
          </a:prstGeom>
          <a:noFill/>
          <a:ln/>
        </p:spPr>
        <p:txBody>
          <a:bodyPr wrap="square" lIns="0" tIns="0" rIns="0" bIns="0" rtlCol="0" anchor="ctr"/>
          <a:lstStyle/>
          <a:p>
            <a:pPr indent="0" marL="0">
              <a:buNone/>
            </a:pPr>
            <a:r>
              <a:rPr lang="en-US" sz="950" dirty="0">
                <a:solidFill>
                  <a:srgbClr val="54637A"/>
                </a:solidFill>
                <a:latin typeface="Calibri" pitchFamily="34" charset="0"/>
                <a:ea typeface="Calibri" pitchFamily="34" charset="-122"/>
                <a:cs typeface="Calibri" pitchFamily="34" charset="-120"/>
              </a:rPr>
              <a:t>Epidemiología · Sesión 2 · Cadena epidemiológica</a:t>
            </a:r>
            <a:endParaRPr lang="en-US" sz="950" dirty="0"/>
          </a:p>
        </p:txBody>
      </p:sp>
      <p:sp>
        <p:nvSpPr>
          <p:cNvPr id="5" name="Text 3"/>
          <p:cNvSpPr txBox="1"/>
          <p:nvPr/>
        </p:nvSpPr>
        <p:spPr>
          <a:xfrm>
            <a:off x="10616184" y="6382512"/>
            <a:ext cx="914400" cy="274320"/>
          </a:xfrm>
          <a:prstGeom prst="rect">
            <a:avLst/>
          </a:prstGeom>
          <a:noFill/>
          <a:ln/>
        </p:spPr>
        <p:txBody>
          <a:bodyPr wrap="square" lIns="0" tIns="0" rIns="0" bIns="0" rtlCol="0" anchor="ctr"/>
          <a:lstStyle/>
          <a:p>
            <a:pPr algn="r" indent="0" marL="0">
              <a:buNone/>
            </a:pPr>
            <a:r>
              <a:rPr lang="en-US" sz="950" dirty="0">
                <a:solidFill>
                  <a:srgbClr val="54637A"/>
                </a:solidFill>
                <a:latin typeface="Calibri" pitchFamily="34" charset="0"/>
                <a:ea typeface="Calibri" pitchFamily="34" charset="-122"/>
                <a:cs typeface="Calibri" pitchFamily="34" charset="-120"/>
              </a:rPr>
              <a:t>20</a:t>
            </a:r>
            <a:endParaRPr lang="en-US" sz="950" dirty="0"/>
          </a:p>
        </p:txBody>
      </p:sp>
      <p:sp>
        <p:nvSpPr>
          <p:cNvPr id="6" name="Shape 4"/>
          <p:cNvSpPr/>
          <p:nvPr/>
        </p:nvSpPr>
        <p:spPr>
          <a:xfrm>
            <a:off x="658368" y="1600200"/>
            <a:ext cx="10872216" cy="1051560"/>
          </a:xfrm>
          <a:prstGeom prst="roundRect">
            <a:avLst>
              <a:gd name="adj" fmla="val 3478"/>
            </a:avLst>
          </a:prstGeom>
          <a:solidFill>
            <a:srgbClr val="08182C"/>
          </a:solidFill>
          <a:ln w="12700">
            <a:solidFill>
              <a:srgbClr val="08182C"/>
            </a:solidFill>
            <a:prstDash val="solid"/>
          </a:ln>
        </p:spPr>
      </p:sp>
      <p:sp>
        <p:nvSpPr>
          <p:cNvPr id="7" name="Text 5"/>
          <p:cNvSpPr txBox="1"/>
          <p:nvPr/>
        </p:nvSpPr>
        <p:spPr>
          <a:xfrm>
            <a:off x="932688" y="1810512"/>
            <a:ext cx="10323576" cy="685800"/>
          </a:xfrm>
          <a:prstGeom prst="rect">
            <a:avLst/>
          </a:prstGeom>
          <a:noFill/>
          <a:ln/>
        </p:spPr>
        <p:txBody>
          <a:bodyPr wrap="square" lIns="0" tIns="0" rIns="0" bIns="0" rtlCol="0" anchor="ctr"/>
          <a:lstStyle/>
          <a:p>
            <a:pPr indent="0" marL="0">
              <a:lnSpc>
                <a:spcPct val="108000"/>
              </a:lnSpc>
              <a:buNone/>
            </a:pPr>
            <a:r>
              <a:rPr lang="en-US" sz="1600" i="1" dirty="0">
                <a:solidFill>
                  <a:srgbClr val="FFFFFF"/>
                </a:solidFill>
                <a:latin typeface="Cambria" pitchFamily="34" charset="0"/>
                <a:ea typeface="Cambria" pitchFamily="34" charset="-122"/>
                <a:cs typeface="Cambria" pitchFamily="34" charset="-120"/>
              </a:rPr>
              <a:t>Persona o animal que alberga un agente infeccioso específico sin presentar síntomas ni signos clínicos, y que constituye fuente potencial de infección.</a:t>
            </a:r>
            <a:endParaRPr lang="en-US" sz="1600" dirty="0"/>
          </a:p>
        </p:txBody>
      </p:sp>
      <p:sp>
        <p:nvSpPr>
          <p:cNvPr id="8" name="Shape 6"/>
          <p:cNvSpPr/>
          <p:nvPr/>
        </p:nvSpPr>
        <p:spPr>
          <a:xfrm>
            <a:off x="658368" y="2880360"/>
            <a:ext cx="5253228" cy="1371600"/>
          </a:xfrm>
          <a:prstGeom prst="roundRect">
            <a:avLst>
              <a:gd name="adj" fmla="val 2667"/>
            </a:avLst>
          </a:prstGeom>
          <a:solidFill>
            <a:srgbClr val="F1F4F8"/>
          </a:solidFill>
          <a:ln w="12700">
            <a:solidFill>
              <a:srgbClr val="F1F4F8"/>
            </a:solidFill>
            <a:prstDash val="solid"/>
          </a:ln>
        </p:spPr>
      </p:sp>
      <p:sp>
        <p:nvSpPr>
          <p:cNvPr id="9" name="Text 7"/>
          <p:cNvSpPr txBox="1"/>
          <p:nvPr/>
        </p:nvSpPr>
        <p:spPr>
          <a:xfrm>
            <a:off x="896112" y="3081528"/>
            <a:ext cx="4777740" cy="237744"/>
          </a:xfrm>
          <a:prstGeom prst="rect">
            <a:avLst/>
          </a:prstGeom>
          <a:noFill/>
          <a:ln/>
        </p:spPr>
        <p:txBody>
          <a:bodyPr wrap="square" lIns="0" tIns="0" rIns="0" bIns="0" rtlCol="0" anchor="ctr"/>
          <a:lstStyle/>
          <a:p>
            <a:pPr indent="0" marL="0">
              <a:buNone/>
            </a:pPr>
            <a:r>
              <a:rPr lang="en-US" sz="1050" b="1" dirty="0">
                <a:solidFill>
                  <a:srgbClr val="1A4270"/>
                </a:solidFill>
                <a:latin typeface="Calibri" pitchFamily="34" charset="0"/>
                <a:ea typeface="Calibri" pitchFamily="34" charset="-122"/>
                <a:cs typeface="Calibri" pitchFamily="34" charset="-120"/>
              </a:rPr>
              <a:t>LA RAZÓN ES SOCIAL, NO BIOLÓGICA</a:t>
            </a:r>
            <a:endParaRPr lang="en-US" sz="1050" dirty="0"/>
          </a:p>
        </p:txBody>
      </p:sp>
      <p:sp>
        <p:nvSpPr>
          <p:cNvPr id="10" name="Text 8"/>
          <p:cNvSpPr txBox="1"/>
          <p:nvPr/>
        </p:nvSpPr>
        <p:spPr>
          <a:xfrm>
            <a:off x="896112" y="3374136"/>
            <a:ext cx="4777740" cy="694944"/>
          </a:xfrm>
          <a:prstGeom prst="rect">
            <a:avLst/>
          </a:prstGeom>
          <a:noFill/>
          <a:ln/>
        </p:spPr>
        <p:txBody>
          <a:bodyPr wrap="square" lIns="0" tIns="0" rIns="0" bIns="0" rtlCol="0" anchor="ctr"/>
          <a:lstStyle/>
          <a:p>
            <a:pPr indent="0" marL="0">
              <a:lnSpc>
                <a:spcPct val="112000"/>
              </a:lnSpc>
              <a:buNone/>
            </a:pPr>
            <a:r>
              <a:rPr lang="en-US" sz="1350" dirty="0">
                <a:solidFill>
                  <a:srgbClr val="14202E"/>
                </a:solidFill>
                <a:latin typeface="Calibri" pitchFamily="34" charset="0"/>
                <a:ea typeface="Calibri" pitchFamily="34" charset="-122"/>
                <a:cs typeface="Calibri" pitchFamily="34" charset="-120"/>
              </a:rPr>
              <a:t>El enfermo se queda en cama. El portador sigue circulando: va a trabajar, viaja, mantiene sus contactos habituales y no toma precauciones porque no se siente enfermo.</a:t>
            </a:r>
            <a:endParaRPr lang="en-US" sz="1350" dirty="0"/>
          </a:p>
        </p:txBody>
      </p:sp>
      <p:sp>
        <p:nvSpPr>
          <p:cNvPr id="11" name="Shape 9"/>
          <p:cNvSpPr/>
          <p:nvPr/>
        </p:nvSpPr>
        <p:spPr>
          <a:xfrm>
            <a:off x="6277356" y="2880360"/>
            <a:ext cx="5253228" cy="1371600"/>
          </a:xfrm>
          <a:prstGeom prst="roundRect">
            <a:avLst>
              <a:gd name="adj" fmla="val 2667"/>
            </a:avLst>
          </a:prstGeom>
          <a:solidFill>
            <a:srgbClr val="F7EFE0"/>
          </a:solidFill>
          <a:ln w="12700">
            <a:solidFill>
              <a:srgbClr val="F7EFE0"/>
            </a:solidFill>
            <a:prstDash val="solid"/>
          </a:ln>
        </p:spPr>
      </p:sp>
      <p:sp>
        <p:nvSpPr>
          <p:cNvPr id="12" name="Text 10"/>
          <p:cNvSpPr txBox="1"/>
          <p:nvPr/>
        </p:nvSpPr>
        <p:spPr>
          <a:xfrm>
            <a:off x="6515100" y="3081528"/>
            <a:ext cx="4777740" cy="237744"/>
          </a:xfrm>
          <a:prstGeom prst="rect">
            <a:avLst/>
          </a:prstGeom>
          <a:noFill/>
          <a:ln/>
        </p:spPr>
        <p:txBody>
          <a:bodyPr wrap="square" lIns="0" tIns="0" rIns="0" bIns="0" rtlCol="0" anchor="ctr"/>
          <a:lstStyle/>
          <a:p>
            <a:pPr indent="0" marL="0">
              <a:buNone/>
            </a:pPr>
            <a:r>
              <a:rPr lang="en-US" sz="1050" b="1" dirty="0">
                <a:solidFill>
                  <a:srgbClr val="8A5A12"/>
                </a:solidFill>
                <a:latin typeface="Calibri" pitchFamily="34" charset="0"/>
                <a:ea typeface="Calibri" pitchFamily="34" charset="-122"/>
                <a:cs typeface="Calibri" pitchFamily="34" charset="-120"/>
              </a:rPr>
              <a:t>EL PROBLEMA DE ACEPTAR EL DIAGNÓSTICO</a:t>
            </a:r>
            <a:endParaRPr lang="en-US" sz="1050" dirty="0"/>
          </a:p>
        </p:txBody>
      </p:sp>
      <p:sp>
        <p:nvSpPr>
          <p:cNvPr id="13" name="Text 11"/>
          <p:cNvSpPr txBox="1"/>
          <p:nvPr/>
        </p:nvSpPr>
        <p:spPr>
          <a:xfrm>
            <a:off x="6515100" y="3374136"/>
            <a:ext cx="4777740" cy="694944"/>
          </a:xfrm>
          <a:prstGeom prst="rect">
            <a:avLst/>
          </a:prstGeom>
          <a:noFill/>
          <a:ln/>
        </p:spPr>
        <p:txBody>
          <a:bodyPr wrap="square" lIns="0" tIns="0" rIns="0" bIns="0" rtlCol="0" anchor="ctr"/>
          <a:lstStyle/>
          <a:p>
            <a:pPr indent="0" marL="0">
              <a:lnSpc>
                <a:spcPct val="112000"/>
              </a:lnSpc>
              <a:buNone/>
            </a:pPr>
            <a:r>
              <a:rPr lang="en-US" sz="1350" dirty="0">
                <a:solidFill>
                  <a:srgbClr val="14202E"/>
                </a:solidFill>
                <a:latin typeface="Calibri" pitchFamily="34" charset="0"/>
                <a:ea typeface="Calibri" pitchFamily="34" charset="-122"/>
                <a:cs typeface="Calibri" pitchFamily="34" charset="-120"/>
              </a:rPr>
              <a:t>Un resultado positivo sin síntomas es difícil de creer. Y las recomendaciones pueden generar tensiones laborales, discriminación o segregación social.</a:t>
            </a:r>
            <a:endParaRPr lang="en-US" sz="1350" dirty="0"/>
          </a:p>
        </p:txBody>
      </p:sp>
      <p:sp>
        <p:nvSpPr>
          <p:cNvPr id="14" name="Shape 12"/>
          <p:cNvSpPr/>
          <p:nvPr/>
        </p:nvSpPr>
        <p:spPr>
          <a:xfrm>
            <a:off x="658368" y="4434840"/>
            <a:ext cx="10872216" cy="1005840"/>
          </a:xfrm>
          <a:prstGeom prst="roundRect">
            <a:avLst>
              <a:gd name="adj" fmla="val 3636"/>
            </a:avLst>
          </a:prstGeom>
          <a:solidFill>
            <a:srgbClr val="F6E4E6"/>
          </a:solidFill>
          <a:ln w="12700">
            <a:solidFill>
              <a:srgbClr val="F6E4E6"/>
            </a:solidFill>
            <a:prstDash val="solid"/>
          </a:ln>
        </p:spPr>
      </p:sp>
      <p:sp>
        <p:nvSpPr>
          <p:cNvPr id="15" name="Text 13"/>
          <p:cNvSpPr txBox="1"/>
          <p:nvPr/>
        </p:nvSpPr>
        <p:spPr>
          <a:xfrm>
            <a:off x="896112" y="4636008"/>
            <a:ext cx="10396728" cy="237744"/>
          </a:xfrm>
          <a:prstGeom prst="rect">
            <a:avLst/>
          </a:prstGeom>
          <a:noFill/>
          <a:ln/>
        </p:spPr>
        <p:txBody>
          <a:bodyPr wrap="square" lIns="0" tIns="0" rIns="0" bIns="0" rtlCol="0" anchor="ctr"/>
          <a:lstStyle/>
          <a:p>
            <a:pPr indent="0" marL="0">
              <a:buNone/>
            </a:pPr>
            <a:r>
              <a:rPr lang="en-US" sz="1050" b="1" dirty="0">
                <a:solidFill>
                  <a:srgbClr val="B52639"/>
                </a:solidFill>
                <a:latin typeface="Calibri" pitchFamily="34" charset="0"/>
                <a:ea typeface="Calibri" pitchFamily="34" charset="-122"/>
                <a:cs typeface="Calibri" pitchFamily="34" charset="-120"/>
              </a:rPr>
              <a:t>APLICACIÓN PRÁCTICA PARA ENFERMERÍA</a:t>
            </a:r>
            <a:endParaRPr lang="en-US" sz="1050" dirty="0"/>
          </a:p>
        </p:txBody>
      </p:sp>
      <p:sp>
        <p:nvSpPr>
          <p:cNvPr id="16" name="Text 14"/>
          <p:cNvSpPr txBox="1"/>
          <p:nvPr/>
        </p:nvSpPr>
        <p:spPr>
          <a:xfrm>
            <a:off x="896112" y="4928616"/>
            <a:ext cx="10396728" cy="329184"/>
          </a:xfrm>
          <a:prstGeom prst="rect">
            <a:avLst/>
          </a:prstGeom>
          <a:noFill/>
          <a:ln/>
        </p:spPr>
        <p:txBody>
          <a:bodyPr wrap="square" lIns="0" tIns="0" rIns="0" bIns="0" rtlCol="0" anchor="ctr"/>
          <a:lstStyle/>
          <a:p>
            <a:pPr indent="0" marL="0">
              <a:lnSpc>
                <a:spcPct val="112000"/>
              </a:lnSpc>
              <a:buNone/>
            </a:pPr>
            <a:r>
              <a:rPr lang="en-US" sz="1350" dirty="0">
                <a:solidFill>
                  <a:srgbClr val="14202E"/>
                </a:solidFill>
                <a:latin typeface="Calibri" pitchFamily="34" charset="0"/>
                <a:ea typeface="Calibri" pitchFamily="34" charset="-122"/>
                <a:cs typeface="Calibri" pitchFamily="34" charset="-120"/>
              </a:rPr>
              <a:t>Explicar el estado de portador en términos que la persona pueda aceptar es una intervención de control de enfermedades, no una gentileza. Si no entiende por qué debe cambiar su conducta sintiéndose sana, la adherencia va a fallar.</a:t>
            </a:r>
            <a:endParaRPr lang="en-US" sz="135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58368" y="384048"/>
            <a:ext cx="10872216" cy="237744"/>
          </a:xfrm>
          <a:prstGeom prst="rect">
            <a:avLst/>
          </a:prstGeom>
          <a:noFill/>
          <a:ln/>
        </p:spPr>
        <p:txBody>
          <a:bodyPr wrap="square" lIns="0" tIns="0" rIns="0" bIns="0" rtlCol="0" anchor="ctr"/>
          <a:lstStyle/>
          <a:p>
            <a:pPr indent="0" marL="0">
              <a:buNone/>
            </a:pPr>
            <a:r>
              <a:rPr lang="en-US" sz="1100" b="1" dirty="0">
                <a:solidFill>
                  <a:srgbClr val="B52639"/>
                </a:solidFill>
                <a:latin typeface="Calibri" pitchFamily="34" charset="0"/>
                <a:ea typeface="Calibri" pitchFamily="34" charset="-122"/>
                <a:cs typeface="Calibri" pitchFamily="34" charset="-120"/>
              </a:rPr>
              <a:t>Según el momento respecto de la infección</a:t>
            </a:r>
            <a:endParaRPr lang="en-US" sz="1100" dirty="0"/>
          </a:p>
        </p:txBody>
      </p:sp>
      <p:sp>
        <p:nvSpPr>
          <p:cNvPr id="3" name="Text 1"/>
          <p:cNvSpPr txBox="1"/>
          <p:nvPr/>
        </p:nvSpPr>
        <p:spPr>
          <a:xfrm>
            <a:off x="658368" y="658368"/>
            <a:ext cx="10872216" cy="658368"/>
          </a:xfrm>
          <a:prstGeom prst="rect">
            <a:avLst/>
          </a:prstGeom>
          <a:noFill/>
          <a:ln/>
        </p:spPr>
        <p:txBody>
          <a:bodyPr wrap="square" lIns="0" tIns="0" rIns="0" bIns="0" rtlCol="0" anchor="t"/>
          <a:lstStyle/>
          <a:p>
            <a:pPr indent="0" marL="0">
              <a:buNone/>
            </a:pPr>
            <a:r>
              <a:rPr lang="en-US" sz="3000" b="1" dirty="0">
                <a:solidFill>
                  <a:srgbClr val="08182C"/>
                </a:solidFill>
                <a:latin typeface="Cambria" pitchFamily="34" charset="0"/>
                <a:ea typeface="Cambria" pitchFamily="34" charset="-122"/>
                <a:cs typeface="Cambria" pitchFamily="34" charset="-120"/>
              </a:rPr>
              <a:t>Tipos de portador</a:t>
            </a:r>
            <a:endParaRPr lang="en-US" sz="3000" dirty="0"/>
          </a:p>
        </p:txBody>
      </p:sp>
      <p:sp>
        <p:nvSpPr>
          <p:cNvPr id="4" name="Text 2"/>
          <p:cNvSpPr txBox="1"/>
          <p:nvPr/>
        </p:nvSpPr>
        <p:spPr>
          <a:xfrm>
            <a:off x="658368" y="6382512"/>
            <a:ext cx="5486400" cy="274320"/>
          </a:xfrm>
          <a:prstGeom prst="rect">
            <a:avLst/>
          </a:prstGeom>
          <a:noFill/>
          <a:ln/>
        </p:spPr>
        <p:txBody>
          <a:bodyPr wrap="square" lIns="0" tIns="0" rIns="0" bIns="0" rtlCol="0" anchor="ctr"/>
          <a:lstStyle/>
          <a:p>
            <a:pPr indent="0" marL="0">
              <a:buNone/>
            </a:pPr>
            <a:r>
              <a:rPr lang="en-US" sz="950" dirty="0">
                <a:solidFill>
                  <a:srgbClr val="54637A"/>
                </a:solidFill>
                <a:latin typeface="Calibri" pitchFamily="34" charset="0"/>
                <a:ea typeface="Calibri" pitchFamily="34" charset="-122"/>
                <a:cs typeface="Calibri" pitchFamily="34" charset="-120"/>
              </a:rPr>
              <a:t>Epidemiología · Sesión 2 · Cadena epidemiológica</a:t>
            </a:r>
            <a:endParaRPr lang="en-US" sz="950" dirty="0"/>
          </a:p>
        </p:txBody>
      </p:sp>
      <p:sp>
        <p:nvSpPr>
          <p:cNvPr id="5" name="Text 3"/>
          <p:cNvSpPr txBox="1"/>
          <p:nvPr/>
        </p:nvSpPr>
        <p:spPr>
          <a:xfrm>
            <a:off x="10616184" y="6382512"/>
            <a:ext cx="914400" cy="274320"/>
          </a:xfrm>
          <a:prstGeom prst="rect">
            <a:avLst/>
          </a:prstGeom>
          <a:noFill/>
          <a:ln/>
        </p:spPr>
        <p:txBody>
          <a:bodyPr wrap="square" lIns="0" tIns="0" rIns="0" bIns="0" rtlCol="0" anchor="ctr"/>
          <a:lstStyle/>
          <a:p>
            <a:pPr algn="r" indent="0" marL="0">
              <a:buNone/>
            </a:pPr>
            <a:r>
              <a:rPr lang="en-US" sz="950" dirty="0">
                <a:solidFill>
                  <a:srgbClr val="54637A"/>
                </a:solidFill>
                <a:latin typeface="Calibri" pitchFamily="34" charset="0"/>
                <a:ea typeface="Calibri" pitchFamily="34" charset="-122"/>
                <a:cs typeface="Calibri" pitchFamily="34" charset="-120"/>
              </a:rPr>
              <a:t>21</a:t>
            </a:r>
            <a:endParaRPr lang="en-US" sz="950" dirty="0"/>
          </a:p>
        </p:txBody>
      </p:sp>
      <p:graphicFrame>
        <p:nvGraphicFramePr>
          <p:cNvPr id="22" name="Table 0"/>
          <p:cNvGraphicFramePr>
            <a:graphicFrameLocks noGrp="1"/>
          </p:cNvGraphicFramePr>
          <p:nvPr>
            <p:extLst>
              <p:ext uri="{D42A27DB-BD31-4B8C-83A1-F6EECF244321}">
                <p14:modId xmlns:p14="http://schemas.microsoft.com/office/powerpoint/2010/main" val="1579011935"/>
              </p:ext>
            </p:extLst>
          </p:nvPr>
        </p:nvGraphicFramePr>
        <p:xfrm>
          <a:off x="658368" y="1645920"/>
          <a:ext cx="10872216" cy="914400"/>
        </p:xfrm>
        <a:graphic>
          <a:graphicData uri="http://schemas.openxmlformats.org/drawingml/2006/table">
            <a:tbl>
              <a:tblPr/>
              <a:tblGrid>
                <a:gridCol w="3291840"/>
                <a:gridCol w="4480560"/>
                <a:gridCol w="3099816"/>
              </a:tblGrid>
              <a:tr h="0">
                <a:tc>
                  <a:txBody>
                    <a:bodyPr/>
                    <a:lstStyle/>
                    <a:p>
                      <a:pPr indent="0" marL="0">
                        <a:buNone/>
                      </a:pPr>
                      <a:r>
                        <a:rPr lang="en-US" sz="1250" b="1" dirty="0">
                          <a:solidFill>
                            <a:srgbClr val="0F2A4A"/>
                          </a:solidFill>
                          <a:latin typeface="Calibri" pitchFamily="34" charset="0"/>
                          <a:ea typeface="Calibri" pitchFamily="34" charset="-122"/>
                          <a:cs typeface="Calibri" pitchFamily="34" charset="-120"/>
                        </a:rPr>
                        <a:t>Tipo</a:t>
                      </a:r>
                      <a:endParaRPr lang="en-US" sz="125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solidFill>
                      <a:srgbClr val="E5EBF2"/>
                    </a:solidFill>
                  </a:tcPr>
                </a:tc>
                <a:tc>
                  <a:txBody>
                    <a:bodyPr/>
                    <a:lstStyle/>
                    <a:p>
                      <a:pPr indent="0" marL="0">
                        <a:buNone/>
                      </a:pPr>
                      <a:r>
                        <a:rPr lang="en-US" sz="1250" b="1" dirty="0">
                          <a:solidFill>
                            <a:srgbClr val="0F2A4A"/>
                          </a:solidFill>
                          <a:latin typeface="Calibri" pitchFamily="34" charset="0"/>
                          <a:ea typeface="Calibri" pitchFamily="34" charset="-122"/>
                          <a:cs typeface="Calibri" pitchFamily="34" charset="-120"/>
                        </a:rPr>
                        <a:t>Momento</a:t>
                      </a:r>
                      <a:endParaRPr lang="en-US" sz="125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solidFill>
                      <a:srgbClr val="E5EBF2"/>
                    </a:solidFill>
                  </a:tcPr>
                </a:tc>
                <a:tc>
                  <a:txBody>
                    <a:bodyPr/>
                    <a:lstStyle/>
                    <a:p>
                      <a:pPr indent="0" marL="0">
                        <a:buNone/>
                      </a:pPr>
                      <a:r>
                        <a:rPr lang="en-US" sz="1250" b="1" dirty="0">
                          <a:solidFill>
                            <a:srgbClr val="0F2A4A"/>
                          </a:solidFill>
                          <a:latin typeface="Calibri" pitchFamily="34" charset="0"/>
                          <a:ea typeface="Calibri" pitchFamily="34" charset="-122"/>
                          <a:cs typeface="Calibri" pitchFamily="34" charset="-120"/>
                        </a:rPr>
                        <a:t>Ejemplo</a:t>
                      </a:r>
                      <a:endParaRPr lang="en-US" sz="125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solidFill>
                      <a:srgbClr val="E5EBF2"/>
                    </a:solidFill>
                  </a:tcPr>
                </a:tc>
              </a:tr>
              <a:tr h="0">
                <a:tc>
                  <a:txBody>
                    <a:bodyPr/>
                    <a:lstStyle/>
                    <a:p>
                      <a:pPr indent="0" marL="0">
                        <a:buNone/>
                      </a:pPr>
                      <a:r>
                        <a:rPr lang="en-US" sz="1250" dirty="0">
                          <a:solidFill>
                            <a:srgbClr val="14202E"/>
                          </a:solidFill>
                          <a:latin typeface="Calibri" pitchFamily="34" charset="0"/>
                          <a:ea typeface="Calibri" pitchFamily="34" charset="-122"/>
                          <a:cs typeface="Calibri" pitchFamily="34" charset="-120"/>
                        </a:rPr>
                        <a:t>Asintomático o aparentemente sano</a:t>
                      </a:r>
                      <a:endParaRPr lang="en-US" sz="125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c>
                  <a:txBody>
                    <a:bodyPr/>
                    <a:lstStyle/>
                    <a:p>
                      <a:pPr indent="0" marL="0">
                        <a:buNone/>
                      </a:pPr>
                      <a:r>
                        <a:rPr lang="en-US" sz="1250" dirty="0">
                          <a:solidFill>
                            <a:srgbClr val="14202E"/>
                          </a:solidFill>
                          <a:latin typeface="Calibri" pitchFamily="34" charset="0"/>
                          <a:ea typeface="Calibri" pitchFamily="34" charset="-122"/>
                          <a:cs typeface="Calibri" pitchFamily="34" charset="-120"/>
                        </a:rPr>
                        <a:t>Durante una infección subclínica que nunca dará síntomas</a:t>
                      </a:r>
                      <a:endParaRPr lang="en-US" sz="125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c>
                  <a:txBody>
                    <a:bodyPr/>
                    <a:lstStyle/>
                    <a:p>
                      <a:pPr indent="0" marL="0">
                        <a:buNone/>
                      </a:pPr>
                      <a:r>
                        <a:rPr lang="en-US" sz="1250" dirty="0">
                          <a:solidFill>
                            <a:srgbClr val="14202E"/>
                          </a:solidFill>
                          <a:latin typeface="Calibri" pitchFamily="34" charset="0"/>
                          <a:ea typeface="Calibri" pitchFamily="34" charset="-122"/>
                          <a:cs typeface="Calibri" pitchFamily="34" charset="-120"/>
                        </a:rPr>
                        <a:t>Meningococo en nasofaringe</a:t>
                      </a:r>
                      <a:endParaRPr lang="en-US" sz="125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r>
              <a:tr h="0">
                <a:tc>
                  <a:txBody>
                    <a:bodyPr/>
                    <a:lstStyle/>
                    <a:p>
                      <a:pPr indent="0" marL="0">
                        <a:buNone/>
                      </a:pPr>
                      <a:r>
                        <a:rPr lang="en-US" sz="1250" dirty="0">
                          <a:solidFill>
                            <a:srgbClr val="14202E"/>
                          </a:solidFill>
                          <a:latin typeface="Calibri" pitchFamily="34" charset="0"/>
                          <a:ea typeface="Calibri" pitchFamily="34" charset="-122"/>
                          <a:cs typeface="Calibri" pitchFamily="34" charset="-120"/>
                        </a:rPr>
                        <a:t>En incubación</a:t>
                      </a:r>
                      <a:endParaRPr lang="en-US" sz="125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c>
                  <a:txBody>
                    <a:bodyPr/>
                    <a:lstStyle/>
                    <a:p>
                      <a:pPr indent="0" marL="0">
                        <a:buNone/>
                      </a:pPr>
                      <a:r>
                        <a:rPr lang="en-US" sz="1250" dirty="0">
                          <a:solidFill>
                            <a:srgbClr val="14202E"/>
                          </a:solidFill>
                          <a:latin typeface="Calibri" pitchFamily="34" charset="0"/>
                          <a:ea typeface="Calibri" pitchFamily="34" charset="-122"/>
                          <a:cs typeface="Calibri" pitchFamily="34" charset="-120"/>
                        </a:rPr>
                        <a:t>Durante el periodo de incubación, antes de los síntomas</a:t>
                      </a:r>
                      <a:endParaRPr lang="en-US" sz="125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c>
                  <a:txBody>
                    <a:bodyPr/>
                    <a:lstStyle/>
                    <a:p>
                      <a:pPr indent="0" marL="0">
                        <a:buNone/>
                      </a:pPr>
                      <a:r>
                        <a:rPr lang="en-US" sz="1250" dirty="0">
                          <a:solidFill>
                            <a:srgbClr val="14202E"/>
                          </a:solidFill>
                          <a:latin typeface="Calibri" pitchFamily="34" charset="0"/>
                          <a:ea typeface="Calibri" pitchFamily="34" charset="-122"/>
                          <a:cs typeface="Calibri" pitchFamily="34" charset="-120"/>
                        </a:rPr>
                        <a:t>Hepatitis B, sarampión</a:t>
                      </a:r>
                      <a:endParaRPr lang="en-US" sz="125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r>
              <a:tr h="0">
                <a:tc>
                  <a:txBody>
                    <a:bodyPr/>
                    <a:lstStyle/>
                    <a:p>
                      <a:pPr indent="0" marL="0">
                        <a:buNone/>
                      </a:pPr>
                      <a:r>
                        <a:rPr lang="en-US" sz="1250" dirty="0">
                          <a:solidFill>
                            <a:srgbClr val="14202E"/>
                          </a:solidFill>
                          <a:latin typeface="Calibri" pitchFamily="34" charset="0"/>
                          <a:ea typeface="Calibri" pitchFamily="34" charset="-122"/>
                          <a:cs typeface="Calibri" pitchFamily="34" charset="-120"/>
                        </a:rPr>
                        <a:t>Convaleciente</a:t>
                      </a:r>
                      <a:endParaRPr lang="en-US" sz="125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c>
                  <a:txBody>
                    <a:bodyPr/>
                    <a:lstStyle/>
                    <a:p>
                      <a:pPr indent="0" marL="0">
                        <a:buNone/>
                      </a:pPr>
                      <a:r>
                        <a:rPr lang="en-US" sz="1250" dirty="0">
                          <a:solidFill>
                            <a:srgbClr val="14202E"/>
                          </a:solidFill>
                          <a:latin typeface="Calibri" pitchFamily="34" charset="0"/>
                          <a:ea typeface="Calibri" pitchFamily="34" charset="-122"/>
                          <a:cs typeface="Calibri" pitchFamily="34" charset="-120"/>
                        </a:rPr>
                        <a:t>En la convalecencia y posconvalecencia de infecciones que sí se manifestaron</a:t>
                      </a:r>
                      <a:endParaRPr lang="en-US" sz="125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c>
                  <a:txBody>
                    <a:bodyPr/>
                    <a:lstStyle/>
                    <a:p>
                      <a:pPr indent="0" marL="0">
                        <a:buNone/>
                      </a:pPr>
                      <a:r>
                        <a:rPr lang="en-US" sz="1250" dirty="0">
                          <a:solidFill>
                            <a:srgbClr val="14202E"/>
                          </a:solidFill>
                          <a:latin typeface="Calibri" pitchFamily="34" charset="0"/>
                          <a:ea typeface="Calibri" pitchFamily="34" charset="-122"/>
                          <a:cs typeface="Calibri" pitchFamily="34" charset="-120"/>
                        </a:rPr>
                        <a:t>Fiebre tifoidea, salmonelosis</a:t>
                      </a:r>
                      <a:endParaRPr lang="en-US" sz="125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r>
            </a:tbl>
          </a:graphicData>
        </a:graphic>
      </p:graphicFrame>
      <p:sp>
        <p:nvSpPr>
          <p:cNvPr id="7" name="Text 4"/>
          <p:cNvSpPr txBox="1"/>
          <p:nvPr/>
        </p:nvSpPr>
        <p:spPr>
          <a:xfrm>
            <a:off x="658368" y="3200400"/>
            <a:ext cx="10872216" cy="365760"/>
          </a:xfrm>
          <a:prstGeom prst="rect">
            <a:avLst/>
          </a:prstGeom>
          <a:noFill/>
          <a:ln/>
        </p:spPr>
        <p:txBody>
          <a:bodyPr wrap="square" lIns="0" tIns="0" rIns="0" bIns="0" rtlCol="0" anchor="ctr"/>
          <a:lstStyle/>
          <a:p>
            <a:pPr algn="l" indent="0" marL="0">
              <a:lnSpc>
                <a:spcPct val="115000"/>
              </a:lnSpc>
              <a:buNone/>
            </a:pPr>
            <a:r>
              <a:rPr lang="en-US" sz="1350" dirty="0">
                <a:solidFill>
                  <a:srgbClr val="14202E"/>
                </a:solidFill>
                <a:latin typeface="Calibri" pitchFamily="34" charset="0"/>
                <a:ea typeface="Calibri" pitchFamily="34" charset="-122"/>
                <a:cs typeface="Calibri" pitchFamily="34" charset="-120"/>
              </a:rPr>
              <a:t>En todos los casos la duración se clasifica aparte: portador transitorio o temporal, y portador crónico.</a:t>
            </a:r>
            <a:endParaRPr lang="en-US" sz="1350" dirty="0"/>
          </a:p>
        </p:txBody>
      </p:sp>
      <p:sp>
        <p:nvSpPr>
          <p:cNvPr id="8" name="Shape 5"/>
          <p:cNvSpPr/>
          <p:nvPr/>
        </p:nvSpPr>
        <p:spPr>
          <a:xfrm>
            <a:off x="658368" y="3703320"/>
            <a:ext cx="5253228" cy="1691640"/>
          </a:xfrm>
          <a:prstGeom prst="roundRect">
            <a:avLst>
              <a:gd name="adj" fmla="val 2162"/>
            </a:avLst>
          </a:prstGeom>
          <a:solidFill>
            <a:srgbClr val="F1F4F8"/>
          </a:solidFill>
          <a:ln w="12700">
            <a:solidFill>
              <a:srgbClr val="F1F4F8"/>
            </a:solidFill>
            <a:prstDash val="solid"/>
          </a:ln>
        </p:spPr>
      </p:sp>
      <p:sp>
        <p:nvSpPr>
          <p:cNvPr id="9" name="Text 6"/>
          <p:cNvSpPr txBox="1"/>
          <p:nvPr/>
        </p:nvSpPr>
        <p:spPr>
          <a:xfrm>
            <a:off x="896112" y="3904488"/>
            <a:ext cx="4777740" cy="237744"/>
          </a:xfrm>
          <a:prstGeom prst="rect">
            <a:avLst/>
          </a:prstGeom>
          <a:noFill/>
          <a:ln/>
        </p:spPr>
        <p:txBody>
          <a:bodyPr wrap="square" lIns="0" tIns="0" rIns="0" bIns="0" rtlCol="0" anchor="ctr"/>
          <a:lstStyle/>
          <a:p>
            <a:pPr indent="0" marL="0">
              <a:buNone/>
            </a:pPr>
            <a:r>
              <a:rPr lang="en-US" sz="1050" b="1" dirty="0">
                <a:solidFill>
                  <a:srgbClr val="1A4270"/>
                </a:solidFill>
                <a:latin typeface="Calibri" pitchFamily="34" charset="0"/>
                <a:ea typeface="Calibri" pitchFamily="34" charset="-122"/>
                <a:cs typeface="Calibri" pitchFamily="34" charset="-120"/>
              </a:rPr>
              <a:t>MENINGITIS MENINGOCÓCICA</a:t>
            </a:r>
            <a:endParaRPr lang="en-US" sz="1050" dirty="0"/>
          </a:p>
        </p:txBody>
      </p:sp>
      <p:sp>
        <p:nvSpPr>
          <p:cNvPr id="10" name="Text 7"/>
          <p:cNvSpPr txBox="1"/>
          <p:nvPr/>
        </p:nvSpPr>
        <p:spPr>
          <a:xfrm>
            <a:off x="896112" y="4197096"/>
            <a:ext cx="4777740" cy="1014984"/>
          </a:xfrm>
          <a:prstGeom prst="rect">
            <a:avLst/>
          </a:prstGeom>
          <a:noFill/>
          <a:ln/>
        </p:spPr>
        <p:txBody>
          <a:bodyPr wrap="square" lIns="0" tIns="0" rIns="0" bIns="0" rtlCol="0" anchor="ctr"/>
          <a:lstStyle/>
          <a:p>
            <a:pPr indent="0" marL="0">
              <a:lnSpc>
                <a:spcPct val="112000"/>
              </a:lnSpc>
              <a:buNone/>
            </a:pPr>
            <a:r>
              <a:rPr lang="en-US" sz="1300" dirty="0">
                <a:solidFill>
                  <a:srgbClr val="14202E"/>
                </a:solidFill>
                <a:latin typeface="Calibri" pitchFamily="34" charset="0"/>
                <a:ea typeface="Calibri" pitchFamily="34" charset="-122"/>
                <a:cs typeface="Calibri" pitchFamily="34" charset="-120"/>
              </a:rPr>
              <a:t>El germen se demuestra en secreciones nasales y faríngeas desde el inicio de la infección, y se aísla en LCR desde las 72 horas.</a:t>
            </a:r>
            <a:endParaRPr lang="en-US" sz="1300" dirty="0"/>
          </a:p>
          <a:p>
            <a:pPr indent="0" marL="0">
              <a:lnSpc>
                <a:spcPct val="112000"/>
              </a:lnSpc>
              <a:buNone/>
            </a:pPr>
            <a:endParaRPr lang="en-US" sz="1300" dirty="0"/>
          </a:p>
          <a:p>
            <a:pPr indent="0" marL="0">
              <a:lnSpc>
                <a:spcPct val="112000"/>
              </a:lnSpc>
              <a:buNone/>
            </a:pPr>
            <a:r>
              <a:rPr lang="en-US" sz="1300" dirty="0">
                <a:solidFill>
                  <a:srgbClr val="14202E"/>
                </a:solidFill>
                <a:latin typeface="Calibri" pitchFamily="34" charset="0"/>
                <a:ea typeface="Calibri" pitchFamily="34" charset="-122"/>
                <a:cs typeface="Calibri" pitchFamily="34" charset="-120"/>
              </a:rPr>
              <a:t>En periodos epidémicos el índice de portadores puede alcanzar el 25 % o más.</a:t>
            </a:r>
            <a:endParaRPr lang="en-US" sz="1300" dirty="0"/>
          </a:p>
        </p:txBody>
      </p:sp>
      <p:sp>
        <p:nvSpPr>
          <p:cNvPr id="11" name="Shape 8"/>
          <p:cNvSpPr/>
          <p:nvPr/>
        </p:nvSpPr>
        <p:spPr>
          <a:xfrm>
            <a:off x="6277356" y="3703320"/>
            <a:ext cx="5253228" cy="1691640"/>
          </a:xfrm>
          <a:prstGeom prst="roundRect">
            <a:avLst>
              <a:gd name="adj" fmla="val 2162"/>
            </a:avLst>
          </a:prstGeom>
          <a:solidFill>
            <a:srgbClr val="F6E4E6"/>
          </a:solidFill>
          <a:ln w="12700">
            <a:solidFill>
              <a:srgbClr val="F6E4E6"/>
            </a:solidFill>
            <a:prstDash val="solid"/>
          </a:ln>
        </p:spPr>
      </p:sp>
      <p:sp>
        <p:nvSpPr>
          <p:cNvPr id="12" name="Text 9"/>
          <p:cNvSpPr txBox="1"/>
          <p:nvPr/>
        </p:nvSpPr>
        <p:spPr>
          <a:xfrm>
            <a:off x="6515100" y="3904488"/>
            <a:ext cx="4777740" cy="237744"/>
          </a:xfrm>
          <a:prstGeom prst="rect">
            <a:avLst/>
          </a:prstGeom>
          <a:noFill/>
          <a:ln/>
        </p:spPr>
        <p:txBody>
          <a:bodyPr wrap="square" lIns="0" tIns="0" rIns="0" bIns="0" rtlCol="0" anchor="ctr"/>
          <a:lstStyle/>
          <a:p>
            <a:pPr indent="0" marL="0">
              <a:buNone/>
            </a:pPr>
            <a:r>
              <a:rPr lang="en-US" sz="1050" b="1" dirty="0">
                <a:solidFill>
                  <a:srgbClr val="B52639"/>
                </a:solidFill>
                <a:latin typeface="Calibri" pitchFamily="34" charset="0"/>
                <a:ea typeface="Calibri" pitchFamily="34" charset="-122"/>
                <a:cs typeface="Calibri" pitchFamily="34" charset="-120"/>
              </a:rPr>
              <a:t>TUBERCULOSIS PULMONAR</a:t>
            </a:r>
            <a:endParaRPr lang="en-US" sz="1050" dirty="0"/>
          </a:p>
        </p:txBody>
      </p:sp>
      <p:sp>
        <p:nvSpPr>
          <p:cNvPr id="13" name="Text 10"/>
          <p:cNvSpPr txBox="1"/>
          <p:nvPr/>
        </p:nvSpPr>
        <p:spPr>
          <a:xfrm>
            <a:off x="6515100" y="4197096"/>
            <a:ext cx="4777740" cy="1014984"/>
          </a:xfrm>
          <a:prstGeom prst="rect">
            <a:avLst/>
          </a:prstGeom>
          <a:noFill/>
          <a:ln/>
        </p:spPr>
        <p:txBody>
          <a:bodyPr wrap="square" lIns="0" tIns="0" rIns="0" bIns="0" rtlCol="0" anchor="ctr"/>
          <a:lstStyle/>
          <a:p>
            <a:pPr indent="0" marL="0">
              <a:lnSpc>
                <a:spcPct val="112000"/>
              </a:lnSpc>
              <a:buNone/>
            </a:pPr>
            <a:r>
              <a:rPr lang="en-US" sz="1300" dirty="0">
                <a:solidFill>
                  <a:srgbClr val="14202E"/>
                </a:solidFill>
                <a:latin typeface="Calibri" pitchFamily="34" charset="0"/>
                <a:ea typeface="Calibri" pitchFamily="34" charset="-122"/>
                <a:cs typeface="Calibri" pitchFamily="34" charset="-120"/>
              </a:rPr>
              <a:t>Cuando se diagnostica al enfermo, este pudo haber infectado ya al menos a cinco personas.</a:t>
            </a:r>
            <a:endParaRPr lang="en-US" sz="1300" dirty="0"/>
          </a:p>
          <a:p>
            <a:pPr indent="0" marL="0">
              <a:lnSpc>
                <a:spcPct val="112000"/>
              </a:lnSpc>
              <a:buNone/>
            </a:pPr>
            <a:endParaRPr lang="en-US" sz="1300" dirty="0"/>
          </a:p>
          <a:p>
            <a:pPr indent="0" marL="0">
              <a:lnSpc>
                <a:spcPct val="112000"/>
              </a:lnSpc>
              <a:buNone/>
            </a:pPr>
            <a:r>
              <a:rPr lang="en-US" sz="1300" dirty="0">
                <a:solidFill>
                  <a:srgbClr val="14202E"/>
                </a:solidFill>
                <a:latin typeface="Calibri" pitchFamily="34" charset="0"/>
                <a:ea typeface="Calibri" pitchFamily="34" charset="-122"/>
                <a:cs typeface="Calibri" pitchFamily="34" charset="-120"/>
              </a:rPr>
              <a:t>De ahí la importancia de la pesquisa entre contactos de sintomáticos respiratorios, actividad regular en los servicios del Perú.</a:t>
            </a:r>
            <a:endParaRPr lang="en-US" sz="13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08182C"/>
        </a:solidFill>
      </p:bgPr>
    </p:bg>
    <p:spTree>
      <p:nvGrpSpPr>
        <p:cNvPr id="1" name=""/>
        <p:cNvGrpSpPr/>
        <p:nvPr/>
      </p:nvGrpSpPr>
      <p:grpSpPr>
        <a:xfrm>
          <a:off x="0" y="0"/>
          <a:ext cx="0" cy="0"/>
          <a:chOff x="0" y="0"/>
          <a:chExt cx="0" cy="0"/>
        </a:xfrm>
      </p:grpSpPr>
      <p:sp>
        <p:nvSpPr>
          <p:cNvPr id="2" name="Text 0"/>
          <p:cNvSpPr txBox="1"/>
          <p:nvPr/>
        </p:nvSpPr>
        <p:spPr>
          <a:xfrm>
            <a:off x="658368" y="1828800"/>
            <a:ext cx="2011680" cy="1371600"/>
          </a:xfrm>
          <a:prstGeom prst="rect">
            <a:avLst/>
          </a:prstGeom>
          <a:noFill/>
          <a:ln/>
        </p:spPr>
        <p:txBody>
          <a:bodyPr wrap="square" lIns="0" tIns="0" rIns="0" bIns="0" rtlCol="0" anchor="ctr"/>
          <a:lstStyle/>
          <a:p>
            <a:pPr indent="0" marL="0">
              <a:buNone/>
            </a:pPr>
            <a:r>
              <a:rPr lang="en-US" sz="8400" b="1" dirty="0">
                <a:solidFill>
                  <a:srgbClr val="B52639"/>
                </a:solidFill>
                <a:latin typeface="Cambria" pitchFamily="34" charset="0"/>
                <a:ea typeface="Cambria" pitchFamily="34" charset="-122"/>
                <a:cs typeface="Cambria" pitchFamily="34" charset="-120"/>
              </a:rPr>
              <a:t>3</a:t>
            </a:r>
            <a:endParaRPr lang="en-US" sz="8400" dirty="0"/>
          </a:p>
        </p:txBody>
      </p:sp>
      <p:sp>
        <p:nvSpPr>
          <p:cNvPr id="3" name="Text 1"/>
          <p:cNvSpPr txBox="1"/>
          <p:nvPr/>
        </p:nvSpPr>
        <p:spPr>
          <a:xfrm>
            <a:off x="658368" y="3017520"/>
            <a:ext cx="9052560" cy="1143000"/>
          </a:xfrm>
          <a:prstGeom prst="rect">
            <a:avLst/>
          </a:prstGeom>
          <a:noFill/>
          <a:ln/>
        </p:spPr>
        <p:txBody>
          <a:bodyPr wrap="square" lIns="0" tIns="0" rIns="0" bIns="0" rtlCol="0" anchor="ctr"/>
          <a:lstStyle/>
          <a:p>
            <a:pPr indent="0" marL="0">
              <a:buNone/>
            </a:pPr>
            <a:r>
              <a:rPr lang="en-US" sz="3600" b="1" dirty="0">
                <a:solidFill>
                  <a:srgbClr val="FFFFFF"/>
                </a:solidFill>
                <a:latin typeface="Cambria" pitchFamily="34" charset="0"/>
                <a:ea typeface="Cambria" pitchFamily="34" charset="-122"/>
                <a:cs typeface="Cambria" pitchFamily="34" charset="-120"/>
              </a:rPr>
              <a:t>Los tres periodos</a:t>
            </a:r>
            <a:endParaRPr lang="en-US" sz="3600" dirty="0"/>
          </a:p>
        </p:txBody>
      </p:sp>
      <p:sp>
        <p:nvSpPr>
          <p:cNvPr id="4" name="Text 2"/>
          <p:cNvSpPr txBox="1"/>
          <p:nvPr/>
        </p:nvSpPr>
        <p:spPr>
          <a:xfrm>
            <a:off x="658368" y="4279392"/>
            <a:ext cx="8595360" cy="640080"/>
          </a:xfrm>
          <a:prstGeom prst="rect">
            <a:avLst/>
          </a:prstGeom>
          <a:noFill/>
          <a:ln/>
        </p:spPr>
        <p:txBody>
          <a:bodyPr wrap="square" lIns="0" tIns="0" rIns="0" bIns="0" rtlCol="0" anchor="ctr"/>
          <a:lstStyle/>
          <a:p>
            <a:pPr indent="0" marL="0">
              <a:buNone/>
            </a:pPr>
            <a:r>
              <a:rPr lang="en-US" sz="1400" dirty="0">
                <a:solidFill>
                  <a:srgbClr val="8FB4D4"/>
                </a:solidFill>
                <a:latin typeface="Calibri" pitchFamily="34" charset="0"/>
                <a:ea typeface="Calibri" pitchFamily="34" charset="-122"/>
                <a:cs typeface="Calibri" pitchFamily="34" charset="-120"/>
              </a:rPr>
              <a:t>Incubación, latencia y transmisibilidad</a:t>
            </a:r>
            <a:endParaRPr lang="en-US" sz="1400" dirty="0"/>
          </a:p>
        </p:txBody>
      </p:sp>
      <p:sp>
        <p:nvSpPr>
          <p:cNvPr id="5" name="Shape 3"/>
          <p:cNvSpPr/>
          <p:nvPr/>
        </p:nvSpPr>
        <p:spPr>
          <a:xfrm>
            <a:off x="0" y="6320396"/>
            <a:ext cx="310896" cy="80404"/>
          </a:xfrm>
          <a:prstGeom prst="rect">
            <a:avLst/>
          </a:prstGeom>
          <a:solidFill>
            <a:srgbClr val="0F2A4A"/>
          </a:solidFill>
          <a:ln w="12700">
            <a:solidFill>
              <a:srgbClr val="0F2A4A"/>
            </a:solidFill>
            <a:prstDash val="solid"/>
          </a:ln>
        </p:spPr>
      </p:sp>
      <p:sp>
        <p:nvSpPr>
          <p:cNvPr id="6" name="Shape 4"/>
          <p:cNvSpPr/>
          <p:nvPr/>
        </p:nvSpPr>
        <p:spPr>
          <a:xfrm>
            <a:off x="420624" y="6266793"/>
            <a:ext cx="310896" cy="134007"/>
          </a:xfrm>
          <a:prstGeom prst="rect">
            <a:avLst/>
          </a:prstGeom>
          <a:solidFill>
            <a:srgbClr val="0F2A4A"/>
          </a:solidFill>
          <a:ln w="12700">
            <a:solidFill>
              <a:srgbClr val="0F2A4A"/>
            </a:solidFill>
            <a:prstDash val="solid"/>
          </a:ln>
        </p:spPr>
      </p:sp>
      <p:sp>
        <p:nvSpPr>
          <p:cNvPr id="7" name="Shape 5"/>
          <p:cNvSpPr/>
          <p:nvPr/>
        </p:nvSpPr>
        <p:spPr>
          <a:xfrm>
            <a:off x="841248" y="6186389"/>
            <a:ext cx="310896" cy="214411"/>
          </a:xfrm>
          <a:prstGeom prst="rect">
            <a:avLst/>
          </a:prstGeom>
          <a:solidFill>
            <a:srgbClr val="0F2A4A"/>
          </a:solidFill>
          <a:ln w="12700">
            <a:solidFill>
              <a:srgbClr val="0F2A4A"/>
            </a:solidFill>
            <a:prstDash val="solid"/>
          </a:ln>
        </p:spPr>
      </p:sp>
      <p:sp>
        <p:nvSpPr>
          <p:cNvPr id="8" name="Shape 6"/>
          <p:cNvSpPr/>
          <p:nvPr/>
        </p:nvSpPr>
        <p:spPr>
          <a:xfrm>
            <a:off x="1261872" y="6079183"/>
            <a:ext cx="310896" cy="321617"/>
          </a:xfrm>
          <a:prstGeom prst="rect">
            <a:avLst/>
          </a:prstGeom>
          <a:solidFill>
            <a:srgbClr val="0F2A4A"/>
          </a:solidFill>
          <a:ln w="12700">
            <a:solidFill>
              <a:srgbClr val="0F2A4A"/>
            </a:solidFill>
            <a:prstDash val="solid"/>
          </a:ln>
        </p:spPr>
      </p:sp>
      <p:sp>
        <p:nvSpPr>
          <p:cNvPr id="9" name="Shape 7"/>
          <p:cNvSpPr/>
          <p:nvPr/>
        </p:nvSpPr>
        <p:spPr>
          <a:xfrm>
            <a:off x="1682496" y="5945177"/>
            <a:ext cx="310896" cy="455623"/>
          </a:xfrm>
          <a:prstGeom prst="rect">
            <a:avLst/>
          </a:prstGeom>
          <a:solidFill>
            <a:srgbClr val="0F2A4A"/>
          </a:solidFill>
          <a:ln w="12700">
            <a:solidFill>
              <a:srgbClr val="0F2A4A"/>
            </a:solidFill>
            <a:prstDash val="solid"/>
          </a:ln>
        </p:spPr>
      </p:sp>
      <p:sp>
        <p:nvSpPr>
          <p:cNvPr id="10" name="Shape 8"/>
          <p:cNvSpPr/>
          <p:nvPr/>
        </p:nvSpPr>
        <p:spPr>
          <a:xfrm>
            <a:off x="2103120" y="5784368"/>
            <a:ext cx="310896" cy="616432"/>
          </a:xfrm>
          <a:prstGeom prst="rect">
            <a:avLst/>
          </a:prstGeom>
          <a:solidFill>
            <a:srgbClr val="0F2A4A"/>
          </a:solidFill>
          <a:ln w="12700">
            <a:solidFill>
              <a:srgbClr val="0F2A4A"/>
            </a:solidFill>
            <a:prstDash val="solid"/>
          </a:ln>
        </p:spPr>
      </p:sp>
      <p:sp>
        <p:nvSpPr>
          <p:cNvPr id="11" name="Shape 9"/>
          <p:cNvSpPr/>
          <p:nvPr/>
        </p:nvSpPr>
        <p:spPr>
          <a:xfrm>
            <a:off x="2523744" y="5623560"/>
            <a:ext cx="310896" cy="777240"/>
          </a:xfrm>
          <a:prstGeom prst="rect">
            <a:avLst/>
          </a:prstGeom>
          <a:solidFill>
            <a:srgbClr val="B52639"/>
          </a:solidFill>
          <a:ln w="12700">
            <a:solidFill>
              <a:srgbClr val="B52639"/>
            </a:solidFill>
            <a:prstDash val="solid"/>
          </a:ln>
        </p:spPr>
      </p:sp>
      <p:sp>
        <p:nvSpPr>
          <p:cNvPr id="12" name="Shape 10"/>
          <p:cNvSpPr/>
          <p:nvPr/>
        </p:nvSpPr>
        <p:spPr>
          <a:xfrm>
            <a:off x="2944368" y="5703964"/>
            <a:ext cx="310896" cy="696836"/>
          </a:xfrm>
          <a:prstGeom prst="rect">
            <a:avLst/>
          </a:prstGeom>
          <a:solidFill>
            <a:srgbClr val="0F2A4A"/>
          </a:solidFill>
          <a:ln w="12700">
            <a:solidFill>
              <a:srgbClr val="0F2A4A"/>
            </a:solidFill>
            <a:prstDash val="solid"/>
          </a:ln>
        </p:spPr>
      </p:sp>
      <p:sp>
        <p:nvSpPr>
          <p:cNvPr id="13" name="Shape 11"/>
          <p:cNvSpPr/>
          <p:nvPr/>
        </p:nvSpPr>
        <p:spPr>
          <a:xfrm>
            <a:off x="3364992" y="5864772"/>
            <a:ext cx="310896" cy="536028"/>
          </a:xfrm>
          <a:prstGeom prst="rect">
            <a:avLst/>
          </a:prstGeom>
          <a:solidFill>
            <a:srgbClr val="0F2A4A"/>
          </a:solidFill>
          <a:ln w="12700">
            <a:solidFill>
              <a:srgbClr val="0F2A4A"/>
            </a:solidFill>
            <a:prstDash val="solid"/>
          </a:ln>
        </p:spPr>
      </p:sp>
      <p:sp>
        <p:nvSpPr>
          <p:cNvPr id="14" name="Shape 12"/>
          <p:cNvSpPr/>
          <p:nvPr/>
        </p:nvSpPr>
        <p:spPr>
          <a:xfrm>
            <a:off x="3785616" y="5998779"/>
            <a:ext cx="310896" cy="402021"/>
          </a:xfrm>
          <a:prstGeom prst="rect">
            <a:avLst/>
          </a:prstGeom>
          <a:solidFill>
            <a:srgbClr val="0F2A4A"/>
          </a:solidFill>
          <a:ln w="12700">
            <a:solidFill>
              <a:srgbClr val="0F2A4A"/>
            </a:solidFill>
            <a:prstDash val="solid"/>
          </a:ln>
        </p:spPr>
      </p:sp>
      <p:sp>
        <p:nvSpPr>
          <p:cNvPr id="15" name="Shape 13"/>
          <p:cNvSpPr/>
          <p:nvPr/>
        </p:nvSpPr>
        <p:spPr>
          <a:xfrm>
            <a:off x="4206240" y="6105985"/>
            <a:ext cx="310896" cy="294815"/>
          </a:xfrm>
          <a:prstGeom prst="rect">
            <a:avLst/>
          </a:prstGeom>
          <a:solidFill>
            <a:srgbClr val="0F2A4A"/>
          </a:solidFill>
          <a:ln w="12700">
            <a:solidFill>
              <a:srgbClr val="0F2A4A"/>
            </a:solidFill>
            <a:prstDash val="solid"/>
          </a:ln>
        </p:spPr>
      </p:sp>
      <p:sp>
        <p:nvSpPr>
          <p:cNvPr id="16" name="Shape 14"/>
          <p:cNvSpPr/>
          <p:nvPr/>
        </p:nvSpPr>
        <p:spPr>
          <a:xfrm>
            <a:off x="4626864" y="6172988"/>
            <a:ext cx="310896" cy="227812"/>
          </a:xfrm>
          <a:prstGeom prst="rect">
            <a:avLst/>
          </a:prstGeom>
          <a:solidFill>
            <a:srgbClr val="0F2A4A"/>
          </a:solidFill>
          <a:ln w="12700">
            <a:solidFill>
              <a:srgbClr val="0F2A4A"/>
            </a:solidFill>
            <a:prstDash val="solid"/>
          </a:ln>
        </p:spPr>
      </p:sp>
      <p:sp>
        <p:nvSpPr>
          <p:cNvPr id="17" name="Shape 15"/>
          <p:cNvSpPr/>
          <p:nvPr/>
        </p:nvSpPr>
        <p:spPr>
          <a:xfrm>
            <a:off x="5047488" y="6132786"/>
            <a:ext cx="310896" cy="268014"/>
          </a:xfrm>
          <a:prstGeom prst="rect">
            <a:avLst/>
          </a:prstGeom>
          <a:solidFill>
            <a:srgbClr val="0F2A4A"/>
          </a:solidFill>
          <a:ln w="12700">
            <a:solidFill>
              <a:srgbClr val="0F2A4A"/>
            </a:solidFill>
            <a:prstDash val="solid"/>
          </a:ln>
        </p:spPr>
      </p:sp>
      <p:sp>
        <p:nvSpPr>
          <p:cNvPr id="18" name="Shape 16"/>
          <p:cNvSpPr/>
          <p:nvPr/>
        </p:nvSpPr>
        <p:spPr>
          <a:xfrm>
            <a:off x="5468112" y="6052382"/>
            <a:ext cx="310896" cy="348418"/>
          </a:xfrm>
          <a:prstGeom prst="rect">
            <a:avLst/>
          </a:prstGeom>
          <a:solidFill>
            <a:srgbClr val="0F2A4A"/>
          </a:solidFill>
          <a:ln w="12700">
            <a:solidFill>
              <a:srgbClr val="0F2A4A"/>
            </a:solidFill>
            <a:prstDash val="solid"/>
          </a:ln>
        </p:spPr>
      </p:sp>
      <p:sp>
        <p:nvSpPr>
          <p:cNvPr id="19" name="Shape 17"/>
          <p:cNvSpPr/>
          <p:nvPr/>
        </p:nvSpPr>
        <p:spPr>
          <a:xfrm>
            <a:off x="5888736" y="6146187"/>
            <a:ext cx="310896" cy="254613"/>
          </a:xfrm>
          <a:prstGeom prst="rect">
            <a:avLst/>
          </a:prstGeom>
          <a:solidFill>
            <a:srgbClr val="0F2A4A"/>
          </a:solidFill>
          <a:ln w="12700">
            <a:solidFill>
              <a:srgbClr val="0F2A4A"/>
            </a:solidFill>
            <a:prstDash val="solid"/>
          </a:ln>
        </p:spPr>
      </p:sp>
      <p:sp>
        <p:nvSpPr>
          <p:cNvPr id="20" name="Shape 18"/>
          <p:cNvSpPr/>
          <p:nvPr/>
        </p:nvSpPr>
        <p:spPr>
          <a:xfrm>
            <a:off x="6309360" y="6226591"/>
            <a:ext cx="310896" cy="174209"/>
          </a:xfrm>
          <a:prstGeom prst="rect">
            <a:avLst/>
          </a:prstGeom>
          <a:solidFill>
            <a:srgbClr val="0F2A4A"/>
          </a:solidFill>
          <a:ln w="12700">
            <a:solidFill>
              <a:srgbClr val="0F2A4A"/>
            </a:solidFill>
            <a:prstDash val="solid"/>
          </a:ln>
        </p:spPr>
      </p:sp>
      <p:sp>
        <p:nvSpPr>
          <p:cNvPr id="21" name="Shape 19"/>
          <p:cNvSpPr/>
          <p:nvPr/>
        </p:nvSpPr>
        <p:spPr>
          <a:xfrm>
            <a:off x="6729984" y="6280194"/>
            <a:ext cx="310896" cy="120606"/>
          </a:xfrm>
          <a:prstGeom prst="rect">
            <a:avLst/>
          </a:prstGeom>
          <a:solidFill>
            <a:srgbClr val="0F2A4A"/>
          </a:solidFill>
          <a:ln w="12700">
            <a:solidFill>
              <a:srgbClr val="0F2A4A"/>
            </a:solidFill>
            <a:prstDash val="solid"/>
          </a:ln>
        </p:spPr>
      </p:sp>
      <p:sp>
        <p:nvSpPr>
          <p:cNvPr id="22" name="Shape 20"/>
          <p:cNvSpPr/>
          <p:nvPr/>
        </p:nvSpPr>
        <p:spPr>
          <a:xfrm>
            <a:off x="7150608" y="6306995"/>
            <a:ext cx="310896" cy="93805"/>
          </a:xfrm>
          <a:prstGeom prst="rect">
            <a:avLst/>
          </a:prstGeom>
          <a:solidFill>
            <a:srgbClr val="0F2A4A"/>
          </a:solidFill>
          <a:ln w="12700">
            <a:solidFill>
              <a:srgbClr val="0F2A4A"/>
            </a:solidFill>
            <a:prstDash val="solid"/>
          </a:ln>
        </p:spPr>
      </p:sp>
      <p:sp>
        <p:nvSpPr>
          <p:cNvPr id="23" name="Shape 21"/>
          <p:cNvSpPr/>
          <p:nvPr/>
        </p:nvSpPr>
        <p:spPr>
          <a:xfrm>
            <a:off x="7571232" y="6333797"/>
            <a:ext cx="310896" cy="67003"/>
          </a:xfrm>
          <a:prstGeom prst="rect">
            <a:avLst/>
          </a:prstGeom>
          <a:solidFill>
            <a:srgbClr val="0F2A4A"/>
          </a:solidFill>
          <a:ln w="12700">
            <a:solidFill>
              <a:srgbClr val="0F2A4A"/>
            </a:solidFill>
            <a:prstDash val="solid"/>
          </a:ln>
        </p:spPr>
      </p:sp>
      <p:sp>
        <p:nvSpPr>
          <p:cNvPr id="24" name="Shape 22"/>
          <p:cNvSpPr/>
          <p:nvPr/>
        </p:nvSpPr>
        <p:spPr>
          <a:xfrm>
            <a:off x="7991856" y="6347197"/>
            <a:ext cx="310896" cy="53603"/>
          </a:xfrm>
          <a:prstGeom prst="rect">
            <a:avLst/>
          </a:prstGeom>
          <a:solidFill>
            <a:srgbClr val="0F2A4A"/>
          </a:solidFill>
          <a:ln w="12700">
            <a:solidFill>
              <a:srgbClr val="0F2A4A"/>
            </a:solidFill>
            <a:prstDash val="solid"/>
          </a:ln>
        </p:spPr>
      </p:sp>
      <p:sp>
        <p:nvSpPr>
          <p:cNvPr id="25" name="Shape 23"/>
          <p:cNvSpPr/>
          <p:nvPr/>
        </p:nvSpPr>
        <p:spPr>
          <a:xfrm>
            <a:off x="8412480" y="6360598"/>
            <a:ext cx="310896" cy="40202"/>
          </a:xfrm>
          <a:prstGeom prst="rect">
            <a:avLst/>
          </a:prstGeom>
          <a:solidFill>
            <a:srgbClr val="0F2A4A"/>
          </a:solidFill>
          <a:ln w="12700">
            <a:solidFill>
              <a:srgbClr val="0F2A4A"/>
            </a:solidFill>
            <a:prstDash val="solid"/>
          </a:ln>
        </p:spPr>
      </p:sp>
      <p:sp>
        <p:nvSpPr>
          <p:cNvPr id="26" name="Shape 24"/>
          <p:cNvSpPr/>
          <p:nvPr/>
        </p:nvSpPr>
        <p:spPr>
          <a:xfrm>
            <a:off x="8833104" y="6360598"/>
            <a:ext cx="310896" cy="40202"/>
          </a:xfrm>
          <a:prstGeom prst="rect">
            <a:avLst/>
          </a:prstGeom>
          <a:solidFill>
            <a:srgbClr val="0F2A4A"/>
          </a:solidFill>
          <a:ln w="12700">
            <a:solidFill>
              <a:srgbClr val="0F2A4A"/>
            </a:solidFill>
            <a:prstDash val="solid"/>
          </a:ln>
        </p:spPr>
      </p:sp>
      <p:sp>
        <p:nvSpPr>
          <p:cNvPr id="27" name="Shape 25"/>
          <p:cNvSpPr/>
          <p:nvPr/>
        </p:nvSpPr>
        <p:spPr>
          <a:xfrm>
            <a:off x="9253728" y="6373999"/>
            <a:ext cx="310896" cy="26801"/>
          </a:xfrm>
          <a:prstGeom prst="rect">
            <a:avLst/>
          </a:prstGeom>
          <a:solidFill>
            <a:srgbClr val="0F2A4A"/>
          </a:solidFill>
          <a:ln w="12700">
            <a:solidFill>
              <a:srgbClr val="0F2A4A"/>
            </a:solidFill>
            <a:prstDash val="solid"/>
          </a:ln>
        </p:spPr>
      </p:sp>
      <p:sp>
        <p:nvSpPr>
          <p:cNvPr id="28" name="Shape 26"/>
          <p:cNvSpPr/>
          <p:nvPr/>
        </p:nvSpPr>
        <p:spPr>
          <a:xfrm>
            <a:off x="9674352" y="6373999"/>
            <a:ext cx="310896" cy="26801"/>
          </a:xfrm>
          <a:prstGeom prst="rect">
            <a:avLst/>
          </a:prstGeom>
          <a:solidFill>
            <a:srgbClr val="0F2A4A"/>
          </a:solidFill>
          <a:ln w="12700">
            <a:solidFill>
              <a:srgbClr val="0F2A4A"/>
            </a:solidFill>
            <a:prstDash val="solid"/>
          </a:ln>
        </p:spPr>
      </p:sp>
      <p:sp>
        <p:nvSpPr>
          <p:cNvPr id="29" name="Text 27"/>
          <p:cNvSpPr txBox="1"/>
          <p:nvPr/>
        </p:nvSpPr>
        <p:spPr>
          <a:xfrm>
            <a:off x="658368" y="6382512"/>
            <a:ext cx="5486400" cy="274320"/>
          </a:xfrm>
          <a:prstGeom prst="rect">
            <a:avLst/>
          </a:prstGeom>
          <a:noFill/>
          <a:ln/>
        </p:spPr>
        <p:txBody>
          <a:bodyPr wrap="square" lIns="0" tIns="0" rIns="0" bIns="0" rtlCol="0" anchor="ctr"/>
          <a:lstStyle/>
          <a:p>
            <a:pPr indent="0" marL="0">
              <a:buNone/>
            </a:pPr>
            <a:r>
              <a:rPr lang="en-US" sz="950" dirty="0">
                <a:solidFill>
                  <a:srgbClr val="8FB4D4"/>
                </a:solidFill>
                <a:latin typeface="Calibri" pitchFamily="34" charset="0"/>
                <a:ea typeface="Calibri" pitchFamily="34" charset="-122"/>
                <a:cs typeface="Calibri" pitchFamily="34" charset="-120"/>
              </a:rPr>
              <a:t>Epidemiología · Sesión 2 · Cadena epidemiológica</a:t>
            </a:r>
            <a:endParaRPr lang="en-US" sz="950" dirty="0"/>
          </a:p>
        </p:txBody>
      </p:sp>
      <p:sp>
        <p:nvSpPr>
          <p:cNvPr id="30" name="Text 28"/>
          <p:cNvSpPr txBox="1"/>
          <p:nvPr/>
        </p:nvSpPr>
        <p:spPr>
          <a:xfrm>
            <a:off x="10616184" y="6382512"/>
            <a:ext cx="914400" cy="274320"/>
          </a:xfrm>
          <a:prstGeom prst="rect">
            <a:avLst/>
          </a:prstGeom>
          <a:noFill/>
          <a:ln/>
        </p:spPr>
        <p:txBody>
          <a:bodyPr wrap="square" lIns="0" tIns="0" rIns="0" bIns="0" rtlCol="0" anchor="ctr"/>
          <a:lstStyle/>
          <a:p>
            <a:pPr algn="r" indent="0" marL="0">
              <a:buNone/>
            </a:pPr>
            <a:r>
              <a:rPr lang="en-US" sz="950" dirty="0">
                <a:solidFill>
                  <a:srgbClr val="8FB4D4"/>
                </a:solidFill>
                <a:latin typeface="Calibri" pitchFamily="34" charset="0"/>
                <a:ea typeface="Calibri" pitchFamily="34" charset="-122"/>
                <a:cs typeface="Calibri" pitchFamily="34" charset="-120"/>
              </a:rPr>
              <a:t>22</a:t>
            </a:r>
            <a:endParaRPr lang="en-US" sz="95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58368" y="384048"/>
            <a:ext cx="10872216" cy="237744"/>
          </a:xfrm>
          <a:prstGeom prst="rect">
            <a:avLst/>
          </a:prstGeom>
          <a:noFill/>
          <a:ln/>
        </p:spPr>
        <p:txBody>
          <a:bodyPr wrap="square" lIns="0" tIns="0" rIns="0" bIns="0" rtlCol="0" anchor="ctr"/>
          <a:lstStyle/>
          <a:p>
            <a:pPr indent="0" marL="0">
              <a:buNone/>
            </a:pPr>
            <a:r>
              <a:rPr lang="en-US" sz="1100" b="1" dirty="0">
                <a:solidFill>
                  <a:srgbClr val="B52639"/>
                </a:solidFill>
                <a:latin typeface="Calibri" pitchFamily="34" charset="0"/>
                <a:ea typeface="Calibri" pitchFamily="34" charset="-122"/>
                <a:cs typeface="Calibri" pitchFamily="34" charset="-120"/>
              </a:rPr>
              <a:t>La parte donde más gente se equivoca</a:t>
            </a:r>
            <a:endParaRPr lang="en-US" sz="1100" dirty="0"/>
          </a:p>
        </p:txBody>
      </p:sp>
      <p:sp>
        <p:nvSpPr>
          <p:cNvPr id="3" name="Text 1"/>
          <p:cNvSpPr txBox="1"/>
          <p:nvPr/>
        </p:nvSpPr>
        <p:spPr>
          <a:xfrm>
            <a:off x="658368" y="658368"/>
            <a:ext cx="10872216" cy="658368"/>
          </a:xfrm>
          <a:prstGeom prst="rect">
            <a:avLst/>
          </a:prstGeom>
          <a:noFill/>
          <a:ln/>
        </p:spPr>
        <p:txBody>
          <a:bodyPr wrap="square" lIns="0" tIns="0" rIns="0" bIns="0" rtlCol="0" anchor="t"/>
          <a:lstStyle/>
          <a:p>
            <a:pPr indent="0" marL="0">
              <a:buNone/>
            </a:pPr>
            <a:r>
              <a:rPr lang="en-US" sz="3000" b="1" dirty="0">
                <a:solidFill>
                  <a:srgbClr val="08182C"/>
                </a:solidFill>
                <a:latin typeface="Cambria" pitchFamily="34" charset="0"/>
                <a:ea typeface="Cambria" pitchFamily="34" charset="-122"/>
                <a:cs typeface="Cambria" pitchFamily="34" charset="-120"/>
              </a:rPr>
              <a:t>Tres relojes distintos</a:t>
            </a:r>
            <a:endParaRPr lang="en-US" sz="3000" dirty="0"/>
          </a:p>
        </p:txBody>
      </p:sp>
      <p:sp>
        <p:nvSpPr>
          <p:cNvPr id="4" name="Text 2"/>
          <p:cNvSpPr txBox="1"/>
          <p:nvPr/>
        </p:nvSpPr>
        <p:spPr>
          <a:xfrm>
            <a:off x="658368" y="6382512"/>
            <a:ext cx="5486400" cy="274320"/>
          </a:xfrm>
          <a:prstGeom prst="rect">
            <a:avLst/>
          </a:prstGeom>
          <a:noFill/>
          <a:ln/>
        </p:spPr>
        <p:txBody>
          <a:bodyPr wrap="square" lIns="0" tIns="0" rIns="0" bIns="0" rtlCol="0" anchor="ctr"/>
          <a:lstStyle/>
          <a:p>
            <a:pPr indent="0" marL="0">
              <a:buNone/>
            </a:pPr>
            <a:r>
              <a:rPr lang="en-US" sz="950" dirty="0">
                <a:solidFill>
                  <a:srgbClr val="54637A"/>
                </a:solidFill>
                <a:latin typeface="Calibri" pitchFamily="34" charset="0"/>
                <a:ea typeface="Calibri" pitchFamily="34" charset="-122"/>
                <a:cs typeface="Calibri" pitchFamily="34" charset="-120"/>
              </a:rPr>
              <a:t>Epidemiología · Sesión 2 · Cadena epidemiológica</a:t>
            </a:r>
            <a:endParaRPr lang="en-US" sz="950" dirty="0"/>
          </a:p>
        </p:txBody>
      </p:sp>
      <p:sp>
        <p:nvSpPr>
          <p:cNvPr id="5" name="Text 3"/>
          <p:cNvSpPr txBox="1"/>
          <p:nvPr/>
        </p:nvSpPr>
        <p:spPr>
          <a:xfrm>
            <a:off x="10616184" y="6382512"/>
            <a:ext cx="914400" cy="274320"/>
          </a:xfrm>
          <a:prstGeom prst="rect">
            <a:avLst/>
          </a:prstGeom>
          <a:noFill/>
          <a:ln/>
        </p:spPr>
        <p:txBody>
          <a:bodyPr wrap="square" lIns="0" tIns="0" rIns="0" bIns="0" rtlCol="0" anchor="ctr"/>
          <a:lstStyle/>
          <a:p>
            <a:pPr algn="r" indent="0" marL="0">
              <a:buNone/>
            </a:pPr>
            <a:r>
              <a:rPr lang="en-US" sz="950" dirty="0">
                <a:solidFill>
                  <a:srgbClr val="54637A"/>
                </a:solidFill>
                <a:latin typeface="Calibri" pitchFamily="34" charset="0"/>
                <a:ea typeface="Calibri" pitchFamily="34" charset="-122"/>
                <a:cs typeface="Calibri" pitchFamily="34" charset="-120"/>
              </a:rPr>
              <a:t>23</a:t>
            </a:r>
            <a:endParaRPr lang="en-US" sz="950" dirty="0"/>
          </a:p>
        </p:txBody>
      </p:sp>
      <p:sp>
        <p:nvSpPr>
          <p:cNvPr id="6" name="Shape 4"/>
          <p:cNvSpPr/>
          <p:nvPr/>
        </p:nvSpPr>
        <p:spPr>
          <a:xfrm>
            <a:off x="658368" y="1691640"/>
            <a:ext cx="3471672" cy="2377440"/>
          </a:xfrm>
          <a:prstGeom prst="roundRect">
            <a:avLst>
              <a:gd name="adj" fmla="val 1923"/>
            </a:avLst>
          </a:prstGeom>
          <a:solidFill>
            <a:srgbClr val="F1F4F8"/>
          </a:solidFill>
          <a:ln w="12700">
            <a:solidFill>
              <a:srgbClr val="333333"/>
            </a:solidFill>
            <a:prstDash val="solid"/>
          </a:ln>
        </p:spPr>
      </p:sp>
      <p:sp>
        <p:nvSpPr>
          <p:cNvPr id="7" name="Shape 5"/>
          <p:cNvSpPr/>
          <p:nvPr/>
        </p:nvSpPr>
        <p:spPr>
          <a:xfrm>
            <a:off x="877824" y="1874520"/>
            <a:ext cx="256032" cy="256032"/>
          </a:xfrm>
          <a:prstGeom prst="ellipse">
            <a:avLst/>
          </a:prstGeom>
          <a:solidFill>
            <a:srgbClr val="1A4270"/>
          </a:solidFill>
          <a:ln w="12700">
            <a:solidFill>
              <a:srgbClr val="333333"/>
            </a:solidFill>
            <a:prstDash val="solid"/>
          </a:ln>
        </p:spPr>
      </p:sp>
      <p:sp>
        <p:nvSpPr>
          <p:cNvPr id="8" name="Text 6"/>
          <p:cNvSpPr txBox="1"/>
          <p:nvPr/>
        </p:nvSpPr>
        <p:spPr>
          <a:xfrm>
            <a:off x="877824" y="2240280"/>
            <a:ext cx="3032760" cy="411480"/>
          </a:xfrm>
          <a:prstGeom prst="rect">
            <a:avLst/>
          </a:prstGeom>
          <a:noFill/>
          <a:ln/>
        </p:spPr>
        <p:txBody>
          <a:bodyPr wrap="square" lIns="0" tIns="0" rIns="0" bIns="0" rtlCol="0" anchor="ctr"/>
          <a:lstStyle/>
          <a:p>
            <a:pPr indent="0" marL="0">
              <a:buNone/>
            </a:pPr>
            <a:r>
              <a:rPr lang="en-US" sz="1500" b="1" dirty="0">
                <a:solidFill>
                  <a:srgbClr val="0F2A4A"/>
                </a:solidFill>
                <a:latin typeface="Calibri" pitchFamily="34" charset="0"/>
                <a:ea typeface="Calibri" pitchFamily="34" charset="-122"/>
                <a:cs typeface="Calibri" pitchFamily="34" charset="-120"/>
              </a:rPr>
              <a:t>Periodo de incubación</a:t>
            </a:r>
            <a:endParaRPr lang="en-US" sz="1500" dirty="0"/>
          </a:p>
        </p:txBody>
      </p:sp>
      <p:sp>
        <p:nvSpPr>
          <p:cNvPr id="9" name="Text 7"/>
          <p:cNvSpPr txBox="1"/>
          <p:nvPr/>
        </p:nvSpPr>
        <p:spPr>
          <a:xfrm>
            <a:off x="877824" y="2697480"/>
            <a:ext cx="3032760" cy="777240"/>
          </a:xfrm>
          <a:prstGeom prst="rect">
            <a:avLst/>
          </a:prstGeom>
          <a:noFill/>
          <a:ln/>
        </p:spPr>
        <p:txBody>
          <a:bodyPr wrap="square" lIns="0" tIns="0" rIns="0" bIns="0" rtlCol="0" anchor="ctr"/>
          <a:lstStyle/>
          <a:p>
            <a:pPr indent="0" marL="0">
              <a:lnSpc>
                <a:spcPct val="106000"/>
              </a:lnSpc>
              <a:buNone/>
            </a:pPr>
            <a:r>
              <a:rPr lang="en-US" sz="1250" dirty="0">
                <a:solidFill>
                  <a:srgbClr val="14202E"/>
                </a:solidFill>
                <a:latin typeface="Calibri" pitchFamily="34" charset="0"/>
                <a:ea typeface="Calibri" pitchFamily="34" charset="-122"/>
                <a:cs typeface="Calibri" pitchFamily="34" charset="-120"/>
              </a:rPr>
              <a:t>Desde la exposición hasta el PRIMER SIGNO O SÍNTOMA.</a:t>
            </a:r>
            <a:endParaRPr lang="en-US" sz="1250" dirty="0"/>
          </a:p>
        </p:txBody>
      </p:sp>
      <p:sp>
        <p:nvSpPr>
          <p:cNvPr id="10" name="Text 8"/>
          <p:cNvSpPr txBox="1"/>
          <p:nvPr/>
        </p:nvSpPr>
        <p:spPr>
          <a:xfrm>
            <a:off x="877824" y="3493008"/>
            <a:ext cx="3032760" cy="502920"/>
          </a:xfrm>
          <a:prstGeom prst="rect">
            <a:avLst/>
          </a:prstGeom>
          <a:noFill/>
          <a:ln/>
        </p:spPr>
        <p:txBody>
          <a:bodyPr wrap="square" lIns="0" tIns="0" rIns="0" bIns="0" rtlCol="0" anchor="ctr"/>
          <a:lstStyle/>
          <a:p>
            <a:pPr indent="0" marL="0">
              <a:lnSpc>
                <a:spcPct val="105000"/>
              </a:lnSpc>
              <a:buNone/>
            </a:pPr>
            <a:r>
              <a:rPr lang="en-US" sz="1200" i="1" dirty="0">
                <a:solidFill>
                  <a:srgbClr val="B52639"/>
                </a:solidFill>
                <a:latin typeface="Calibri" pitchFamily="34" charset="0"/>
                <a:ea typeface="Calibri" pitchFamily="34" charset="-122"/>
                <a:cs typeface="Calibri" pitchFamily="34" charset="-120"/>
              </a:rPr>
              <a:t>El reloj del clínico: dice cuándo esperar la enfermedad.</a:t>
            </a:r>
            <a:endParaRPr lang="en-US" sz="1200" dirty="0"/>
          </a:p>
        </p:txBody>
      </p:sp>
      <p:sp>
        <p:nvSpPr>
          <p:cNvPr id="11" name="Shape 9"/>
          <p:cNvSpPr/>
          <p:nvPr/>
        </p:nvSpPr>
        <p:spPr>
          <a:xfrm>
            <a:off x="4358640" y="1691640"/>
            <a:ext cx="3471672" cy="2377440"/>
          </a:xfrm>
          <a:prstGeom prst="roundRect">
            <a:avLst>
              <a:gd name="adj" fmla="val 1923"/>
            </a:avLst>
          </a:prstGeom>
          <a:solidFill>
            <a:srgbClr val="F1F4F8"/>
          </a:solidFill>
          <a:ln w="12700">
            <a:solidFill>
              <a:srgbClr val="333333"/>
            </a:solidFill>
            <a:prstDash val="solid"/>
          </a:ln>
        </p:spPr>
      </p:sp>
      <p:sp>
        <p:nvSpPr>
          <p:cNvPr id="12" name="Shape 10"/>
          <p:cNvSpPr/>
          <p:nvPr/>
        </p:nvSpPr>
        <p:spPr>
          <a:xfrm>
            <a:off x="4578096" y="1874520"/>
            <a:ext cx="256032" cy="256032"/>
          </a:xfrm>
          <a:prstGeom prst="ellipse">
            <a:avLst/>
          </a:prstGeom>
          <a:solidFill>
            <a:srgbClr val="B52639"/>
          </a:solidFill>
          <a:ln w="12700">
            <a:solidFill>
              <a:srgbClr val="333333"/>
            </a:solidFill>
            <a:prstDash val="solid"/>
          </a:ln>
        </p:spPr>
      </p:sp>
      <p:sp>
        <p:nvSpPr>
          <p:cNvPr id="13" name="Text 11"/>
          <p:cNvSpPr txBox="1"/>
          <p:nvPr/>
        </p:nvSpPr>
        <p:spPr>
          <a:xfrm>
            <a:off x="4578096" y="2240280"/>
            <a:ext cx="3032760" cy="411480"/>
          </a:xfrm>
          <a:prstGeom prst="rect">
            <a:avLst/>
          </a:prstGeom>
          <a:noFill/>
          <a:ln/>
        </p:spPr>
        <p:txBody>
          <a:bodyPr wrap="square" lIns="0" tIns="0" rIns="0" bIns="0" rtlCol="0" anchor="ctr"/>
          <a:lstStyle/>
          <a:p>
            <a:pPr indent="0" marL="0">
              <a:buNone/>
            </a:pPr>
            <a:r>
              <a:rPr lang="en-US" sz="1500" b="1" dirty="0">
                <a:solidFill>
                  <a:srgbClr val="0F2A4A"/>
                </a:solidFill>
                <a:latin typeface="Calibri" pitchFamily="34" charset="0"/>
                <a:ea typeface="Calibri" pitchFamily="34" charset="-122"/>
                <a:cs typeface="Calibri" pitchFamily="34" charset="-120"/>
              </a:rPr>
              <a:t>Periodo de latencia</a:t>
            </a:r>
            <a:endParaRPr lang="en-US" sz="1500" dirty="0"/>
          </a:p>
        </p:txBody>
      </p:sp>
      <p:sp>
        <p:nvSpPr>
          <p:cNvPr id="14" name="Text 12"/>
          <p:cNvSpPr txBox="1"/>
          <p:nvPr/>
        </p:nvSpPr>
        <p:spPr>
          <a:xfrm>
            <a:off x="4578096" y="2697480"/>
            <a:ext cx="3032760" cy="777240"/>
          </a:xfrm>
          <a:prstGeom prst="rect">
            <a:avLst/>
          </a:prstGeom>
          <a:noFill/>
          <a:ln/>
        </p:spPr>
        <p:txBody>
          <a:bodyPr wrap="square" lIns="0" tIns="0" rIns="0" bIns="0" rtlCol="0" anchor="ctr"/>
          <a:lstStyle/>
          <a:p>
            <a:pPr indent="0" marL="0">
              <a:lnSpc>
                <a:spcPct val="106000"/>
              </a:lnSpc>
              <a:buNone/>
            </a:pPr>
            <a:r>
              <a:rPr lang="en-US" sz="1250" dirty="0">
                <a:solidFill>
                  <a:srgbClr val="14202E"/>
                </a:solidFill>
                <a:latin typeface="Calibri" pitchFamily="34" charset="0"/>
                <a:ea typeface="Calibri" pitchFamily="34" charset="-122"/>
                <a:cs typeface="Calibri" pitchFamily="34" charset="-120"/>
              </a:rPr>
              <a:t>Desde la infección hasta que la persona SE VUELVE INFECCIOSA.</a:t>
            </a:r>
            <a:endParaRPr lang="en-US" sz="1250" dirty="0"/>
          </a:p>
        </p:txBody>
      </p:sp>
      <p:sp>
        <p:nvSpPr>
          <p:cNvPr id="15" name="Text 13"/>
          <p:cNvSpPr txBox="1"/>
          <p:nvPr/>
        </p:nvSpPr>
        <p:spPr>
          <a:xfrm>
            <a:off x="4578096" y="3493008"/>
            <a:ext cx="3032760" cy="502920"/>
          </a:xfrm>
          <a:prstGeom prst="rect">
            <a:avLst/>
          </a:prstGeom>
          <a:noFill/>
          <a:ln/>
        </p:spPr>
        <p:txBody>
          <a:bodyPr wrap="square" lIns="0" tIns="0" rIns="0" bIns="0" rtlCol="0" anchor="ctr"/>
          <a:lstStyle/>
          <a:p>
            <a:pPr indent="0" marL="0">
              <a:lnSpc>
                <a:spcPct val="105000"/>
              </a:lnSpc>
              <a:buNone/>
            </a:pPr>
            <a:r>
              <a:rPr lang="en-US" sz="1200" i="1" dirty="0">
                <a:solidFill>
                  <a:srgbClr val="B52639"/>
                </a:solidFill>
                <a:latin typeface="Calibri" pitchFamily="34" charset="0"/>
                <a:ea typeface="Calibri" pitchFamily="34" charset="-122"/>
                <a:cs typeface="Calibri" pitchFamily="34" charset="-120"/>
              </a:rPr>
              <a:t>El reloj del epidemiólogo: dice desde cuándo es un riesgo para los demás.</a:t>
            </a:r>
            <a:endParaRPr lang="en-US" sz="1200" dirty="0"/>
          </a:p>
        </p:txBody>
      </p:sp>
      <p:sp>
        <p:nvSpPr>
          <p:cNvPr id="16" name="Shape 14"/>
          <p:cNvSpPr/>
          <p:nvPr/>
        </p:nvSpPr>
        <p:spPr>
          <a:xfrm>
            <a:off x="8058912" y="1691640"/>
            <a:ext cx="3471672" cy="2377440"/>
          </a:xfrm>
          <a:prstGeom prst="roundRect">
            <a:avLst>
              <a:gd name="adj" fmla="val 1923"/>
            </a:avLst>
          </a:prstGeom>
          <a:solidFill>
            <a:srgbClr val="F1F4F8"/>
          </a:solidFill>
          <a:ln w="12700">
            <a:solidFill>
              <a:srgbClr val="333333"/>
            </a:solidFill>
            <a:prstDash val="solid"/>
          </a:ln>
        </p:spPr>
      </p:sp>
      <p:sp>
        <p:nvSpPr>
          <p:cNvPr id="17" name="Shape 15"/>
          <p:cNvSpPr/>
          <p:nvPr/>
        </p:nvSpPr>
        <p:spPr>
          <a:xfrm>
            <a:off x="8278368" y="1874520"/>
            <a:ext cx="256032" cy="256032"/>
          </a:xfrm>
          <a:prstGeom prst="ellipse">
            <a:avLst/>
          </a:prstGeom>
          <a:solidFill>
            <a:srgbClr val="8A5A12"/>
          </a:solidFill>
          <a:ln w="12700">
            <a:solidFill>
              <a:srgbClr val="333333"/>
            </a:solidFill>
            <a:prstDash val="solid"/>
          </a:ln>
        </p:spPr>
      </p:sp>
      <p:sp>
        <p:nvSpPr>
          <p:cNvPr id="18" name="Text 16"/>
          <p:cNvSpPr txBox="1"/>
          <p:nvPr/>
        </p:nvSpPr>
        <p:spPr>
          <a:xfrm>
            <a:off x="8278368" y="2240280"/>
            <a:ext cx="3032760" cy="411480"/>
          </a:xfrm>
          <a:prstGeom prst="rect">
            <a:avLst/>
          </a:prstGeom>
          <a:noFill/>
          <a:ln/>
        </p:spPr>
        <p:txBody>
          <a:bodyPr wrap="square" lIns="0" tIns="0" rIns="0" bIns="0" rtlCol="0" anchor="ctr"/>
          <a:lstStyle/>
          <a:p>
            <a:pPr indent="0" marL="0">
              <a:buNone/>
            </a:pPr>
            <a:r>
              <a:rPr lang="en-US" sz="1500" b="1" dirty="0">
                <a:solidFill>
                  <a:srgbClr val="0F2A4A"/>
                </a:solidFill>
                <a:latin typeface="Calibri" pitchFamily="34" charset="0"/>
                <a:ea typeface="Calibri" pitchFamily="34" charset="-122"/>
                <a:cs typeface="Calibri" pitchFamily="34" charset="-120"/>
              </a:rPr>
              <a:t>Periodo de transmisibilidad</a:t>
            </a:r>
            <a:endParaRPr lang="en-US" sz="1500" dirty="0"/>
          </a:p>
        </p:txBody>
      </p:sp>
      <p:sp>
        <p:nvSpPr>
          <p:cNvPr id="19" name="Text 17"/>
          <p:cNvSpPr txBox="1"/>
          <p:nvPr/>
        </p:nvSpPr>
        <p:spPr>
          <a:xfrm>
            <a:off x="8278368" y="2697480"/>
            <a:ext cx="3032760" cy="777240"/>
          </a:xfrm>
          <a:prstGeom prst="rect">
            <a:avLst/>
          </a:prstGeom>
          <a:noFill/>
          <a:ln/>
        </p:spPr>
        <p:txBody>
          <a:bodyPr wrap="square" lIns="0" tIns="0" rIns="0" bIns="0" rtlCol="0" anchor="ctr"/>
          <a:lstStyle/>
          <a:p>
            <a:pPr indent="0" marL="0">
              <a:lnSpc>
                <a:spcPct val="106000"/>
              </a:lnSpc>
              <a:buNone/>
            </a:pPr>
            <a:r>
              <a:rPr lang="en-US" sz="1250" dirty="0">
                <a:solidFill>
                  <a:srgbClr val="14202E"/>
                </a:solidFill>
                <a:latin typeface="Calibri" pitchFamily="34" charset="0"/>
                <a:ea typeface="Calibri" pitchFamily="34" charset="-122"/>
                <a:cs typeface="Calibri" pitchFamily="34" charset="-120"/>
              </a:rPr>
              <a:t>Intervalo durante el cual el agente PUEDE SER TRANSFERIDO a otro huésped.</a:t>
            </a:r>
            <a:endParaRPr lang="en-US" sz="1250" dirty="0"/>
          </a:p>
        </p:txBody>
      </p:sp>
      <p:sp>
        <p:nvSpPr>
          <p:cNvPr id="20" name="Text 18"/>
          <p:cNvSpPr txBox="1"/>
          <p:nvPr/>
        </p:nvSpPr>
        <p:spPr>
          <a:xfrm>
            <a:off x="8278368" y="3493008"/>
            <a:ext cx="3032760" cy="502920"/>
          </a:xfrm>
          <a:prstGeom prst="rect">
            <a:avLst/>
          </a:prstGeom>
          <a:noFill/>
          <a:ln/>
        </p:spPr>
        <p:txBody>
          <a:bodyPr wrap="square" lIns="0" tIns="0" rIns="0" bIns="0" rtlCol="0" anchor="ctr"/>
          <a:lstStyle/>
          <a:p>
            <a:pPr indent="0" marL="0">
              <a:lnSpc>
                <a:spcPct val="105000"/>
              </a:lnSpc>
              <a:buNone/>
            </a:pPr>
            <a:r>
              <a:rPr lang="en-US" sz="1200" i="1" dirty="0">
                <a:solidFill>
                  <a:srgbClr val="B52639"/>
                </a:solidFill>
                <a:latin typeface="Calibri" pitchFamily="34" charset="0"/>
                <a:ea typeface="Calibri" pitchFamily="34" charset="-122"/>
                <a:cs typeface="Calibri" pitchFamily="34" charset="-120"/>
              </a:rPr>
              <a:t>Empieza justo cuando termina la latencia.</a:t>
            </a:r>
            <a:endParaRPr lang="en-US" sz="1200" dirty="0"/>
          </a:p>
        </p:txBody>
      </p:sp>
      <p:sp>
        <p:nvSpPr>
          <p:cNvPr id="21" name="Shape 19"/>
          <p:cNvSpPr/>
          <p:nvPr/>
        </p:nvSpPr>
        <p:spPr>
          <a:xfrm>
            <a:off x="658368" y="4297680"/>
            <a:ext cx="10872216" cy="1188720"/>
          </a:xfrm>
          <a:prstGeom prst="roundRect">
            <a:avLst>
              <a:gd name="adj" fmla="val 3077"/>
            </a:avLst>
          </a:prstGeom>
          <a:solidFill>
            <a:srgbClr val="08182C"/>
          </a:solidFill>
          <a:ln w="12700">
            <a:solidFill>
              <a:srgbClr val="08182C"/>
            </a:solidFill>
            <a:prstDash val="solid"/>
          </a:ln>
        </p:spPr>
      </p:sp>
      <p:sp>
        <p:nvSpPr>
          <p:cNvPr id="22" name="Text 20"/>
          <p:cNvSpPr txBox="1"/>
          <p:nvPr/>
        </p:nvSpPr>
        <p:spPr>
          <a:xfrm>
            <a:off x="896112" y="4498848"/>
            <a:ext cx="10396728" cy="237744"/>
          </a:xfrm>
          <a:prstGeom prst="rect">
            <a:avLst/>
          </a:prstGeom>
          <a:noFill/>
          <a:ln/>
        </p:spPr>
        <p:txBody>
          <a:bodyPr wrap="square" lIns="0" tIns="0" rIns="0" bIns="0" rtlCol="0" anchor="ctr"/>
          <a:lstStyle/>
          <a:p>
            <a:pPr indent="0" marL="0">
              <a:buNone/>
            </a:pPr>
            <a:r>
              <a:rPr lang="en-US" sz="1050" b="1" dirty="0">
                <a:solidFill>
                  <a:srgbClr val="8FB4D4"/>
                </a:solidFill>
                <a:latin typeface="Calibri" pitchFamily="34" charset="0"/>
                <a:ea typeface="Calibri" pitchFamily="34" charset="-122"/>
                <a:cs typeface="Calibri" pitchFamily="34" charset="-120"/>
              </a:rPr>
              <a:t>PUNTO CLAVE</a:t>
            </a:r>
            <a:endParaRPr lang="en-US" sz="1050" dirty="0"/>
          </a:p>
        </p:txBody>
      </p:sp>
      <p:sp>
        <p:nvSpPr>
          <p:cNvPr id="23" name="Text 21"/>
          <p:cNvSpPr txBox="1"/>
          <p:nvPr/>
        </p:nvSpPr>
        <p:spPr>
          <a:xfrm>
            <a:off x="896112" y="4791456"/>
            <a:ext cx="10396728" cy="512064"/>
          </a:xfrm>
          <a:prstGeom prst="rect">
            <a:avLst/>
          </a:prstGeom>
          <a:noFill/>
          <a:ln/>
        </p:spPr>
        <p:txBody>
          <a:bodyPr wrap="square" lIns="0" tIns="0" rIns="0" bIns="0" rtlCol="0" anchor="ctr"/>
          <a:lstStyle/>
          <a:p>
            <a:pPr indent="0" marL="0">
              <a:lnSpc>
                <a:spcPct val="112000"/>
              </a:lnSpc>
              <a:buNone/>
            </a:pPr>
            <a:r>
              <a:rPr lang="en-US" sz="1350" dirty="0">
                <a:solidFill>
                  <a:srgbClr val="FFFFFF"/>
                </a:solidFill>
                <a:latin typeface="Calibri" pitchFamily="34" charset="0"/>
                <a:ea typeface="Calibri" pitchFamily="34" charset="-122"/>
                <a:cs typeface="Calibri" pitchFamily="34" charset="-120"/>
              </a:rPr>
              <a:t>Como la latencia suele ser más corta que la incubación, en la mayoría de las enfermedades infecciosas existe transmisión ANTES de que aparezcan los síntomas. Ese desfase es el que vuelve tan difícil el control de las infecciones respiratorias: cuando el caso se detecta, ya transmitió.</a:t>
            </a:r>
            <a:endParaRPr lang="en-US" sz="135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58368" y="384048"/>
            <a:ext cx="10872216" cy="237744"/>
          </a:xfrm>
          <a:prstGeom prst="rect">
            <a:avLst/>
          </a:prstGeom>
          <a:noFill/>
          <a:ln/>
        </p:spPr>
        <p:txBody>
          <a:bodyPr wrap="square" lIns="0" tIns="0" rIns="0" bIns="0" rtlCol="0" anchor="ctr"/>
          <a:lstStyle/>
          <a:p>
            <a:pPr indent="0" marL="0">
              <a:buNone/>
            </a:pPr>
            <a:r>
              <a:rPr lang="en-US" sz="1100" b="1" dirty="0">
                <a:solidFill>
                  <a:srgbClr val="B52639"/>
                </a:solidFill>
                <a:latin typeface="Calibri" pitchFamily="34" charset="0"/>
                <a:ea typeface="Calibri" pitchFamily="34" charset="-122"/>
                <a:cs typeface="Calibri" pitchFamily="34" charset="-120"/>
              </a:rPr>
              <a:t>Cuánto se puede transmitir antes del diagnóstico</a:t>
            </a:r>
            <a:endParaRPr lang="en-US" sz="1100" dirty="0"/>
          </a:p>
        </p:txBody>
      </p:sp>
      <p:sp>
        <p:nvSpPr>
          <p:cNvPr id="3" name="Text 1"/>
          <p:cNvSpPr txBox="1"/>
          <p:nvPr/>
        </p:nvSpPr>
        <p:spPr>
          <a:xfrm>
            <a:off x="658368" y="658368"/>
            <a:ext cx="10872216" cy="658368"/>
          </a:xfrm>
          <a:prstGeom prst="rect">
            <a:avLst/>
          </a:prstGeom>
          <a:noFill/>
          <a:ln/>
        </p:spPr>
        <p:txBody>
          <a:bodyPr wrap="square" lIns="0" tIns="0" rIns="0" bIns="0" rtlCol="0" anchor="t"/>
          <a:lstStyle/>
          <a:p>
            <a:pPr indent="0" marL="0">
              <a:buNone/>
            </a:pPr>
            <a:r>
              <a:rPr lang="en-US" sz="3000" b="1" dirty="0">
                <a:solidFill>
                  <a:srgbClr val="08182C"/>
                </a:solidFill>
                <a:latin typeface="Cambria" pitchFamily="34" charset="0"/>
                <a:ea typeface="Cambria" pitchFamily="34" charset="-122"/>
                <a:cs typeface="Cambria" pitchFamily="34" charset="-120"/>
              </a:rPr>
              <a:t>Casos extremos del desfase</a:t>
            </a:r>
            <a:endParaRPr lang="en-US" sz="3000" dirty="0"/>
          </a:p>
        </p:txBody>
      </p:sp>
      <p:sp>
        <p:nvSpPr>
          <p:cNvPr id="4" name="Text 2"/>
          <p:cNvSpPr txBox="1"/>
          <p:nvPr/>
        </p:nvSpPr>
        <p:spPr>
          <a:xfrm>
            <a:off x="658368" y="6382512"/>
            <a:ext cx="5486400" cy="274320"/>
          </a:xfrm>
          <a:prstGeom prst="rect">
            <a:avLst/>
          </a:prstGeom>
          <a:noFill/>
          <a:ln/>
        </p:spPr>
        <p:txBody>
          <a:bodyPr wrap="square" lIns="0" tIns="0" rIns="0" bIns="0" rtlCol="0" anchor="ctr"/>
          <a:lstStyle/>
          <a:p>
            <a:pPr indent="0" marL="0">
              <a:buNone/>
            </a:pPr>
            <a:r>
              <a:rPr lang="en-US" sz="950" dirty="0">
                <a:solidFill>
                  <a:srgbClr val="54637A"/>
                </a:solidFill>
                <a:latin typeface="Calibri" pitchFamily="34" charset="0"/>
                <a:ea typeface="Calibri" pitchFamily="34" charset="-122"/>
                <a:cs typeface="Calibri" pitchFamily="34" charset="-120"/>
              </a:rPr>
              <a:t>Epidemiología · Sesión 2 · Cadena epidemiológica</a:t>
            </a:r>
            <a:endParaRPr lang="en-US" sz="950" dirty="0"/>
          </a:p>
        </p:txBody>
      </p:sp>
      <p:sp>
        <p:nvSpPr>
          <p:cNvPr id="5" name="Text 3"/>
          <p:cNvSpPr txBox="1"/>
          <p:nvPr/>
        </p:nvSpPr>
        <p:spPr>
          <a:xfrm>
            <a:off x="10616184" y="6382512"/>
            <a:ext cx="914400" cy="274320"/>
          </a:xfrm>
          <a:prstGeom prst="rect">
            <a:avLst/>
          </a:prstGeom>
          <a:noFill/>
          <a:ln/>
        </p:spPr>
        <p:txBody>
          <a:bodyPr wrap="square" lIns="0" tIns="0" rIns="0" bIns="0" rtlCol="0" anchor="ctr"/>
          <a:lstStyle/>
          <a:p>
            <a:pPr algn="r" indent="0" marL="0">
              <a:buNone/>
            </a:pPr>
            <a:r>
              <a:rPr lang="en-US" sz="950" dirty="0">
                <a:solidFill>
                  <a:srgbClr val="54637A"/>
                </a:solidFill>
                <a:latin typeface="Calibri" pitchFamily="34" charset="0"/>
                <a:ea typeface="Calibri" pitchFamily="34" charset="-122"/>
                <a:cs typeface="Calibri" pitchFamily="34" charset="-120"/>
              </a:rPr>
              <a:t>24</a:t>
            </a:r>
            <a:endParaRPr lang="en-US" sz="950" dirty="0"/>
          </a:p>
        </p:txBody>
      </p:sp>
      <p:sp>
        <p:nvSpPr>
          <p:cNvPr id="6" name="Shape 4"/>
          <p:cNvSpPr/>
          <p:nvPr/>
        </p:nvSpPr>
        <p:spPr>
          <a:xfrm>
            <a:off x="658368" y="1691640"/>
            <a:ext cx="10872216" cy="777240"/>
          </a:xfrm>
          <a:prstGeom prst="roundRect">
            <a:avLst>
              <a:gd name="adj" fmla="val 5882"/>
            </a:avLst>
          </a:prstGeom>
          <a:solidFill>
            <a:srgbClr val="F1F4F8"/>
          </a:solidFill>
          <a:ln w="12700">
            <a:solidFill>
              <a:srgbClr val="333333"/>
            </a:solidFill>
            <a:prstDash val="solid"/>
          </a:ln>
        </p:spPr>
      </p:sp>
      <p:sp>
        <p:nvSpPr>
          <p:cNvPr id="7" name="Text 5"/>
          <p:cNvSpPr txBox="1"/>
          <p:nvPr/>
        </p:nvSpPr>
        <p:spPr>
          <a:xfrm>
            <a:off x="896112" y="1929384"/>
            <a:ext cx="2468880" cy="320040"/>
          </a:xfrm>
          <a:prstGeom prst="rect">
            <a:avLst/>
          </a:prstGeom>
          <a:noFill/>
          <a:ln/>
        </p:spPr>
        <p:txBody>
          <a:bodyPr wrap="square" lIns="0" tIns="0" rIns="0" bIns="0" rtlCol="0" anchor="ctr"/>
          <a:lstStyle/>
          <a:p>
            <a:pPr indent="0" marL="0">
              <a:buNone/>
            </a:pPr>
            <a:r>
              <a:rPr lang="en-US" sz="1400" b="1" dirty="0">
                <a:solidFill>
                  <a:srgbClr val="B52639"/>
                </a:solidFill>
                <a:latin typeface="Calibri" pitchFamily="34" charset="0"/>
                <a:ea typeface="Calibri" pitchFamily="34" charset="-122"/>
                <a:cs typeface="Calibri" pitchFamily="34" charset="-120"/>
              </a:rPr>
              <a:t>Hepatitis A</a:t>
            </a:r>
            <a:endParaRPr lang="en-US" sz="1400" dirty="0"/>
          </a:p>
        </p:txBody>
      </p:sp>
      <p:sp>
        <p:nvSpPr>
          <p:cNvPr id="8" name="Text 6"/>
          <p:cNvSpPr txBox="1"/>
          <p:nvPr/>
        </p:nvSpPr>
        <p:spPr>
          <a:xfrm>
            <a:off x="3493008" y="1837944"/>
            <a:ext cx="7763256" cy="548640"/>
          </a:xfrm>
          <a:prstGeom prst="rect">
            <a:avLst/>
          </a:prstGeom>
          <a:noFill/>
          <a:ln/>
        </p:spPr>
        <p:txBody>
          <a:bodyPr wrap="square" lIns="0" tIns="0" rIns="0" bIns="0" rtlCol="0" anchor="ctr"/>
          <a:lstStyle/>
          <a:p>
            <a:pPr indent="0" marL="0">
              <a:lnSpc>
                <a:spcPct val="105000"/>
              </a:lnSpc>
              <a:buNone/>
            </a:pPr>
            <a:r>
              <a:rPr lang="en-US" sz="1250" dirty="0">
                <a:solidFill>
                  <a:srgbClr val="14202E"/>
                </a:solidFill>
                <a:latin typeface="Calibri" pitchFamily="34" charset="0"/>
                <a:ea typeface="Calibri" pitchFamily="34" charset="-122"/>
                <a:cs typeface="Calibri" pitchFamily="34" charset="-120"/>
              </a:rPr>
              <a:t>Infectividad máxima durante la segunda parte de la incubación, alrededor de 30 días, y continúa días después de la ictericia.</a:t>
            </a:r>
            <a:endParaRPr lang="en-US" sz="1250" dirty="0"/>
          </a:p>
        </p:txBody>
      </p:sp>
      <p:sp>
        <p:nvSpPr>
          <p:cNvPr id="9" name="Shape 7"/>
          <p:cNvSpPr/>
          <p:nvPr/>
        </p:nvSpPr>
        <p:spPr>
          <a:xfrm>
            <a:off x="658368" y="2587752"/>
            <a:ext cx="10872216" cy="777240"/>
          </a:xfrm>
          <a:prstGeom prst="roundRect">
            <a:avLst>
              <a:gd name="adj" fmla="val 5882"/>
            </a:avLst>
          </a:prstGeom>
          <a:solidFill>
            <a:srgbClr val="F1F4F8"/>
          </a:solidFill>
          <a:ln w="12700">
            <a:solidFill>
              <a:srgbClr val="333333"/>
            </a:solidFill>
            <a:prstDash val="solid"/>
          </a:ln>
        </p:spPr>
      </p:sp>
      <p:sp>
        <p:nvSpPr>
          <p:cNvPr id="10" name="Text 8"/>
          <p:cNvSpPr txBox="1"/>
          <p:nvPr/>
        </p:nvSpPr>
        <p:spPr>
          <a:xfrm>
            <a:off x="896112" y="2825496"/>
            <a:ext cx="2468880" cy="320040"/>
          </a:xfrm>
          <a:prstGeom prst="rect">
            <a:avLst/>
          </a:prstGeom>
          <a:noFill/>
          <a:ln/>
        </p:spPr>
        <p:txBody>
          <a:bodyPr wrap="square" lIns="0" tIns="0" rIns="0" bIns="0" rtlCol="0" anchor="ctr"/>
          <a:lstStyle/>
          <a:p>
            <a:pPr indent="0" marL="0">
              <a:buNone/>
            </a:pPr>
            <a:r>
              <a:rPr lang="en-US" sz="1400" b="1" dirty="0">
                <a:solidFill>
                  <a:srgbClr val="B52639"/>
                </a:solidFill>
                <a:latin typeface="Calibri" pitchFamily="34" charset="0"/>
                <a:ea typeface="Calibri" pitchFamily="34" charset="-122"/>
                <a:cs typeface="Calibri" pitchFamily="34" charset="-120"/>
              </a:rPr>
              <a:t>Hepatitis B</a:t>
            </a:r>
            <a:endParaRPr lang="en-US" sz="1400" dirty="0"/>
          </a:p>
        </p:txBody>
      </p:sp>
      <p:sp>
        <p:nvSpPr>
          <p:cNvPr id="11" name="Text 9"/>
          <p:cNvSpPr txBox="1"/>
          <p:nvPr/>
        </p:nvSpPr>
        <p:spPr>
          <a:xfrm>
            <a:off x="3493008" y="2734056"/>
            <a:ext cx="7763256" cy="548640"/>
          </a:xfrm>
          <a:prstGeom prst="rect">
            <a:avLst/>
          </a:prstGeom>
          <a:noFill/>
          <a:ln/>
        </p:spPr>
        <p:txBody>
          <a:bodyPr wrap="square" lIns="0" tIns="0" rIns="0" bIns="0" rtlCol="0" anchor="ctr"/>
          <a:lstStyle/>
          <a:p>
            <a:pPr indent="0" marL="0">
              <a:lnSpc>
                <a:spcPct val="105000"/>
              </a:lnSpc>
              <a:buNone/>
            </a:pPr>
            <a:r>
              <a:rPr lang="en-US" sz="1250" dirty="0">
                <a:solidFill>
                  <a:srgbClr val="14202E"/>
                </a:solidFill>
                <a:latin typeface="Calibri" pitchFamily="34" charset="0"/>
                <a:ea typeface="Calibri" pitchFamily="34" charset="-122"/>
                <a:cs typeface="Calibri" pitchFamily="34" charset="-120"/>
              </a:rPr>
              <a:t>La sangre puede ser infectante desde tres meses antes del inicio de la ictericia.</a:t>
            </a:r>
            <a:endParaRPr lang="en-US" sz="1250" dirty="0"/>
          </a:p>
        </p:txBody>
      </p:sp>
      <p:sp>
        <p:nvSpPr>
          <p:cNvPr id="12" name="Shape 10"/>
          <p:cNvSpPr/>
          <p:nvPr/>
        </p:nvSpPr>
        <p:spPr>
          <a:xfrm>
            <a:off x="658368" y="3483864"/>
            <a:ext cx="10872216" cy="777240"/>
          </a:xfrm>
          <a:prstGeom prst="roundRect">
            <a:avLst>
              <a:gd name="adj" fmla="val 5882"/>
            </a:avLst>
          </a:prstGeom>
          <a:solidFill>
            <a:srgbClr val="F1F4F8"/>
          </a:solidFill>
          <a:ln w="12700">
            <a:solidFill>
              <a:srgbClr val="333333"/>
            </a:solidFill>
            <a:prstDash val="solid"/>
          </a:ln>
        </p:spPr>
      </p:sp>
      <p:sp>
        <p:nvSpPr>
          <p:cNvPr id="13" name="Text 11"/>
          <p:cNvSpPr txBox="1"/>
          <p:nvPr/>
        </p:nvSpPr>
        <p:spPr>
          <a:xfrm>
            <a:off x="896112" y="3721608"/>
            <a:ext cx="2468880" cy="320040"/>
          </a:xfrm>
          <a:prstGeom prst="rect">
            <a:avLst/>
          </a:prstGeom>
          <a:noFill/>
          <a:ln/>
        </p:spPr>
        <p:txBody>
          <a:bodyPr wrap="square" lIns="0" tIns="0" rIns="0" bIns="0" rtlCol="0" anchor="ctr"/>
          <a:lstStyle/>
          <a:p>
            <a:pPr indent="0" marL="0">
              <a:buNone/>
            </a:pPr>
            <a:r>
              <a:rPr lang="en-US" sz="1400" b="1" dirty="0">
                <a:solidFill>
                  <a:srgbClr val="B52639"/>
                </a:solidFill>
                <a:latin typeface="Calibri" pitchFamily="34" charset="0"/>
                <a:ea typeface="Calibri" pitchFamily="34" charset="-122"/>
                <a:cs typeface="Calibri" pitchFamily="34" charset="-120"/>
              </a:rPr>
              <a:t>Infección por VIH</a:t>
            </a:r>
            <a:endParaRPr lang="en-US" sz="1400" dirty="0"/>
          </a:p>
        </p:txBody>
      </p:sp>
      <p:sp>
        <p:nvSpPr>
          <p:cNvPr id="14" name="Text 12"/>
          <p:cNvSpPr txBox="1"/>
          <p:nvPr/>
        </p:nvSpPr>
        <p:spPr>
          <a:xfrm>
            <a:off x="3493008" y="3630168"/>
            <a:ext cx="7763256" cy="548640"/>
          </a:xfrm>
          <a:prstGeom prst="rect">
            <a:avLst/>
          </a:prstGeom>
          <a:noFill/>
          <a:ln/>
        </p:spPr>
        <p:txBody>
          <a:bodyPr wrap="square" lIns="0" tIns="0" rIns="0" bIns="0" rtlCol="0" anchor="ctr"/>
          <a:lstStyle/>
          <a:p>
            <a:pPr indent="0" marL="0">
              <a:lnSpc>
                <a:spcPct val="105000"/>
              </a:lnSpc>
              <a:buNone/>
            </a:pPr>
            <a:r>
              <a:rPr lang="en-US" sz="1250" dirty="0">
                <a:solidFill>
                  <a:srgbClr val="14202E"/>
                </a:solidFill>
                <a:latin typeface="Calibri" pitchFamily="34" charset="0"/>
                <a:ea typeface="Calibri" pitchFamily="34" charset="-122"/>
                <a:cs typeface="Calibri" pitchFamily="34" charset="-120"/>
              </a:rPr>
              <a:t>La persona infectada puede ser infectante durante años.</a:t>
            </a:r>
            <a:endParaRPr lang="en-US" sz="1250" dirty="0"/>
          </a:p>
        </p:txBody>
      </p:sp>
      <p:sp>
        <p:nvSpPr>
          <p:cNvPr id="15" name="Shape 13"/>
          <p:cNvSpPr/>
          <p:nvPr/>
        </p:nvSpPr>
        <p:spPr>
          <a:xfrm>
            <a:off x="658368" y="4379976"/>
            <a:ext cx="10872216" cy="777240"/>
          </a:xfrm>
          <a:prstGeom prst="roundRect">
            <a:avLst>
              <a:gd name="adj" fmla="val 5882"/>
            </a:avLst>
          </a:prstGeom>
          <a:solidFill>
            <a:srgbClr val="F1F4F8"/>
          </a:solidFill>
          <a:ln w="12700">
            <a:solidFill>
              <a:srgbClr val="333333"/>
            </a:solidFill>
            <a:prstDash val="solid"/>
          </a:ln>
        </p:spPr>
      </p:sp>
      <p:sp>
        <p:nvSpPr>
          <p:cNvPr id="16" name="Text 14"/>
          <p:cNvSpPr txBox="1"/>
          <p:nvPr/>
        </p:nvSpPr>
        <p:spPr>
          <a:xfrm>
            <a:off x="896112" y="4617720"/>
            <a:ext cx="2468880" cy="320040"/>
          </a:xfrm>
          <a:prstGeom prst="rect">
            <a:avLst/>
          </a:prstGeom>
          <a:noFill/>
          <a:ln/>
        </p:spPr>
        <p:txBody>
          <a:bodyPr wrap="square" lIns="0" tIns="0" rIns="0" bIns="0" rtlCol="0" anchor="ctr"/>
          <a:lstStyle/>
          <a:p>
            <a:pPr indent="0" marL="0">
              <a:buNone/>
            </a:pPr>
            <a:r>
              <a:rPr lang="en-US" sz="1400" b="1" dirty="0">
                <a:solidFill>
                  <a:srgbClr val="B52639"/>
                </a:solidFill>
                <a:latin typeface="Calibri" pitchFamily="34" charset="0"/>
                <a:ea typeface="Calibri" pitchFamily="34" charset="-122"/>
                <a:cs typeface="Calibri" pitchFamily="34" charset="-120"/>
              </a:rPr>
              <a:t>Rabia canina</a:t>
            </a:r>
            <a:endParaRPr lang="en-US" sz="1400" dirty="0"/>
          </a:p>
        </p:txBody>
      </p:sp>
      <p:sp>
        <p:nvSpPr>
          <p:cNvPr id="17" name="Text 15"/>
          <p:cNvSpPr txBox="1"/>
          <p:nvPr/>
        </p:nvSpPr>
        <p:spPr>
          <a:xfrm>
            <a:off x="3493008" y="4526280"/>
            <a:ext cx="7763256" cy="548640"/>
          </a:xfrm>
          <a:prstGeom prst="rect">
            <a:avLst/>
          </a:prstGeom>
          <a:noFill/>
          <a:ln/>
        </p:spPr>
        <p:txBody>
          <a:bodyPr wrap="square" lIns="0" tIns="0" rIns="0" bIns="0" rtlCol="0" anchor="ctr"/>
          <a:lstStyle/>
          <a:p>
            <a:pPr indent="0" marL="0">
              <a:lnSpc>
                <a:spcPct val="105000"/>
              </a:lnSpc>
              <a:buNone/>
            </a:pPr>
            <a:r>
              <a:rPr lang="en-US" sz="1250" dirty="0">
                <a:solidFill>
                  <a:srgbClr val="14202E"/>
                </a:solidFill>
                <a:latin typeface="Calibri" pitchFamily="34" charset="0"/>
                <a:ea typeface="Calibri" pitchFamily="34" charset="-122"/>
                <a:cs typeface="Calibri" pitchFamily="34" charset="-120"/>
              </a:rPr>
              <a:t>El virus está en la saliva desde casi cinco días antes de los signos. De ahí sale el periodo de 7 a 10 días de observación del animal agresor.</a:t>
            </a:r>
            <a:endParaRPr lang="en-US" sz="1250" dirty="0"/>
          </a:p>
        </p:txBody>
      </p:sp>
      <p:sp>
        <p:nvSpPr>
          <p:cNvPr id="18" name="Text 16"/>
          <p:cNvSpPr txBox="1"/>
          <p:nvPr/>
        </p:nvSpPr>
        <p:spPr>
          <a:xfrm>
            <a:off x="658368" y="5349240"/>
            <a:ext cx="10872216" cy="548640"/>
          </a:xfrm>
          <a:prstGeom prst="rect">
            <a:avLst/>
          </a:prstGeom>
          <a:noFill/>
          <a:ln/>
        </p:spPr>
        <p:txBody>
          <a:bodyPr wrap="square" lIns="0" tIns="0" rIns="0" bIns="0" rtlCol="0" anchor="ctr"/>
          <a:lstStyle/>
          <a:p>
            <a:pPr algn="l" indent="0" marL="0">
              <a:lnSpc>
                <a:spcPct val="115000"/>
              </a:lnSpc>
              <a:buNone/>
            </a:pPr>
            <a:r>
              <a:rPr lang="en-US" sz="1250" i="1" dirty="0">
                <a:solidFill>
                  <a:srgbClr val="54637A"/>
                </a:solidFill>
                <a:latin typeface="Calibri" pitchFamily="34" charset="0"/>
                <a:ea typeface="Calibri" pitchFamily="34" charset="-122"/>
                <a:cs typeface="Calibri" pitchFamily="34" charset="-120"/>
              </a:rPr>
              <a:t>En sentido contrario: la mayoría de enfermedades no transmiten en la fase inicial de la incubación ni tras el restablecimiento completo. Pero en tuberculosis, sífilis y gonorrea la transmisibilidad puede ser intermitente durante toda la evolución.</a:t>
            </a:r>
            <a:endParaRPr lang="en-US" sz="125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08182C"/>
        </a:solidFill>
      </p:bgPr>
    </p:bg>
    <p:spTree>
      <p:nvGrpSpPr>
        <p:cNvPr id="1" name=""/>
        <p:cNvGrpSpPr/>
        <p:nvPr/>
      </p:nvGrpSpPr>
      <p:grpSpPr>
        <a:xfrm>
          <a:off x="0" y="0"/>
          <a:ext cx="0" cy="0"/>
          <a:chOff x="0" y="0"/>
          <a:chExt cx="0" cy="0"/>
        </a:xfrm>
      </p:grpSpPr>
      <p:sp>
        <p:nvSpPr>
          <p:cNvPr id="2" name="Text 0"/>
          <p:cNvSpPr txBox="1"/>
          <p:nvPr/>
        </p:nvSpPr>
        <p:spPr>
          <a:xfrm>
            <a:off x="658368" y="1828800"/>
            <a:ext cx="2011680" cy="1371600"/>
          </a:xfrm>
          <a:prstGeom prst="rect">
            <a:avLst/>
          </a:prstGeom>
          <a:noFill/>
          <a:ln/>
        </p:spPr>
        <p:txBody>
          <a:bodyPr wrap="square" lIns="0" tIns="0" rIns="0" bIns="0" rtlCol="0" anchor="ctr"/>
          <a:lstStyle/>
          <a:p>
            <a:pPr indent="0" marL="0">
              <a:buNone/>
            </a:pPr>
            <a:r>
              <a:rPr lang="en-US" sz="8400" b="1" dirty="0">
                <a:solidFill>
                  <a:srgbClr val="B52639"/>
                </a:solidFill>
                <a:latin typeface="Cambria" pitchFamily="34" charset="0"/>
                <a:ea typeface="Cambria" pitchFamily="34" charset="-122"/>
                <a:cs typeface="Cambria" pitchFamily="34" charset="-120"/>
              </a:rPr>
              <a:t>4</a:t>
            </a:r>
            <a:endParaRPr lang="en-US" sz="8400" dirty="0"/>
          </a:p>
        </p:txBody>
      </p:sp>
      <p:sp>
        <p:nvSpPr>
          <p:cNvPr id="3" name="Text 1"/>
          <p:cNvSpPr txBox="1"/>
          <p:nvPr/>
        </p:nvSpPr>
        <p:spPr>
          <a:xfrm>
            <a:off x="658368" y="3017520"/>
            <a:ext cx="9052560" cy="1143000"/>
          </a:xfrm>
          <a:prstGeom prst="rect">
            <a:avLst/>
          </a:prstGeom>
          <a:noFill/>
          <a:ln/>
        </p:spPr>
        <p:txBody>
          <a:bodyPr wrap="square" lIns="0" tIns="0" rIns="0" bIns="0" rtlCol="0" anchor="ctr"/>
          <a:lstStyle/>
          <a:p>
            <a:pPr indent="0" marL="0">
              <a:buNone/>
            </a:pPr>
            <a:r>
              <a:rPr lang="en-US" sz="3600" b="1" dirty="0">
                <a:solidFill>
                  <a:srgbClr val="FFFFFF"/>
                </a:solidFill>
                <a:latin typeface="Cambria" pitchFamily="34" charset="0"/>
                <a:ea typeface="Cambria" pitchFamily="34" charset="-122"/>
                <a:cs typeface="Cambria" pitchFamily="34" charset="-120"/>
              </a:rPr>
              <a:t>Puertas y mecanismos</a:t>
            </a:r>
            <a:endParaRPr lang="en-US" sz="3600" dirty="0"/>
          </a:p>
        </p:txBody>
      </p:sp>
      <p:sp>
        <p:nvSpPr>
          <p:cNvPr id="4" name="Text 2"/>
          <p:cNvSpPr txBox="1"/>
          <p:nvPr/>
        </p:nvSpPr>
        <p:spPr>
          <a:xfrm>
            <a:off x="658368" y="4279392"/>
            <a:ext cx="8595360" cy="640080"/>
          </a:xfrm>
          <a:prstGeom prst="rect">
            <a:avLst/>
          </a:prstGeom>
          <a:noFill/>
          <a:ln/>
        </p:spPr>
        <p:txBody>
          <a:bodyPr wrap="square" lIns="0" tIns="0" rIns="0" bIns="0" rtlCol="0" anchor="ctr"/>
          <a:lstStyle/>
          <a:p>
            <a:pPr indent="0" marL="0">
              <a:buNone/>
            </a:pPr>
            <a:r>
              <a:rPr lang="en-US" sz="1400" dirty="0">
                <a:solidFill>
                  <a:srgbClr val="8FB4D4"/>
                </a:solidFill>
                <a:latin typeface="Calibri" pitchFamily="34" charset="0"/>
                <a:ea typeface="Calibri" pitchFamily="34" charset="-122"/>
                <a:cs typeface="Calibri" pitchFamily="34" charset="-120"/>
              </a:rPr>
              <a:t>Cómo sale el agente y cómo viaja</a:t>
            </a:r>
            <a:endParaRPr lang="en-US" sz="1400" dirty="0"/>
          </a:p>
        </p:txBody>
      </p:sp>
      <p:sp>
        <p:nvSpPr>
          <p:cNvPr id="5" name="Shape 3"/>
          <p:cNvSpPr/>
          <p:nvPr/>
        </p:nvSpPr>
        <p:spPr>
          <a:xfrm>
            <a:off x="0" y="6320396"/>
            <a:ext cx="310896" cy="80404"/>
          </a:xfrm>
          <a:prstGeom prst="rect">
            <a:avLst/>
          </a:prstGeom>
          <a:solidFill>
            <a:srgbClr val="0F2A4A"/>
          </a:solidFill>
          <a:ln w="12700">
            <a:solidFill>
              <a:srgbClr val="0F2A4A"/>
            </a:solidFill>
            <a:prstDash val="solid"/>
          </a:ln>
        </p:spPr>
      </p:sp>
      <p:sp>
        <p:nvSpPr>
          <p:cNvPr id="6" name="Shape 4"/>
          <p:cNvSpPr/>
          <p:nvPr/>
        </p:nvSpPr>
        <p:spPr>
          <a:xfrm>
            <a:off x="420624" y="6266793"/>
            <a:ext cx="310896" cy="134007"/>
          </a:xfrm>
          <a:prstGeom prst="rect">
            <a:avLst/>
          </a:prstGeom>
          <a:solidFill>
            <a:srgbClr val="0F2A4A"/>
          </a:solidFill>
          <a:ln w="12700">
            <a:solidFill>
              <a:srgbClr val="0F2A4A"/>
            </a:solidFill>
            <a:prstDash val="solid"/>
          </a:ln>
        </p:spPr>
      </p:sp>
      <p:sp>
        <p:nvSpPr>
          <p:cNvPr id="7" name="Shape 5"/>
          <p:cNvSpPr/>
          <p:nvPr/>
        </p:nvSpPr>
        <p:spPr>
          <a:xfrm>
            <a:off x="841248" y="6186389"/>
            <a:ext cx="310896" cy="214411"/>
          </a:xfrm>
          <a:prstGeom prst="rect">
            <a:avLst/>
          </a:prstGeom>
          <a:solidFill>
            <a:srgbClr val="0F2A4A"/>
          </a:solidFill>
          <a:ln w="12700">
            <a:solidFill>
              <a:srgbClr val="0F2A4A"/>
            </a:solidFill>
            <a:prstDash val="solid"/>
          </a:ln>
        </p:spPr>
      </p:sp>
      <p:sp>
        <p:nvSpPr>
          <p:cNvPr id="8" name="Shape 6"/>
          <p:cNvSpPr/>
          <p:nvPr/>
        </p:nvSpPr>
        <p:spPr>
          <a:xfrm>
            <a:off x="1261872" y="6079183"/>
            <a:ext cx="310896" cy="321617"/>
          </a:xfrm>
          <a:prstGeom prst="rect">
            <a:avLst/>
          </a:prstGeom>
          <a:solidFill>
            <a:srgbClr val="0F2A4A"/>
          </a:solidFill>
          <a:ln w="12700">
            <a:solidFill>
              <a:srgbClr val="0F2A4A"/>
            </a:solidFill>
            <a:prstDash val="solid"/>
          </a:ln>
        </p:spPr>
      </p:sp>
      <p:sp>
        <p:nvSpPr>
          <p:cNvPr id="9" name="Shape 7"/>
          <p:cNvSpPr/>
          <p:nvPr/>
        </p:nvSpPr>
        <p:spPr>
          <a:xfrm>
            <a:off x="1682496" y="5945177"/>
            <a:ext cx="310896" cy="455623"/>
          </a:xfrm>
          <a:prstGeom prst="rect">
            <a:avLst/>
          </a:prstGeom>
          <a:solidFill>
            <a:srgbClr val="0F2A4A"/>
          </a:solidFill>
          <a:ln w="12700">
            <a:solidFill>
              <a:srgbClr val="0F2A4A"/>
            </a:solidFill>
            <a:prstDash val="solid"/>
          </a:ln>
        </p:spPr>
      </p:sp>
      <p:sp>
        <p:nvSpPr>
          <p:cNvPr id="10" name="Shape 8"/>
          <p:cNvSpPr/>
          <p:nvPr/>
        </p:nvSpPr>
        <p:spPr>
          <a:xfrm>
            <a:off x="2103120" y="5784368"/>
            <a:ext cx="310896" cy="616432"/>
          </a:xfrm>
          <a:prstGeom prst="rect">
            <a:avLst/>
          </a:prstGeom>
          <a:solidFill>
            <a:srgbClr val="0F2A4A"/>
          </a:solidFill>
          <a:ln w="12700">
            <a:solidFill>
              <a:srgbClr val="0F2A4A"/>
            </a:solidFill>
            <a:prstDash val="solid"/>
          </a:ln>
        </p:spPr>
      </p:sp>
      <p:sp>
        <p:nvSpPr>
          <p:cNvPr id="11" name="Shape 9"/>
          <p:cNvSpPr/>
          <p:nvPr/>
        </p:nvSpPr>
        <p:spPr>
          <a:xfrm>
            <a:off x="2523744" y="5623560"/>
            <a:ext cx="310896" cy="777240"/>
          </a:xfrm>
          <a:prstGeom prst="rect">
            <a:avLst/>
          </a:prstGeom>
          <a:solidFill>
            <a:srgbClr val="B52639"/>
          </a:solidFill>
          <a:ln w="12700">
            <a:solidFill>
              <a:srgbClr val="B52639"/>
            </a:solidFill>
            <a:prstDash val="solid"/>
          </a:ln>
        </p:spPr>
      </p:sp>
      <p:sp>
        <p:nvSpPr>
          <p:cNvPr id="12" name="Shape 10"/>
          <p:cNvSpPr/>
          <p:nvPr/>
        </p:nvSpPr>
        <p:spPr>
          <a:xfrm>
            <a:off x="2944368" y="5703964"/>
            <a:ext cx="310896" cy="696836"/>
          </a:xfrm>
          <a:prstGeom prst="rect">
            <a:avLst/>
          </a:prstGeom>
          <a:solidFill>
            <a:srgbClr val="0F2A4A"/>
          </a:solidFill>
          <a:ln w="12700">
            <a:solidFill>
              <a:srgbClr val="0F2A4A"/>
            </a:solidFill>
            <a:prstDash val="solid"/>
          </a:ln>
        </p:spPr>
      </p:sp>
      <p:sp>
        <p:nvSpPr>
          <p:cNvPr id="13" name="Shape 11"/>
          <p:cNvSpPr/>
          <p:nvPr/>
        </p:nvSpPr>
        <p:spPr>
          <a:xfrm>
            <a:off x="3364992" y="5864772"/>
            <a:ext cx="310896" cy="536028"/>
          </a:xfrm>
          <a:prstGeom prst="rect">
            <a:avLst/>
          </a:prstGeom>
          <a:solidFill>
            <a:srgbClr val="0F2A4A"/>
          </a:solidFill>
          <a:ln w="12700">
            <a:solidFill>
              <a:srgbClr val="0F2A4A"/>
            </a:solidFill>
            <a:prstDash val="solid"/>
          </a:ln>
        </p:spPr>
      </p:sp>
      <p:sp>
        <p:nvSpPr>
          <p:cNvPr id="14" name="Shape 12"/>
          <p:cNvSpPr/>
          <p:nvPr/>
        </p:nvSpPr>
        <p:spPr>
          <a:xfrm>
            <a:off x="3785616" y="5998779"/>
            <a:ext cx="310896" cy="402021"/>
          </a:xfrm>
          <a:prstGeom prst="rect">
            <a:avLst/>
          </a:prstGeom>
          <a:solidFill>
            <a:srgbClr val="0F2A4A"/>
          </a:solidFill>
          <a:ln w="12700">
            <a:solidFill>
              <a:srgbClr val="0F2A4A"/>
            </a:solidFill>
            <a:prstDash val="solid"/>
          </a:ln>
        </p:spPr>
      </p:sp>
      <p:sp>
        <p:nvSpPr>
          <p:cNvPr id="15" name="Shape 13"/>
          <p:cNvSpPr/>
          <p:nvPr/>
        </p:nvSpPr>
        <p:spPr>
          <a:xfrm>
            <a:off x="4206240" y="6105985"/>
            <a:ext cx="310896" cy="294815"/>
          </a:xfrm>
          <a:prstGeom prst="rect">
            <a:avLst/>
          </a:prstGeom>
          <a:solidFill>
            <a:srgbClr val="0F2A4A"/>
          </a:solidFill>
          <a:ln w="12700">
            <a:solidFill>
              <a:srgbClr val="0F2A4A"/>
            </a:solidFill>
            <a:prstDash val="solid"/>
          </a:ln>
        </p:spPr>
      </p:sp>
      <p:sp>
        <p:nvSpPr>
          <p:cNvPr id="16" name="Shape 14"/>
          <p:cNvSpPr/>
          <p:nvPr/>
        </p:nvSpPr>
        <p:spPr>
          <a:xfrm>
            <a:off x="4626864" y="6172988"/>
            <a:ext cx="310896" cy="227812"/>
          </a:xfrm>
          <a:prstGeom prst="rect">
            <a:avLst/>
          </a:prstGeom>
          <a:solidFill>
            <a:srgbClr val="0F2A4A"/>
          </a:solidFill>
          <a:ln w="12700">
            <a:solidFill>
              <a:srgbClr val="0F2A4A"/>
            </a:solidFill>
            <a:prstDash val="solid"/>
          </a:ln>
        </p:spPr>
      </p:sp>
      <p:sp>
        <p:nvSpPr>
          <p:cNvPr id="17" name="Shape 15"/>
          <p:cNvSpPr/>
          <p:nvPr/>
        </p:nvSpPr>
        <p:spPr>
          <a:xfrm>
            <a:off x="5047488" y="6132786"/>
            <a:ext cx="310896" cy="268014"/>
          </a:xfrm>
          <a:prstGeom prst="rect">
            <a:avLst/>
          </a:prstGeom>
          <a:solidFill>
            <a:srgbClr val="0F2A4A"/>
          </a:solidFill>
          <a:ln w="12700">
            <a:solidFill>
              <a:srgbClr val="0F2A4A"/>
            </a:solidFill>
            <a:prstDash val="solid"/>
          </a:ln>
        </p:spPr>
      </p:sp>
      <p:sp>
        <p:nvSpPr>
          <p:cNvPr id="18" name="Shape 16"/>
          <p:cNvSpPr/>
          <p:nvPr/>
        </p:nvSpPr>
        <p:spPr>
          <a:xfrm>
            <a:off x="5468112" y="6052382"/>
            <a:ext cx="310896" cy="348418"/>
          </a:xfrm>
          <a:prstGeom prst="rect">
            <a:avLst/>
          </a:prstGeom>
          <a:solidFill>
            <a:srgbClr val="0F2A4A"/>
          </a:solidFill>
          <a:ln w="12700">
            <a:solidFill>
              <a:srgbClr val="0F2A4A"/>
            </a:solidFill>
            <a:prstDash val="solid"/>
          </a:ln>
        </p:spPr>
      </p:sp>
      <p:sp>
        <p:nvSpPr>
          <p:cNvPr id="19" name="Shape 17"/>
          <p:cNvSpPr/>
          <p:nvPr/>
        </p:nvSpPr>
        <p:spPr>
          <a:xfrm>
            <a:off x="5888736" y="6146187"/>
            <a:ext cx="310896" cy="254613"/>
          </a:xfrm>
          <a:prstGeom prst="rect">
            <a:avLst/>
          </a:prstGeom>
          <a:solidFill>
            <a:srgbClr val="0F2A4A"/>
          </a:solidFill>
          <a:ln w="12700">
            <a:solidFill>
              <a:srgbClr val="0F2A4A"/>
            </a:solidFill>
            <a:prstDash val="solid"/>
          </a:ln>
        </p:spPr>
      </p:sp>
      <p:sp>
        <p:nvSpPr>
          <p:cNvPr id="20" name="Shape 18"/>
          <p:cNvSpPr/>
          <p:nvPr/>
        </p:nvSpPr>
        <p:spPr>
          <a:xfrm>
            <a:off x="6309360" y="6226591"/>
            <a:ext cx="310896" cy="174209"/>
          </a:xfrm>
          <a:prstGeom prst="rect">
            <a:avLst/>
          </a:prstGeom>
          <a:solidFill>
            <a:srgbClr val="0F2A4A"/>
          </a:solidFill>
          <a:ln w="12700">
            <a:solidFill>
              <a:srgbClr val="0F2A4A"/>
            </a:solidFill>
            <a:prstDash val="solid"/>
          </a:ln>
        </p:spPr>
      </p:sp>
      <p:sp>
        <p:nvSpPr>
          <p:cNvPr id="21" name="Shape 19"/>
          <p:cNvSpPr/>
          <p:nvPr/>
        </p:nvSpPr>
        <p:spPr>
          <a:xfrm>
            <a:off x="6729984" y="6280194"/>
            <a:ext cx="310896" cy="120606"/>
          </a:xfrm>
          <a:prstGeom prst="rect">
            <a:avLst/>
          </a:prstGeom>
          <a:solidFill>
            <a:srgbClr val="0F2A4A"/>
          </a:solidFill>
          <a:ln w="12700">
            <a:solidFill>
              <a:srgbClr val="0F2A4A"/>
            </a:solidFill>
            <a:prstDash val="solid"/>
          </a:ln>
        </p:spPr>
      </p:sp>
      <p:sp>
        <p:nvSpPr>
          <p:cNvPr id="22" name="Shape 20"/>
          <p:cNvSpPr/>
          <p:nvPr/>
        </p:nvSpPr>
        <p:spPr>
          <a:xfrm>
            <a:off x="7150608" y="6306995"/>
            <a:ext cx="310896" cy="93805"/>
          </a:xfrm>
          <a:prstGeom prst="rect">
            <a:avLst/>
          </a:prstGeom>
          <a:solidFill>
            <a:srgbClr val="0F2A4A"/>
          </a:solidFill>
          <a:ln w="12700">
            <a:solidFill>
              <a:srgbClr val="0F2A4A"/>
            </a:solidFill>
            <a:prstDash val="solid"/>
          </a:ln>
        </p:spPr>
      </p:sp>
      <p:sp>
        <p:nvSpPr>
          <p:cNvPr id="23" name="Shape 21"/>
          <p:cNvSpPr/>
          <p:nvPr/>
        </p:nvSpPr>
        <p:spPr>
          <a:xfrm>
            <a:off x="7571232" y="6333797"/>
            <a:ext cx="310896" cy="67003"/>
          </a:xfrm>
          <a:prstGeom prst="rect">
            <a:avLst/>
          </a:prstGeom>
          <a:solidFill>
            <a:srgbClr val="0F2A4A"/>
          </a:solidFill>
          <a:ln w="12700">
            <a:solidFill>
              <a:srgbClr val="0F2A4A"/>
            </a:solidFill>
            <a:prstDash val="solid"/>
          </a:ln>
        </p:spPr>
      </p:sp>
      <p:sp>
        <p:nvSpPr>
          <p:cNvPr id="24" name="Shape 22"/>
          <p:cNvSpPr/>
          <p:nvPr/>
        </p:nvSpPr>
        <p:spPr>
          <a:xfrm>
            <a:off x="7991856" y="6347197"/>
            <a:ext cx="310896" cy="53603"/>
          </a:xfrm>
          <a:prstGeom prst="rect">
            <a:avLst/>
          </a:prstGeom>
          <a:solidFill>
            <a:srgbClr val="0F2A4A"/>
          </a:solidFill>
          <a:ln w="12700">
            <a:solidFill>
              <a:srgbClr val="0F2A4A"/>
            </a:solidFill>
            <a:prstDash val="solid"/>
          </a:ln>
        </p:spPr>
      </p:sp>
      <p:sp>
        <p:nvSpPr>
          <p:cNvPr id="25" name="Shape 23"/>
          <p:cNvSpPr/>
          <p:nvPr/>
        </p:nvSpPr>
        <p:spPr>
          <a:xfrm>
            <a:off x="8412480" y="6360598"/>
            <a:ext cx="310896" cy="40202"/>
          </a:xfrm>
          <a:prstGeom prst="rect">
            <a:avLst/>
          </a:prstGeom>
          <a:solidFill>
            <a:srgbClr val="0F2A4A"/>
          </a:solidFill>
          <a:ln w="12700">
            <a:solidFill>
              <a:srgbClr val="0F2A4A"/>
            </a:solidFill>
            <a:prstDash val="solid"/>
          </a:ln>
        </p:spPr>
      </p:sp>
      <p:sp>
        <p:nvSpPr>
          <p:cNvPr id="26" name="Shape 24"/>
          <p:cNvSpPr/>
          <p:nvPr/>
        </p:nvSpPr>
        <p:spPr>
          <a:xfrm>
            <a:off x="8833104" y="6360598"/>
            <a:ext cx="310896" cy="40202"/>
          </a:xfrm>
          <a:prstGeom prst="rect">
            <a:avLst/>
          </a:prstGeom>
          <a:solidFill>
            <a:srgbClr val="0F2A4A"/>
          </a:solidFill>
          <a:ln w="12700">
            <a:solidFill>
              <a:srgbClr val="0F2A4A"/>
            </a:solidFill>
            <a:prstDash val="solid"/>
          </a:ln>
        </p:spPr>
      </p:sp>
      <p:sp>
        <p:nvSpPr>
          <p:cNvPr id="27" name="Shape 25"/>
          <p:cNvSpPr/>
          <p:nvPr/>
        </p:nvSpPr>
        <p:spPr>
          <a:xfrm>
            <a:off x="9253728" y="6373999"/>
            <a:ext cx="310896" cy="26801"/>
          </a:xfrm>
          <a:prstGeom prst="rect">
            <a:avLst/>
          </a:prstGeom>
          <a:solidFill>
            <a:srgbClr val="0F2A4A"/>
          </a:solidFill>
          <a:ln w="12700">
            <a:solidFill>
              <a:srgbClr val="0F2A4A"/>
            </a:solidFill>
            <a:prstDash val="solid"/>
          </a:ln>
        </p:spPr>
      </p:sp>
      <p:sp>
        <p:nvSpPr>
          <p:cNvPr id="28" name="Shape 26"/>
          <p:cNvSpPr/>
          <p:nvPr/>
        </p:nvSpPr>
        <p:spPr>
          <a:xfrm>
            <a:off x="9674352" y="6373999"/>
            <a:ext cx="310896" cy="26801"/>
          </a:xfrm>
          <a:prstGeom prst="rect">
            <a:avLst/>
          </a:prstGeom>
          <a:solidFill>
            <a:srgbClr val="0F2A4A"/>
          </a:solidFill>
          <a:ln w="12700">
            <a:solidFill>
              <a:srgbClr val="0F2A4A"/>
            </a:solidFill>
            <a:prstDash val="solid"/>
          </a:ln>
        </p:spPr>
      </p:sp>
      <p:sp>
        <p:nvSpPr>
          <p:cNvPr id="29" name="Text 27"/>
          <p:cNvSpPr txBox="1"/>
          <p:nvPr/>
        </p:nvSpPr>
        <p:spPr>
          <a:xfrm>
            <a:off x="658368" y="6382512"/>
            <a:ext cx="5486400" cy="274320"/>
          </a:xfrm>
          <a:prstGeom prst="rect">
            <a:avLst/>
          </a:prstGeom>
          <a:noFill/>
          <a:ln/>
        </p:spPr>
        <p:txBody>
          <a:bodyPr wrap="square" lIns="0" tIns="0" rIns="0" bIns="0" rtlCol="0" anchor="ctr"/>
          <a:lstStyle/>
          <a:p>
            <a:pPr indent="0" marL="0">
              <a:buNone/>
            </a:pPr>
            <a:r>
              <a:rPr lang="en-US" sz="950" dirty="0">
                <a:solidFill>
                  <a:srgbClr val="8FB4D4"/>
                </a:solidFill>
                <a:latin typeface="Calibri" pitchFamily="34" charset="0"/>
                <a:ea typeface="Calibri" pitchFamily="34" charset="-122"/>
                <a:cs typeface="Calibri" pitchFamily="34" charset="-120"/>
              </a:rPr>
              <a:t>Epidemiología · Sesión 2 · Cadena epidemiológica</a:t>
            </a:r>
            <a:endParaRPr lang="en-US" sz="950" dirty="0"/>
          </a:p>
        </p:txBody>
      </p:sp>
      <p:sp>
        <p:nvSpPr>
          <p:cNvPr id="30" name="Text 28"/>
          <p:cNvSpPr txBox="1"/>
          <p:nvPr/>
        </p:nvSpPr>
        <p:spPr>
          <a:xfrm>
            <a:off x="10616184" y="6382512"/>
            <a:ext cx="914400" cy="274320"/>
          </a:xfrm>
          <a:prstGeom prst="rect">
            <a:avLst/>
          </a:prstGeom>
          <a:noFill/>
          <a:ln/>
        </p:spPr>
        <p:txBody>
          <a:bodyPr wrap="square" lIns="0" tIns="0" rIns="0" bIns="0" rtlCol="0" anchor="ctr"/>
          <a:lstStyle/>
          <a:p>
            <a:pPr algn="r" indent="0" marL="0">
              <a:buNone/>
            </a:pPr>
            <a:r>
              <a:rPr lang="en-US" sz="950" dirty="0">
                <a:solidFill>
                  <a:srgbClr val="8FB4D4"/>
                </a:solidFill>
                <a:latin typeface="Calibri" pitchFamily="34" charset="0"/>
                <a:ea typeface="Calibri" pitchFamily="34" charset="-122"/>
                <a:cs typeface="Calibri" pitchFamily="34" charset="-120"/>
              </a:rPr>
              <a:t>25</a:t>
            </a:r>
            <a:endParaRPr lang="en-US" sz="95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58368" y="384048"/>
            <a:ext cx="10872216" cy="237744"/>
          </a:xfrm>
          <a:prstGeom prst="rect">
            <a:avLst/>
          </a:prstGeom>
          <a:noFill/>
          <a:ln/>
        </p:spPr>
        <p:txBody>
          <a:bodyPr wrap="square" lIns="0" tIns="0" rIns="0" bIns="0" rtlCol="0" anchor="ctr"/>
          <a:lstStyle/>
          <a:p>
            <a:pPr indent="0" marL="0">
              <a:buNone/>
            </a:pPr>
            <a:r>
              <a:rPr lang="en-US" sz="1100" b="1" dirty="0">
                <a:solidFill>
                  <a:srgbClr val="B52639"/>
                </a:solidFill>
                <a:latin typeface="Calibri" pitchFamily="34" charset="0"/>
                <a:ea typeface="Calibri" pitchFamily="34" charset="-122"/>
                <a:cs typeface="Calibri" pitchFamily="34" charset="-120"/>
              </a:rPr>
              <a:t>Por dónde abandona el agente a su huésped</a:t>
            </a:r>
            <a:endParaRPr lang="en-US" sz="1100" dirty="0"/>
          </a:p>
        </p:txBody>
      </p:sp>
      <p:sp>
        <p:nvSpPr>
          <p:cNvPr id="3" name="Text 1"/>
          <p:cNvSpPr txBox="1"/>
          <p:nvPr/>
        </p:nvSpPr>
        <p:spPr>
          <a:xfrm>
            <a:off x="658368" y="658368"/>
            <a:ext cx="10872216" cy="658368"/>
          </a:xfrm>
          <a:prstGeom prst="rect">
            <a:avLst/>
          </a:prstGeom>
          <a:noFill/>
          <a:ln/>
        </p:spPr>
        <p:txBody>
          <a:bodyPr wrap="square" lIns="0" tIns="0" rIns="0" bIns="0" rtlCol="0" anchor="t"/>
          <a:lstStyle/>
          <a:p>
            <a:pPr indent="0" marL="0">
              <a:buNone/>
            </a:pPr>
            <a:r>
              <a:rPr lang="en-US" sz="3000" b="1" dirty="0">
                <a:solidFill>
                  <a:srgbClr val="08182C"/>
                </a:solidFill>
                <a:latin typeface="Cambria" pitchFamily="34" charset="0"/>
                <a:ea typeface="Cambria" pitchFamily="34" charset="-122"/>
                <a:cs typeface="Cambria" pitchFamily="34" charset="-120"/>
              </a:rPr>
              <a:t>Puerta de salida</a:t>
            </a:r>
            <a:endParaRPr lang="en-US" sz="3000" dirty="0"/>
          </a:p>
        </p:txBody>
      </p:sp>
      <p:sp>
        <p:nvSpPr>
          <p:cNvPr id="4" name="Text 2"/>
          <p:cNvSpPr txBox="1"/>
          <p:nvPr/>
        </p:nvSpPr>
        <p:spPr>
          <a:xfrm>
            <a:off x="658368" y="6382512"/>
            <a:ext cx="5486400" cy="274320"/>
          </a:xfrm>
          <a:prstGeom prst="rect">
            <a:avLst/>
          </a:prstGeom>
          <a:noFill/>
          <a:ln/>
        </p:spPr>
        <p:txBody>
          <a:bodyPr wrap="square" lIns="0" tIns="0" rIns="0" bIns="0" rtlCol="0" anchor="ctr"/>
          <a:lstStyle/>
          <a:p>
            <a:pPr indent="0" marL="0">
              <a:buNone/>
            </a:pPr>
            <a:r>
              <a:rPr lang="en-US" sz="950" dirty="0">
                <a:solidFill>
                  <a:srgbClr val="54637A"/>
                </a:solidFill>
                <a:latin typeface="Calibri" pitchFamily="34" charset="0"/>
                <a:ea typeface="Calibri" pitchFamily="34" charset="-122"/>
                <a:cs typeface="Calibri" pitchFamily="34" charset="-120"/>
              </a:rPr>
              <a:t>Epidemiología · Sesión 2 · Cadena epidemiológica</a:t>
            </a:r>
            <a:endParaRPr lang="en-US" sz="950" dirty="0"/>
          </a:p>
        </p:txBody>
      </p:sp>
      <p:sp>
        <p:nvSpPr>
          <p:cNvPr id="5" name="Text 3"/>
          <p:cNvSpPr txBox="1"/>
          <p:nvPr/>
        </p:nvSpPr>
        <p:spPr>
          <a:xfrm>
            <a:off x="10616184" y="6382512"/>
            <a:ext cx="914400" cy="274320"/>
          </a:xfrm>
          <a:prstGeom prst="rect">
            <a:avLst/>
          </a:prstGeom>
          <a:noFill/>
          <a:ln/>
        </p:spPr>
        <p:txBody>
          <a:bodyPr wrap="square" lIns="0" tIns="0" rIns="0" bIns="0" rtlCol="0" anchor="ctr"/>
          <a:lstStyle/>
          <a:p>
            <a:pPr algn="r" indent="0" marL="0">
              <a:buNone/>
            </a:pPr>
            <a:r>
              <a:rPr lang="en-US" sz="950" dirty="0">
                <a:solidFill>
                  <a:srgbClr val="54637A"/>
                </a:solidFill>
                <a:latin typeface="Calibri" pitchFamily="34" charset="0"/>
                <a:ea typeface="Calibri" pitchFamily="34" charset="-122"/>
                <a:cs typeface="Calibri" pitchFamily="34" charset="-120"/>
              </a:rPr>
              <a:t>26</a:t>
            </a:r>
            <a:endParaRPr lang="en-US" sz="950" dirty="0"/>
          </a:p>
        </p:txBody>
      </p:sp>
      <p:graphicFrame>
        <p:nvGraphicFramePr>
          <p:cNvPr id="27" name="Table 0"/>
          <p:cNvGraphicFramePr>
            <a:graphicFrameLocks noGrp="1"/>
          </p:cNvGraphicFramePr>
          <p:nvPr>
            <p:extLst>
              <p:ext uri="{D42A27DB-BD31-4B8C-83A1-F6EECF244321}">
                <p14:modId xmlns:p14="http://schemas.microsoft.com/office/powerpoint/2010/main" val="1579011935"/>
              </p:ext>
            </p:extLst>
          </p:nvPr>
        </p:nvGraphicFramePr>
        <p:xfrm>
          <a:off x="658368" y="1645920"/>
          <a:ext cx="10872216" cy="914400"/>
        </p:xfrm>
        <a:graphic>
          <a:graphicData uri="http://schemas.openxmlformats.org/drawingml/2006/table">
            <a:tbl>
              <a:tblPr/>
              <a:tblGrid>
                <a:gridCol w="2011680"/>
                <a:gridCol w="5120640"/>
                <a:gridCol w="3739896"/>
              </a:tblGrid>
              <a:tr h="0">
                <a:tc>
                  <a:txBody>
                    <a:bodyPr/>
                    <a:lstStyle/>
                    <a:p>
                      <a:pPr indent="0" marL="0">
                        <a:buNone/>
                      </a:pPr>
                      <a:r>
                        <a:rPr lang="en-US" sz="1200" b="1" dirty="0">
                          <a:solidFill>
                            <a:srgbClr val="0F2A4A"/>
                          </a:solidFill>
                          <a:latin typeface="Calibri" pitchFamily="34" charset="0"/>
                          <a:ea typeface="Calibri" pitchFamily="34" charset="-122"/>
                          <a:cs typeface="Calibri" pitchFamily="34" charset="-120"/>
                        </a:rPr>
                        <a:t>Puerta</a:t>
                      </a:r>
                      <a:endParaRPr lang="en-US" sz="120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solidFill>
                      <a:srgbClr val="E5EBF2"/>
                    </a:solidFill>
                  </a:tcPr>
                </a:tc>
                <a:tc>
                  <a:txBody>
                    <a:bodyPr/>
                    <a:lstStyle/>
                    <a:p>
                      <a:pPr indent="0" marL="0">
                        <a:buNone/>
                      </a:pPr>
                      <a:r>
                        <a:rPr lang="en-US" sz="1200" b="1" dirty="0">
                          <a:solidFill>
                            <a:srgbClr val="0F2A4A"/>
                          </a:solidFill>
                          <a:latin typeface="Calibri" pitchFamily="34" charset="0"/>
                          <a:ea typeface="Calibri" pitchFamily="34" charset="-122"/>
                          <a:cs typeface="Calibri" pitchFamily="34" charset="-120"/>
                        </a:rPr>
                        <a:t>Ejemplos</a:t>
                      </a:r>
                      <a:endParaRPr lang="en-US" sz="120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solidFill>
                      <a:srgbClr val="E5EBF2"/>
                    </a:solidFill>
                  </a:tcPr>
                </a:tc>
                <a:tc>
                  <a:txBody>
                    <a:bodyPr/>
                    <a:lstStyle/>
                    <a:p>
                      <a:pPr indent="0" marL="0">
                        <a:buNone/>
                      </a:pPr>
                      <a:r>
                        <a:rPr lang="en-US" sz="1200" b="1" dirty="0">
                          <a:solidFill>
                            <a:srgbClr val="0F2A4A"/>
                          </a:solidFill>
                          <a:latin typeface="Calibri" pitchFamily="34" charset="0"/>
                          <a:ea typeface="Calibri" pitchFamily="34" charset="-122"/>
                          <a:cs typeface="Calibri" pitchFamily="34" charset="-120"/>
                        </a:rPr>
                        <a:t>Observación</a:t>
                      </a:r>
                      <a:endParaRPr lang="en-US" sz="120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solidFill>
                      <a:srgbClr val="E5EBF2"/>
                    </a:solidFill>
                  </a:tcPr>
                </a:tc>
              </a:tr>
              <a:tr h="0">
                <a:tc>
                  <a:txBody>
                    <a:bodyPr/>
                    <a:lstStyle/>
                    <a:p>
                      <a:pPr indent="0" marL="0">
                        <a:buNone/>
                      </a:pPr>
                      <a:r>
                        <a:rPr lang="en-US" sz="1150" dirty="0">
                          <a:solidFill>
                            <a:srgbClr val="14202E"/>
                          </a:solidFill>
                          <a:latin typeface="Calibri" pitchFamily="34" charset="0"/>
                          <a:ea typeface="Calibri" pitchFamily="34" charset="-122"/>
                          <a:cs typeface="Calibri" pitchFamily="34" charset="-120"/>
                        </a:rPr>
                        <a:t>Respiratoria</a:t>
                      </a:r>
                      <a:endParaRPr lang="en-US" sz="115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c>
                  <a:txBody>
                    <a:bodyPr/>
                    <a:lstStyle/>
                    <a:p>
                      <a:pPr indent="0" marL="0">
                        <a:buNone/>
                      </a:pPr>
                      <a:r>
                        <a:rPr lang="en-US" sz="1150" dirty="0">
                          <a:solidFill>
                            <a:srgbClr val="14202E"/>
                          </a:solidFill>
                          <a:latin typeface="Calibri" pitchFamily="34" charset="0"/>
                          <a:ea typeface="Calibri" pitchFamily="34" charset="-122"/>
                          <a:cs typeface="Calibri" pitchFamily="34" charset="-120"/>
                        </a:rPr>
                        <a:t>Tuberculosis, influenza, sarampión</a:t>
                      </a:r>
                      <a:endParaRPr lang="en-US" sz="115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c>
                  <a:txBody>
                    <a:bodyPr/>
                    <a:lstStyle/>
                    <a:p>
                      <a:pPr indent="0" marL="0">
                        <a:buNone/>
                      </a:pPr>
                      <a:r>
                        <a:rPr lang="en-US" sz="1150" dirty="0">
                          <a:solidFill>
                            <a:srgbClr val="14202E"/>
                          </a:solidFill>
                          <a:latin typeface="Calibri" pitchFamily="34" charset="0"/>
                          <a:ea typeface="Calibri" pitchFamily="34" charset="-122"/>
                          <a:cs typeface="Calibri" pitchFamily="34" charset="-120"/>
                        </a:rPr>
                        <a:t>Las de mayor difusión y las más difíciles de controlar</a:t>
                      </a:r>
                      <a:endParaRPr lang="en-US" sz="115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r>
              <a:tr h="0">
                <a:tc>
                  <a:txBody>
                    <a:bodyPr/>
                    <a:lstStyle/>
                    <a:p>
                      <a:pPr indent="0" marL="0">
                        <a:buNone/>
                      </a:pPr>
                      <a:r>
                        <a:rPr lang="en-US" sz="1150" dirty="0">
                          <a:solidFill>
                            <a:srgbClr val="14202E"/>
                          </a:solidFill>
                          <a:latin typeface="Calibri" pitchFamily="34" charset="0"/>
                          <a:ea typeface="Calibri" pitchFamily="34" charset="-122"/>
                          <a:cs typeface="Calibri" pitchFamily="34" charset="-120"/>
                        </a:rPr>
                        <a:t>Genitourinaria</a:t>
                      </a:r>
                      <a:endParaRPr lang="en-US" sz="115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c>
                  <a:txBody>
                    <a:bodyPr/>
                    <a:lstStyle/>
                    <a:p>
                      <a:pPr indent="0" marL="0">
                        <a:buNone/>
                      </a:pPr>
                      <a:r>
                        <a:rPr lang="en-US" sz="1150" dirty="0">
                          <a:solidFill>
                            <a:srgbClr val="14202E"/>
                          </a:solidFill>
                          <a:latin typeface="Calibri" pitchFamily="34" charset="0"/>
                          <a:ea typeface="Calibri" pitchFamily="34" charset="-122"/>
                          <a:cs typeface="Calibri" pitchFamily="34" charset="-120"/>
                        </a:rPr>
                        <a:t>Sífilis, VIH, gonorrea, otras ITS, leptospirosis</a:t>
                      </a:r>
                      <a:endParaRPr lang="en-US" sz="115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c>
                  <a:txBody>
                    <a:bodyPr/>
                    <a:lstStyle/>
                    <a:p>
                      <a:pPr indent="0" marL="0">
                        <a:buNone/>
                      </a:pPr>
                      <a:r>
                        <a:rPr lang="en-US" sz="1150" dirty="0">
                          <a:solidFill>
                            <a:srgbClr val="14202E"/>
                          </a:solidFill>
                          <a:latin typeface="Calibri" pitchFamily="34" charset="0"/>
                          <a:ea typeface="Calibri" pitchFamily="34" charset="-122"/>
                          <a:cs typeface="Calibri" pitchFamily="34" charset="-120"/>
                        </a:rPr>
                        <a:t>Ligada a conductas y exposiciones específicas</a:t>
                      </a:r>
                      <a:endParaRPr lang="en-US" sz="115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r>
              <a:tr h="0">
                <a:tc>
                  <a:txBody>
                    <a:bodyPr/>
                    <a:lstStyle/>
                    <a:p>
                      <a:pPr indent="0" marL="0">
                        <a:buNone/>
                      </a:pPr>
                      <a:r>
                        <a:rPr lang="en-US" sz="1150" dirty="0">
                          <a:solidFill>
                            <a:srgbClr val="14202E"/>
                          </a:solidFill>
                          <a:latin typeface="Calibri" pitchFamily="34" charset="0"/>
                          <a:ea typeface="Calibri" pitchFamily="34" charset="-122"/>
                          <a:cs typeface="Calibri" pitchFamily="34" charset="-120"/>
                        </a:rPr>
                        <a:t>Digestiva</a:t>
                      </a:r>
                      <a:endParaRPr lang="en-US" sz="115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c>
                  <a:txBody>
                    <a:bodyPr/>
                    <a:lstStyle/>
                    <a:p>
                      <a:pPr indent="0" marL="0">
                        <a:buNone/>
                      </a:pPr>
                      <a:r>
                        <a:rPr lang="en-US" sz="1150" dirty="0">
                          <a:solidFill>
                            <a:srgbClr val="14202E"/>
                          </a:solidFill>
                          <a:latin typeface="Calibri" pitchFamily="34" charset="0"/>
                          <a:ea typeface="Calibri" pitchFamily="34" charset="-122"/>
                          <a:cs typeface="Calibri" pitchFamily="34" charset="-120"/>
                        </a:rPr>
                        <a:t>Fiebre tifoidea, hepatitis A y E, cólera, amebiasis</a:t>
                      </a:r>
                      <a:endParaRPr lang="en-US" sz="115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c>
                  <a:txBody>
                    <a:bodyPr/>
                    <a:lstStyle/>
                    <a:p>
                      <a:pPr indent="0" marL="0">
                        <a:buNone/>
                      </a:pPr>
                      <a:r>
                        <a:rPr lang="en-US" sz="1150" dirty="0">
                          <a:solidFill>
                            <a:srgbClr val="14202E"/>
                          </a:solidFill>
                          <a:latin typeface="Calibri" pitchFamily="34" charset="0"/>
                          <a:ea typeface="Calibri" pitchFamily="34" charset="-122"/>
                          <a:cs typeface="Calibri" pitchFamily="34" charset="-120"/>
                        </a:rPr>
                        <a:t>Vinculada al saneamiento básico</a:t>
                      </a:r>
                      <a:endParaRPr lang="en-US" sz="115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r>
              <a:tr h="0">
                <a:tc>
                  <a:txBody>
                    <a:bodyPr/>
                    <a:lstStyle/>
                    <a:p>
                      <a:pPr indent="0" marL="0">
                        <a:buNone/>
                      </a:pPr>
                      <a:r>
                        <a:rPr lang="en-US" sz="1150" dirty="0">
                          <a:solidFill>
                            <a:srgbClr val="14202E"/>
                          </a:solidFill>
                          <a:latin typeface="Calibri" pitchFamily="34" charset="0"/>
                          <a:ea typeface="Calibri" pitchFamily="34" charset="-122"/>
                          <a:cs typeface="Calibri" pitchFamily="34" charset="-120"/>
                        </a:rPr>
                        <a:t>Piel y anexos</a:t>
                      </a:r>
                      <a:endParaRPr lang="en-US" sz="115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c>
                  <a:txBody>
                    <a:bodyPr/>
                    <a:lstStyle/>
                    <a:p>
                      <a:pPr indent="0" marL="0">
                        <a:buNone/>
                      </a:pPr>
                      <a:r>
                        <a:rPr lang="en-US" sz="1150" dirty="0">
                          <a:solidFill>
                            <a:srgbClr val="14202E"/>
                          </a:solidFill>
                          <a:latin typeface="Calibri" pitchFamily="34" charset="0"/>
                          <a:ea typeface="Calibri" pitchFamily="34" charset="-122"/>
                          <a:cs typeface="Calibri" pitchFamily="34" charset="-120"/>
                        </a:rPr>
                        <a:t>Varicela, herpes zóster y sífilis por contacto con lesiones; malaria, Chagas, leishmaniasis, fiebre amarilla y hepatitis B por picadura, mordedura o punción</a:t>
                      </a:r>
                      <a:endParaRPr lang="en-US" sz="115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c>
                  <a:txBody>
                    <a:bodyPr/>
                    <a:lstStyle/>
                    <a:p>
                      <a:pPr indent="0" marL="0">
                        <a:buNone/>
                      </a:pPr>
                      <a:r>
                        <a:rPr lang="en-US" sz="1150" dirty="0">
                          <a:solidFill>
                            <a:srgbClr val="14202E"/>
                          </a:solidFill>
                          <a:latin typeface="Calibri" pitchFamily="34" charset="0"/>
                          <a:ea typeface="Calibri" pitchFamily="34" charset="-122"/>
                          <a:cs typeface="Calibri" pitchFamily="34" charset="-120"/>
                        </a:rPr>
                        <a:t>Incluye todo contacto con sangre infectada</a:t>
                      </a:r>
                      <a:endParaRPr lang="en-US" sz="115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r>
              <a:tr h="0">
                <a:tc>
                  <a:txBody>
                    <a:bodyPr/>
                    <a:lstStyle/>
                    <a:p>
                      <a:pPr indent="0" marL="0">
                        <a:buNone/>
                      </a:pPr>
                      <a:r>
                        <a:rPr lang="en-US" sz="1150" dirty="0">
                          <a:solidFill>
                            <a:srgbClr val="14202E"/>
                          </a:solidFill>
                          <a:latin typeface="Calibri" pitchFamily="34" charset="0"/>
                          <a:ea typeface="Calibri" pitchFamily="34" charset="-122"/>
                          <a:cs typeface="Calibri" pitchFamily="34" charset="-120"/>
                        </a:rPr>
                        <a:t>Placentaria</a:t>
                      </a:r>
                      <a:endParaRPr lang="en-US" sz="115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c>
                  <a:txBody>
                    <a:bodyPr/>
                    <a:lstStyle/>
                    <a:p>
                      <a:pPr indent="0" marL="0">
                        <a:buNone/>
                      </a:pPr>
                      <a:r>
                        <a:rPr lang="en-US" sz="1150" dirty="0">
                          <a:solidFill>
                            <a:srgbClr val="14202E"/>
                          </a:solidFill>
                          <a:latin typeface="Calibri" pitchFamily="34" charset="0"/>
                          <a:ea typeface="Calibri" pitchFamily="34" charset="-122"/>
                          <a:cs typeface="Calibri" pitchFamily="34" charset="-120"/>
                        </a:rPr>
                        <a:t>Sífilis, rubéola, toxoplasmosis, VIH, Chagas</a:t>
                      </a:r>
                      <a:endParaRPr lang="en-US" sz="115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c>
                  <a:txBody>
                    <a:bodyPr/>
                    <a:lstStyle/>
                    <a:p>
                      <a:pPr indent="0" marL="0">
                        <a:buNone/>
                      </a:pPr>
                      <a:r>
                        <a:rPr lang="en-US" sz="1150" dirty="0">
                          <a:solidFill>
                            <a:srgbClr val="14202E"/>
                          </a:solidFill>
                          <a:latin typeface="Calibri" pitchFamily="34" charset="0"/>
                          <a:ea typeface="Calibri" pitchFamily="34" charset="-122"/>
                          <a:cs typeface="Calibri" pitchFamily="34" charset="-120"/>
                        </a:rPr>
                        <a:t>La placenta es una barrera efectiva, pero no total</a:t>
                      </a:r>
                      <a:endParaRPr lang="en-US" sz="115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r>
            </a:tbl>
          </a:graphicData>
        </a:graphic>
      </p:graphicFrame>
      <p:sp>
        <p:nvSpPr>
          <p:cNvPr id="7" name="Shape 4"/>
          <p:cNvSpPr/>
          <p:nvPr/>
        </p:nvSpPr>
        <p:spPr>
          <a:xfrm>
            <a:off x="658368" y="4572000"/>
            <a:ext cx="10872216" cy="868680"/>
          </a:xfrm>
          <a:prstGeom prst="roundRect">
            <a:avLst>
              <a:gd name="adj" fmla="val 4211"/>
            </a:avLst>
          </a:prstGeom>
          <a:solidFill>
            <a:srgbClr val="F6E4E6"/>
          </a:solidFill>
          <a:ln w="12700">
            <a:solidFill>
              <a:srgbClr val="F6E4E6"/>
            </a:solidFill>
            <a:prstDash val="solid"/>
          </a:ln>
        </p:spPr>
      </p:sp>
      <p:sp>
        <p:nvSpPr>
          <p:cNvPr id="8" name="Text 5"/>
          <p:cNvSpPr txBox="1"/>
          <p:nvPr/>
        </p:nvSpPr>
        <p:spPr>
          <a:xfrm>
            <a:off x="896112" y="4773168"/>
            <a:ext cx="10396728" cy="484632"/>
          </a:xfrm>
          <a:prstGeom prst="rect">
            <a:avLst/>
          </a:prstGeom>
          <a:noFill/>
          <a:ln/>
        </p:spPr>
        <p:txBody>
          <a:bodyPr wrap="square" lIns="0" tIns="0" rIns="0" bIns="0" rtlCol="0" anchor="ctr"/>
          <a:lstStyle/>
          <a:p>
            <a:pPr indent="0" marL="0">
              <a:lnSpc>
                <a:spcPct val="112000"/>
              </a:lnSpc>
              <a:buNone/>
            </a:pPr>
            <a:r>
              <a:rPr lang="en-US" sz="1350" dirty="0">
                <a:solidFill>
                  <a:srgbClr val="14202E"/>
                </a:solidFill>
                <a:latin typeface="Calibri" pitchFamily="34" charset="0"/>
                <a:ea typeface="Calibri" pitchFamily="34" charset="-122"/>
                <a:cs typeface="Calibri" pitchFamily="34" charset="-120"/>
              </a:rPr>
              <a:t>La puerta respiratoria encabeza la lista por una razón estructural: nadie puede dejar de respirar. Bloquearla obliga a modificar conducta social, ventilación y barreras, que es mucho más caro y frágil que clorar el agua.</a:t>
            </a:r>
            <a:endParaRPr lang="en-US" sz="135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58368" y="384048"/>
            <a:ext cx="10872216" cy="237744"/>
          </a:xfrm>
          <a:prstGeom prst="rect">
            <a:avLst/>
          </a:prstGeom>
          <a:noFill/>
          <a:ln/>
        </p:spPr>
        <p:txBody>
          <a:bodyPr wrap="square" lIns="0" tIns="0" rIns="0" bIns="0" rtlCol="0" anchor="ctr"/>
          <a:lstStyle/>
          <a:p>
            <a:pPr indent="0" marL="0">
              <a:buNone/>
            </a:pPr>
            <a:r>
              <a:rPr lang="en-US" sz="1100" b="1" dirty="0">
                <a:solidFill>
                  <a:srgbClr val="B52639"/>
                </a:solidFill>
                <a:latin typeface="Calibri" pitchFamily="34" charset="0"/>
                <a:ea typeface="Calibri" pitchFamily="34" charset="-122"/>
                <a:cs typeface="Calibri" pitchFamily="34" charset="-120"/>
              </a:rPr>
              <a:t>También llamada de persona a persona</a:t>
            </a:r>
            <a:endParaRPr lang="en-US" sz="1100" dirty="0"/>
          </a:p>
        </p:txBody>
      </p:sp>
      <p:sp>
        <p:nvSpPr>
          <p:cNvPr id="3" name="Text 1"/>
          <p:cNvSpPr txBox="1"/>
          <p:nvPr/>
        </p:nvSpPr>
        <p:spPr>
          <a:xfrm>
            <a:off x="658368" y="658368"/>
            <a:ext cx="10872216" cy="658368"/>
          </a:xfrm>
          <a:prstGeom prst="rect">
            <a:avLst/>
          </a:prstGeom>
          <a:noFill/>
          <a:ln/>
        </p:spPr>
        <p:txBody>
          <a:bodyPr wrap="square" lIns="0" tIns="0" rIns="0" bIns="0" rtlCol="0" anchor="t"/>
          <a:lstStyle/>
          <a:p>
            <a:pPr indent="0" marL="0">
              <a:buNone/>
            </a:pPr>
            <a:r>
              <a:rPr lang="en-US" sz="3000" b="1" dirty="0">
                <a:solidFill>
                  <a:srgbClr val="08182C"/>
                </a:solidFill>
                <a:latin typeface="Cambria" pitchFamily="34" charset="0"/>
                <a:ea typeface="Cambria" pitchFamily="34" charset="-122"/>
                <a:cs typeface="Cambria" pitchFamily="34" charset="-120"/>
              </a:rPr>
              <a:t>Mecanismo de transmisión: directa</a:t>
            </a:r>
            <a:endParaRPr lang="en-US" sz="3000" dirty="0"/>
          </a:p>
        </p:txBody>
      </p:sp>
      <p:sp>
        <p:nvSpPr>
          <p:cNvPr id="4" name="Text 2"/>
          <p:cNvSpPr txBox="1"/>
          <p:nvPr/>
        </p:nvSpPr>
        <p:spPr>
          <a:xfrm>
            <a:off x="658368" y="6382512"/>
            <a:ext cx="5486400" cy="274320"/>
          </a:xfrm>
          <a:prstGeom prst="rect">
            <a:avLst/>
          </a:prstGeom>
          <a:noFill/>
          <a:ln/>
        </p:spPr>
        <p:txBody>
          <a:bodyPr wrap="square" lIns="0" tIns="0" rIns="0" bIns="0" rtlCol="0" anchor="ctr"/>
          <a:lstStyle/>
          <a:p>
            <a:pPr indent="0" marL="0">
              <a:buNone/>
            </a:pPr>
            <a:r>
              <a:rPr lang="en-US" sz="950" dirty="0">
                <a:solidFill>
                  <a:srgbClr val="54637A"/>
                </a:solidFill>
                <a:latin typeface="Calibri" pitchFamily="34" charset="0"/>
                <a:ea typeface="Calibri" pitchFamily="34" charset="-122"/>
                <a:cs typeface="Calibri" pitchFamily="34" charset="-120"/>
              </a:rPr>
              <a:t>Epidemiología · Sesión 2 · Cadena epidemiológica</a:t>
            </a:r>
            <a:endParaRPr lang="en-US" sz="950" dirty="0"/>
          </a:p>
        </p:txBody>
      </p:sp>
      <p:sp>
        <p:nvSpPr>
          <p:cNvPr id="5" name="Text 3"/>
          <p:cNvSpPr txBox="1"/>
          <p:nvPr/>
        </p:nvSpPr>
        <p:spPr>
          <a:xfrm>
            <a:off x="10616184" y="6382512"/>
            <a:ext cx="914400" cy="274320"/>
          </a:xfrm>
          <a:prstGeom prst="rect">
            <a:avLst/>
          </a:prstGeom>
          <a:noFill/>
          <a:ln/>
        </p:spPr>
        <p:txBody>
          <a:bodyPr wrap="square" lIns="0" tIns="0" rIns="0" bIns="0" rtlCol="0" anchor="ctr"/>
          <a:lstStyle/>
          <a:p>
            <a:pPr algn="r" indent="0" marL="0">
              <a:buNone/>
            </a:pPr>
            <a:r>
              <a:rPr lang="en-US" sz="950" dirty="0">
                <a:solidFill>
                  <a:srgbClr val="54637A"/>
                </a:solidFill>
                <a:latin typeface="Calibri" pitchFamily="34" charset="0"/>
                <a:ea typeface="Calibri" pitchFamily="34" charset="-122"/>
                <a:cs typeface="Calibri" pitchFamily="34" charset="-120"/>
              </a:rPr>
              <a:t>27</a:t>
            </a:r>
            <a:endParaRPr lang="en-US" sz="950" dirty="0"/>
          </a:p>
        </p:txBody>
      </p:sp>
      <p:sp>
        <p:nvSpPr>
          <p:cNvPr id="6" name="Text 4"/>
          <p:cNvSpPr txBox="1"/>
          <p:nvPr/>
        </p:nvSpPr>
        <p:spPr>
          <a:xfrm>
            <a:off x="658368" y="1600200"/>
            <a:ext cx="10607040" cy="457200"/>
          </a:xfrm>
          <a:prstGeom prst="rect">
            <a:avLst/>
          </a:prstGeom>
          <a:noFill/>
          <a:ln/>
        </p:spPr>
        <p:txBody>
          <a:bodyPr wrap="square" lIns="0" tIns="0" rIns="0" bIns="0" rtlCol="0" anchor="ctr"/>
          <a:lstStyle/>
          <a:p>
            <a:pPr algn="l" indent="0" marL="0">
              <a:lnSpc>
                <a:spcPct val="115000"/>
              </a:lnSpc>
              <a:buNone/>
            </a:pPr>
            <a:r>
              <a:rPr lang="en-US" sz="1500" dirty="0">
                <a:solidFill>
                  <a:srgbClr val="14202E"/>
                </a:solidFill>
                <a:latin typeface="Calibri" pitchFamily="34" charset="0"/>
                <a:ea typeface="Calibri" pitchFamily="34" charset="-122"/>
                <a:cs typeface="Calibri" pitchFamily="34" charset="-120"/>
              </a:rPr>
              <a:t>Transferencia directa del agente a una puerta de entrada para que se lleve a cabo la infección.</a:t>
            </a:r>
            <a:endParaRPr lang="en-US" sz="1500" dirty="0"/>
          </a:p>
        </p:txBody>
      </p:sp>
      <p:sp>
        <p:nvSpPr>
          <p:cNvPr id="7" name="Shape 5"/>
          <p:cNvSpPr/>
          <p:nvPr/>
        </p:nvSpPr>
        <p:spPr>
          <a:xfrm>
            <a:off x="658368" y="2194560"/>
            <a:ext cx="3410712" cy="1920240"/>
          </a:xfrm>
          <a:prstGeom prst="roundRect">
            <a:avLst>
              <a:gd name="adj" fmla="val 1905"/>
            </a:avLst>
          </a:prstGeom>
          <a:solidFill>
            <a:srgbClr val="F1F4F8"/>
          </a:solidFill>
          <a:ln w="12700">
            <a:solidFill>
              <a:srgbClr val="F1F4F8"/>
            </a:solidFill>
            <a:prstDash val="solid"/>
          </a:ln>
        </p:spPr>
      </p:sp>
      <p:sp>
        <p:nvSpPr>
          <p:cNvPr id="8" name="Text 6"/>
          <p:cNvSpPr txBox="1"/>
          <p:nvPr/>
        </p:nvSpPr>
        <p:spPr>
          <a:xfrm>
            <a:off x="896112" y="2395728"/>
            <a:ext cx="2935224" cy="329184"/>
          </a:xfrm>
          <a:prstGeom prst="rect">
            <a:avLst/>
          </a:prstGeom>
          <a:noFill/>
          <a:ln/>
        </p:spPr>
        <p:txBody>
          <a:bodyPr wrap="square" lIns="0" tIns="0" rIns="0" bIns="0" rtlCol="0" anchor="ctr"/>
          <a:lstStyle/>
          <a:p>
            <a:pPr indent="0" marL="0">
              <a:buNone/>
            </a:pPr>
            <a:r>
              <a:rPr lang="en-US" sz="1500" b="1" dirty="0">
                <a:solidFill>
                  <a:srgbClr val="0F2A4A"/>
                </a:solidFill>
                <a:latin typeface="Calibri" pitchFamily="34" charset="0"/>
                <a:ea typeface="Calibri" pitchFamily="34" charset="-122"/>
                <a:cs typeface="Calibri" pitchFamily="34" charset="-120"/>
              </a:rPr>
              <a:t>Gotas de Flügge</a:t>
            </a:r>
            <a:endParaRPr lang="en-US" sz="1500" dirty="0"/>
          </a:p>
        </p:txBody>
      </p:sp>
      <p:sp>
        <p:nvSpPr>
          <p:cNvPr id="9" name="Text 7"/>
          <p:cNvSpPr txBox="1"/>
          <p:nvPr/>
        </p:nvSpPr>
        <p:spPr>
          <a:xfrm>
            <a:off x="896112" y="2779776"/>
            <a:ext cx="2935224" cy="1152144"/>
          </a:xfrm>
          <a:prstGeom prst="rect">
            <a:avLst/>
          </a:prstGeom>
          <a:noFill/>
          <a:ln/>
        </p:spPr>
        <p:txBody>
          <a:bodyPr wrap="square" lIns="0" tIns="0" rIns="0" bIns="0" rtlCol="0" anchor="ctr"/>
          <a:lstStyle/>
          <a:p>
            <a:pPr indent="0" marL="0">
              <a:lnSpc>
                <a:spcPct val="112000"/>
              </a:lnSpc>
              <a:buNone/>
            </a:pPr>
            <a:r>
              <a:rPr lang="en-US" sz="1300" dirty="0">
                <a:solidFill>
                  <a:srgbClr val="14202E"/>
                </a:solidFill>
                <a:latin typeface="Calibri" pitchFamily="34" charset="0"/>
                <a:ea typeface="Calibri" pitchFamily="34" charset="-122"/>
                <a:cs typeface="Calibri" pitchFamily="34" charset="-120"/>
              </a:rPr>
              <a:t>Rociado de gotitas por aspersión sobre conjuntivas o mucosas de nariz y boca al estornudar, toser, escupir, hablar o cantar.</a:t>
            </a:r>
            <a:endParaRPr lang="en-US" sz="1300" dirty="0"/>
          </a:p>
        </p:txBody>
      </p:sp>
      <p:sp>
        <p:nvSpPr>
          <p:cNvPr id="10" name="Shape 8"/>
          <p:cNvSpPr/>
          <p:nvPr/>
        </p:nvSpPr>
        <p:spPr>
          <a:xfrm>
            <a:off x="4389120" y="2194560"/>
            <a:ext cx="3410712" cy="1920240"/>
          </a:xfrm>
          <a:prstGeom prst="roundRect">
            <a:avLst>
              <a:gd name="adj" fmla="val 1905"/>
            </a:avLst>
          </a:prstGeom>
          <a:solidFill>
            <a:srgbClr val="F1F4F8"/>
          </a:solidFill>
          <a:ln w="12700">
            <a:solidFill>
              <a:srgbClr val="F1F4F8"/>
            </a:solidFill>
            <a:prstDash val="solid"/>
          </a:ln>
        </p:spPr>
      </p:sp>
      <p:sp>
        <p:nvSpPr>
          <p:cNvPr id="11" name="Text 9"/>
          <p:cNvSpPr txBox="1"/>
          <p:nvPr/>
        </p:nvSpPr>
        <p:spPr>
          <a:xfrm>
            <a:off x="4626864" y="2395728"/>
            <a:ext cx="2935224" cy="329184"/>
          </a:xfrm>
          <a:prstGeom prst="rect">
            <a:avLst/>
          </a:prstGeom>
          <a:noFill/>
          <a:ln/>
        </p:spPr>
        <p:txBody>
          <a:bodyPr wrap="square" lIns="0" tIns="0" rIns="0" bIns="0" rtlCol="0" anchor="ctr"/>
          <a:lstStyle/>
          <a:p>
            <a:pPr indent="0" marL="0">
              <a:buNone/>
            </a:pPr>
            <a:r>
              <a:rPr lang="en-US" sz="1500" b="1" dirty="0">
                <a:solidFill>
                  <a:srgbClr val="0F2A4A"/>
                </a:solidFill>
                <a:latin typeface="Calibri" pitchFamily="34" charset="0"/>
                <a:ea typeface="Calibri" pitchFamily="34" charset="-122"/>
                <a:cs typeface="Calibri" pitchFamily="34" charset="-120"/>
              </a:rPr>
              <a:t>Contacto directo</a:t>
            </a:r>
            <a:endParaRPr lang="en-US" sz="1500" dirty="0"/>
          </a:p>
        </p:txBody>
      </p:sp>
      <p:sp>
        <p:nvSpPr>
          <p:cNvPr id="12" name="Text 10"/>
          <p:cNvSpPr txBox="1"/>
          <p:nvPr/>
        </p:nvSpPr>
        <p:spPr>
          <a:xfrm>
            <a:off x="4626864" y="2779776"/>
            <a:ext cx="2935224" cy="1152144"/>
          </a:xfrm>
          <a:prstGeom prst="rect">
            <a:avLst/>
          </a:prstGeom>
          <a:noFill/>
          <a:ln/>
        </p:spPr>
        <p:txBody>
          <a:bodyPr wrap="square" lIns="0" tIns="0" rIns="0" bIns="0" rtlCol="0" anchor="ctr"/>
          <a:lstStyle/>
          <a:p>
            <a:pPr indent="0" marL="0">
              <a:lnSpc>
                <a:spcPct val="112000"/>
              </a:lnSpc>
              <a:buNone/>
            </a:pPr>
            <a:r>
              <a:rPr lang="en-US" sz="1300" dirty="0">
                <a:solidFill>
                  <a:srgbClr val="14202E"/>
                </a:solidFill>
                <a:latin typeface="Calibri" pitchFamily="34" charset="0"/>
                <a:ea typeface="Calibri" pitchFamily="34" charset="-122"/>
                <a:cs typeface="Calibri" pitchFamily="34" charset="-120"/>
              </a:rPr>
              <a:t>Tocar, besar, tener relaciones sexuales.</a:t>
            </a:r>
            <a:endParaRPr lang="en-US" sz="1300" dirty="0"/>
          </a:p>
        </p:txBody>
      </p:sp>
      <p:sp>
        <p:nvSpPr>
          <p:cNvPr id="13" name="Shape 11"/>
          <p:cNvSpPr/>
          <p:nvPr/>
        </p:nvSpPr>
        <p:spPr>
          <a:xfrm>
            <a:off x="8119872" y="2194560"/>
            <a:ext cx="3410712" cy="1920240"/>
          </a:xfrm>
          <a:prstGeom prst="roundRect">
            <a:avLst>
              <a:gd name="adj" fmla="val 1905"/>
            </a:avLst>
          </a:prstGeom>
          <a:solidFill>
            <a:srgbClr val="F1F4F8"/>
          </a:solidFill>
          <a:ln w="12700">
            <a:solidFill>
              <a:srgbClr val="F1F4F8"/>
            </a:solidFill>
            <a:prstDash val="solid"/>
          </a:ln>
        </p:spPr>
      </p:sp>
      <p:sp>
        <p:nvSpPr>
          <p:cNvPr id="14" name="Text 12"/>
          <p:cNvSpPr txBox="1"/>
          <p:nvPr/>
        </p:nvSpPr>
        <p:spPr>
          <a:xfrm>
            <a:off x="8357616" y="2395728"/>
            <a:ext cx="2935224" cy="329184"/>
          </a:xfrm>
          <a:prstGeom prst="rect">
            <a:avLst/>
          </a:prstGeom>
          <a:noFill/>
          <a:ln/>
        </p:spPr>
        <p:txBody>
          <a:bodyPr wrap="square" lIns="0" tIns="0" rIns="0" bIns="0" rtlCol="0" anchor="ctr"/>
          <a:lstStyle/>
          <a:p>
            <a:pPr indent="0" marL="0">
              <a:buNone/>
            </a:pPr>
            <a:r>
              <a:rPr lang="en-US" sz="1500" b="1" dirty="0">
                <a:solidFill>
                  <a:srgbClr val="0F2A4A"/>
                </a:solidFill>
                <a:latin typeface="Calibri" pitchFamily="34" charset="0"/>
                <a:ea typeface="Calibri" pitchFamily="34" charset="-122"/>
                <a:cs typeface="Calibri" pitchFamily="34" charset="-120"/>
              </a:rPr>
              <a:t>Exposición de tejido</a:t>
            </a:r>
            <a:endParaRPr lang="en-US" sz="1500" dirty="0"/>
          </a:p>
        </p:txBody>
      </p:sp>
      <p:sp>
        <p:nvSpPr>
          <p:cNvPr id="15" name="Text 13"/>
          <p:cNvSpPr txBox="1"/>
          <p:nvPr/>
        </p:nvSpPr>
        <p:spPr>
          <a:xfrm>
            <a:off x="8357616" y="2779776"/>
            <a:ext cx="2935224" cy="1152144"/>
          </a:xfrm>
          <a:prstGeom prst="rect">
            <a:avLst/>
          </a:prstGeom>
          <a:noFill/>
          <a:ln/>
        </p:spPr>
        <p:txBody>
          <a:bodyPr wrap="square" lIns="0" tIns="0" rIns="0" bIns="0" rtlCol="0" anchor="ctr"/>
          <a:lstStyle/>
          <a:p>
            <a:pPr indent="0" marL="0">
              <a:lnSpc>
                <a:spcPct val="112000"/>
              </a:lnSpc>
              <a:buNone/>
            </a:pPr>
            <a:r>
              <a:rPr lang="en-US" sz="1300" dirty="0">
                <a:solidFill>
                  <a:srgbClr val="14202E"/>
                </a:solidFill>
                <a:latin typeface="Calibri" pitchFamily="34" charset="0"/>
                <a:ea typeface="Calibri" pitchFamily="34" charset="-122"/>
                <a:cs typeface="Calibri" pitchFamily="34" charset="-120"/>
              </a:rPr>
              <a:t>Contacto directo de tejido susceptible con un agente que vive de forma saprófita en el suelo, como en las micosis sistémicas.</a:t>
            </a:r>
            <a:endParaRPr lang="en-US" sz="1300" dirty="0"/>
          </a:p>
        </p:txBody>
      </p:sp>
      <p:sp>
        <p:nvSpPr>
          <p:cNvPr id="16" name="Shape 14"/>
          <p:cNvSpPr/>
          <p:nvPr/>
        </p:nvSpPr>
        <p:spPr>
          <a:xfrm>
            <a:off x="658368" y="4343400"/>
            <a:ext cx="10872216" cy="1051560"/>
          </a:xfrm>
          <a:prstGeom prst="roundRect">
            <a:avLst>
              <a:gd name="adj" fmla="val 3478"/>
            </a:avLst>
          </a:prstGeom>
          <a:solidFill>
            <a:srgbClr val="08182C"/>
          </a:solidFill>
          <a:ln w="12700">
            <a:solidFill>
              <a:srgbClr val="08182C"/>
            </a:solidFill>
            <a:prstDash val="solid"/>
          </a:ln>
        </p:spPr>
      </p:sp>
      <p:sp>
        <p:nvSpPr>
          <p:cNvPr id="17" name="Text 15"/>
          <p:cNvSpPr txBox="1"/>
          <p:nvPr/>
        </p:nvSpPr>
        <p:spPr>
          <a:xfrm>
            <a:off x="896112" y="4544568"/>
            <a:ext cx="10396728" cy="237744"/>
          </a:xfrm>
          <a:prstGeom prst="rect">
            <a:avLst/>
          </a:prstGeom>
          <a:noFill/>
          <a:ln/>
        </p:spPr>
        <p:txBody>
          <a:bodyPr wrap="square" lIns="0" tIns="0" rIns="0" bIns="0" rtlCol="0" anchor="ctr"/>
          <a:lstStyle/>
          <a:p>
            <a:pPr indent="0" marL="0">
              <a:buNone/>
            </a:pPr>
            <a:r>
              <a:rPr lang="en-US" sz="1050" b="1" dirty="0">
                <a:solidFill>
                  <a:srgbClr val="8FB4D4"/>
                </a:solidFill>
                <a:latin typeface="Calibri" pitchFamily="34" charset="0"/>
                <a:ea typeface="Calibri" pitchFamily="34" charset="-122"/>
                <a:cs typeface="Calibri" pitchFamily="34" charset="-120"/>
              </a:rPr>
              <a:t>DATO QUE DECIDE LA MEDIDA DE CONTROL</a:t>
            </a:r>
            <a:endParaRPr lang="en-US" sz="1050" dirty="0"/>
          </a:p>
        </p:txBody>
      </p:sp>
      <p:sp>
        <p:nvSpPr>
          <p:cNvPr id="18" name="Text 16"/>
          <p:cNvSpPr txBox="1"/>
          <p:nvPr/>
        </p:nvSpPr>
        <p:spPr>
          <a:xfrm>
            <a:off x="896112" y="4837176"/>
            <a:ext cx="10396728" cy="374904"/>
          </a:xfrm>
          <a:prstGeom prst="rect">
            <a:avLst/>
          </a:prstGeom>
          <a:noFill/>
          <a:ln/>
        </p:spPr>
        <p:txBody>
          <a:bodyPr wrap="square" lIns="0" tIns="0" rIns="0" bIns="0" rtlCol="0" anchor="ctr"/>
          <a:lstStyle/>
          <a:p>
            <a:pPr indent="0" marL="0">
              <a:lnSpc>
                <a:spcPct val="112000"/>
              </a:lnSpc>
              <a:buNone/>
            </a:pPr>
            <a:r>
              <a:rPr lang="en-US" sz="1350" dirty="0">
                <a:solidFill>
                  <a:srgbClr val="FFFFFF"/>
                </a:solidFill>
                <a:latin typeface="Calibri" pitchFamily="34" charset="0"/>
                <a:ea typeface="Calibri" pitchFamily="34" charset="-122"/>
                <a:cs typeface="Calibri" pitchFamily="34" charset="-120"/>
              </a:rPr>
              <a:t>Las gotas de Flügge caen cerca, en un radio corto. Por eso la distancia física funciona contra ellas. Guarda este dato: en dos diapositivas lo vamos a contrastar con la transmisión aérea.</a:t>
            </a:r>
            <a:endParaRPr lang="en-US" sz="135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58368" y="384048"/>
            <a:ext cx="10872216" cy="237744"/>
          </a:xfrm>
          <a:prstGeom prst="rect">
            <a:avLst/>
          </a:prstGeom>
          <a:noFill/>
          <a:ln/>
        </p:spPr>
        <p:txBody>
          <a:bodyPr wrap="square" lIns="0" tIns="0" rIns="0" bIns="0" rtlCol="0" anchor="ctr"/>
          <a:lstStyle/>
          <a:p>
            <a:pPr indent="0" marL="0">
              <a:buNone/>
            </a:pPr>
            <a:r>
              <a:rPr lang="en-US" sz="1100" b="1" dirty="0">
                <a:solidFill>
                  <a:srgbClr val="B52639"/>
                </a:solidFill>
                <a:latin typeface="Calibri" pitchFamily="34" charset="0"/>
                <a:ea typeface="Calibri" pitchFamily="34" charset="-122"/>
                <a:cs typeface="Calibri" pitchFamily="34" charset="-120"/>
              </a:rPr>
              <a:t>Dos de las tres vías indirectas</a:t>
            </a:r>
            <a:endParaRPr lang="en-US" sz="1100" dirty="0"/>
          </a:p>
        </p:txBody>
      </p:sp>
      <p:sp>
        <p:nvSpPr>
          <p:cNvPr id="3" name="Text 1"/>
          <p:cNvSpPr txBox="1"/>
          <p:nvPr/>
        </p:nvSpPr>
        <p:spPr>
          <a:xfrm>
            <a:off x="658368" y="658368"/>
            <a:ext cx="10872216" cy="658368"/>
          </a:xfrm>
          <a:prstGeom prst="rect">
            <a:avLst/>
          </a:prstGeom>
          <a:noFill/>
          <a:ln/>
        </p:spPr>
        <p:txBody>
          <a:bodyPr wrap="square" lIns="0" tIns="0" rIns="0" bIns="0" rtlCol="0" anchor="t"/>
          <a:lstStyle/>
          <a:p>
            <a:pPr indent="0" marL="0">
              <a:buNone/>
            </a:pPr>
            <a:r>
              <a:rPr lang="en-US" sz="3000" b="1" dirty="0">
                <a:solidFill>
                  <a:srgbClr val="08182C"/>
                </a:solidFill>
                <a:latin typeface="Cambria" pitchFamily="34" charset="0"/>
                <a:ea typeface="Cambria" pitchFamily="34" charset="-122"/>
                <a:cs typeface="Cambria" pitchFamily="34" charset="-120"/>
              </a:rPr>
              <a:t>Transmisión indirecta: fómites y vectores</a:t>
            </a:r>
            <a:endParaRPr lang="en-US" sz="3000" dirty="0"/>
          </a:p>
        </p:txBody>
      </p:sp>
      <p:sp>
        <p:nvSpPr>
          <p:cNvPr id="4" name="Text 2"/>
          <p:cNvSpPr txBox="1"/>
          <p:nvPr/>
        </p:nvSpPr>
        <p:spPr>
          <a:xfrm>
            <a:off x="658368" y="6382512"/>
            <a:ext cx="5486400" cy="274320"/>
          </a:xfrm>
          <a:prstGeom prst="rect">
            <a:avLst/>
          </a:prstGeom>
          <a:noFill/>
          <a:ln/>
        </p:spPr>
        <p:txBody>
          <a:bodyPr wrap="square" lIns="0" tIns="0" rIns="0" bIns="0" rtlCol="0" anchor="ctr"/>
          <a:lstStyle/>
          <a:p>
            <a:pPr indent="0" marL="0">
              <a:buNone/>
            </a:pPr>
            <a:r>
              <a:rPr lang="en-US" sz="950" dirty="0">
                <a:solidFill>
                  <a:srgbClr val="54637A"/>
                </a:solidFill>
                <a:latin typeface="Calibri" pitchFamily="34" charset="0"/>
                <a:ea typeface="Calibri" pitchFamily="34" charset="-122"/>
                <a:cs typeface="Calibri" pitchFamily="34" charset="-120"/>
              </a:rPr>
              <a:t>Epidemiología · Sesión 2 · Cadena epidemiológica</a:t>
            </a:r>
            <a:endParaRPr lang="en-US" sz="950" dirty="0"/>
          </a:p>
        </p:txBody>
      </p:sp>
      <p:sp>
        <p:nvSpPr>
          <p:cNvPr id="5" name="Text 3"/>
          <p:cNvSpPr txBox="1"/>
          <p:nvPr/>
        </p:nvSpPr>
        <p:spPr>
          <a:xfrm>
            <a:off x="10616184" y="6382512"/>
            <a:ext cx="914400" cy="274320"/>
          </a:xfrm>
          <a:prstGeom prst="rect">
            <a:avLst/>
          </a:prstGeom>
          <a:noFill/>
          <a:ln/>
        </p:spPr>
        <p:txBody>
          <a:bodyPr wrap="square" lIns="0" tIns="0" rIns="0" bIns="0" rtlCol="0" anchor="ctr"/>
          <a:lstStyle/>
          <a:p>
            <a:pPr algn="r" indent="0" marL="0">
              <a:buNone/>
            </a:pPr>
            <a:r>
              <a:rPr lang="en-US" sz="950" dirty="0">
                <a:solidFill>
                  <a:srgbClr val="54637A"/>
                </a:solidFill>
                <a:latin typeface="Calibri" pitchFamily="34" charset="0"/>
                <a:ea typeface="Calibri" pitchFamily="34" charset="-122"/>
                <a:cs typeface="Calibri" pitchFamily="34" charset="-120"/>
              </a:rPr>
              <a:t>28</a:t>
            </a:r>
            <a:endParaRPr lang="en-US" sz="950" dirty="0"/>
          </a:p>
        </p:txBody>
      </p:sp>
      <p:sp>
        <p:nvSpPr>
          <p:cNvPr id="6" name="Shape 4"/>
          <p:cNvSpPr/>
          <p:nvPr/>
        </p:nvSpPr>
        <p:spPr>
          <a:xfrm>
            <a:off x="658368" y="1691640"/>
            <a:ext cx="5253228" cy="1828800"/>
          </a:xfrm>
          <a:prstGeom prst="roundRect">
            <a:avLst>
              <a:gd name="adj" fmla="val 2000"/>
            </a:avLst>
          </a:prstGeom>
          <a:solidFill>
            <a:srgbClr val="F1F4F8"/>
          </a:solidFill>
          <a:ln w="12700">
            <a:solidFill>
              <a:srgbClr val="F1F4F8"/>
            </a:solidFill>
            <a:prstDash val="solid"/>
          </a:ln>
        </p:spPr>
      </p:sp>
      <p:sp>
        <p:nvSpPr>
          <p:cNvPr id="7" name="Text 5"/>
          <p:cNvSpPr txBox="1"/>
          <p:nvPr/>
        </p:nvSpPr>
        <p:spPr>
          <a:xfrm>
            <a:off x="896112" y="1892808"/>
            <a:ext cx="4777740" cy="237744"/>
          </a:xfrm>
          <a:prstGeom prst="rect">
            <a:avLst/>
          </a:prstGeom>
          <a:noFill/>
          <a:ln/>
        </p:spPr>
        <p:txBody>
          <a:bodyPr wrap="square" lIns="0" tIns="0" rIns="0" bIns="0" rtlCol="0" anchor="ctr"/>
          <a:lstStyle/>
          <a:p>
            <a:pPr indent="0" marL="0">
              <a:buNone/>
            </a:pPr>
            <a:r>
              <a:rPr lang="en-US" sz="1050" b="1" dirty="0">
                <a:solidFill>
                  <a:srgbClr val="1A4270"/>
                </a:solidFill>
                <a:latin typeface="Calibri" pitchFamily="34" charset="0"/>
                <a:ea typeface="Calibri" pitchFamily="34" charset="-122"/>
                <a:cs typeface="Calibri" pitchFamily="34" charset="-120"/>
              </a:rPr>
              <a:t>A. VEHÍCULOS DE TRANSMISIÓN O FÓMITES</a:t>
            </a:r>
            <a:endParaRPr lang="en-US" sz="1050" dirty="0"/>
          </a:p>
        </p:txBody>
      </p:sp>
      <p:sp>
        <p:nvSpPr>
          <p:cNvPr id="8" name="Text 6"/>
          <p:cNvSpPr txBox="1"/>
          <p:nvPr/>
        </p:nvSpPr>
        <p:spPr>
          <a:xfrm>
            <a:off x="896112" y="2185416"/>
            <a:ext cx="4777740" cy="1152144"/>
          </a:xfrm>
          <a:prstGeom prst="rect">
            <a:avLst/>
          </a:prstGeom>
          <a:noFill/>
          <a:ln/>
        </p:spPr>
        <p:txBody>
          <a:bodyPr wrap="square" lIns="0" tIns="0" rIns="0" bIns="0" rtlCol="0" anchor="ctr"/>
          <a:lstStyle/>
          <a:p>
            <a:pPr indent="0" marL="0">
              <a:lnSpc>
                <a:spcPct val="112000"/>
              </a:lnSpc>
              <a:buNone/>
            </a:pPr>
            <a:r>
              <a:rPr lang="en-US" sz="1300" dirty="0">
                <a:solidFill>
                  <a:srgbClr val="14202E"/>
                </a:solidFill>
                <a:latin typeface="Calibri" pitchFamily="34" charset="0"/>
                <a:ea typeface="Calibri" pitchFamily="34" charset="-122"/>
                <a:cs typeface="Calibri" pitchFamily="34" charset="-120"/>
              </a:rPr>
              <a:t>Objetos o materiales contaminados: juguetes, teléfonos celulares, pañuelos, instrumentos quirúrgicos, agua, leche y otras bebidas, alimentos, productos biológicos incluyendo suero y plasma.</a:t>
            </a:r>
            <a:endParaRPr lang="en-US" sz="1300" dirty="0"/>
          </a:p>
          <a:p>
            <a:pPr indent="0" marL="0">
              <a:lnSpc>
                <a:spcPct val="112000"/>
              </a:lnSpc>
              <a:buNone/>
            </a:pPr>
            <a:endParaRPr lang="en-US" sz="1300" dirty="0"/>
          </a:p>
          <a:p>
            <a:pPr indent="0" marL="0">
              <a:lnSpc>
                <a:spcPct val="112000"/>
              </a:lnSpc>
              <a:buNone/>
            </a:pPr>
            <a:r>
              <a:rPr lang="en-US" sz="1300" dirty="0">
                <a:solidFill>
                  <a:srgbClr val="14202E"/>
                </a:solidFill>
                <a:latin typeface="Calibri" pitchFamily="34" charset="0"/>
                <a:ea typeface="Calibri" pitchFamily="34" charset="-122"/>
                <a:cs typeface="Calibri" pitchFamily="34" charset="-120"/>
              </a:rPr>
              <a:t>El agente puede haberse multiplicado o no en el vehículo antes de transmitirse.</a:t>
            </a:r>
            <a:endParaRPr lang="en-US" sz="1300" dirty="0"/>
          </a:p>
        </p:txBody>
      </p:sp>
      <p:sp>
        <p:nvSpPr>
          <p:cNvPr id="9" name="Shape 7"/>
          <p:cNvSpPr/>
          <p:nvPr/>
        </p:nvSpPr>
        <p:spPr>
          <a:xfrm>
            <a:off x="6277356" y="1691640"/>
            <a:ext cx="5253228" cy="1828800"/>
          </a:xfrm>
          <a:prstGeom prst="roundRect">
            <a:avLst>
              <a:gd name="adj" fmla="val 2000"/>
            </a:avLst>
          </a:prstGeom>
          <a:solidFill>
            <a:srgbClr val="F1F4F8"/>
          </a:solidFill>
          <a:ln w="12700">
            <a:solidFill>
              <a:srgbClr val="F1F4F8"/>
            </a:solidFill>
            <a:prstDash val="solid"/>
          </a:ln>
        </p:spPr>
      </p:sp>
      <p:sp>
        <p:nvSpPr>
          <p:cNvPr id="10" name="Text 8"/>
          <p:cNvSpPr txBox="1"/>
          <p:nvPr/>
        </p:nvSpPr>
        <p:spPr>
          <a:xfrm>
            <a:off x="6515100" y="1892808"/>
            <a:ext cx="4777740" cy="237744"/>
          </a:xfrm>
          <a:prstGeom prst="rect">
            <a:avLst/>
          </a:prstGeom>
          <a:noFill/>
          <a:ln/>
        </p:spPr>
        <p:txBody>
          <a:bodyPr wrap="square" lIns="0" tIns="0" rIns="0" bIns="0" rtlCol="0" anchor="ctr"/>
          <a:lstStyle/>
          <a:p>
            <a:pPr indent="0" marL="0">
              <a:buNone/>
            </a:pPr>
            <a:r>
              <a:rPr lang="en-US" sz="1050" b="1" dirty="0">
                <a:solidFill>
                  <a:srgbClr val="1A4270"/>
                </a:solidFill>
                <a:latin typeface="Calibri" pitchFamily="34" charset="0"/>
                <a:ea typeface="Calibri" pitchFamily="34" charset="-122"/>
                <a:cs typeface="Calibri" pitchFamily="34" charset="-120"/>
              </a:rPr>
              <a:t>B. POR INTERMEDIO DE UN VECTOR</a:t>
            </a:r>
            <a:endParaRPr lang="en-US" sz="1050" dirty="0"/>
          </a:p>
        </p:txBody>
      </p:sp>
      <p:sp>
        <p:nvSpPr>
          <p:cNvPr id="11" name="Text 9"/>
          <p:cNvSpPr txBox="1"/>
          <p:nvPr/>
        </p:nvSpPr>
        <p:spPr>
          <a:xfrm>
            <a:off x="6515100" y="2185416"/>
            <a:ext cx="4777740" cy="1152144"/>
          </a:xfrm>
          <a:prstGeom prst="rect">
            <a:avLst/>
          </a:prstGeom>
          <a:noFill/>
          <a:ln/>
        </p:spPr>
        <p:txBody>
          <a:bodyPr wrap="square" lIns="0" tIns="0" rIns="0" bIns="0" rtlCol="0" anchor="ctr"/>
          <a:lstStyle/>
          <a:p>
            <a:pPr indent="0" marL="0">
              <a:lnSpc>
                <a:spcPct val="112000"/>
              </a:lnSpc>
              <a:buNone/>
            </a:pPr>
            <a:r>
              <a:rPr lang="en-US" sz="1300" dirty="0">
                <a:solidFill>
                  <a:srgbClr val="14202E"/>
                </a:solidFill>
                <a:latin typeface="Calibri" pitchFamily="34" charset="0"/>
                <a:ea typeface="Calibri" pitchFamily="34" charset="-122"/>
                <a:cs typeface="Calibri" pitchFamily="34" charset="-120"/>
              </a:rPr>
              <a:t>Insecto o cualquier portador vivo que transporta un agente infeccioso desde un individuo o sus desechos hasta un individuo susceptible, su comida o su ambiente inmediato.</a:t>
            </a:r>
            <a:endParaRPr lang="en-US" sz="1300" dirty="0"/>
          </a:p>
          <a:p>
            <a:pPr indent="0" marL="0">
              <a:lnSpc>
                <a:spcPct val="112000"/>
              </a:lnSpc>
              <a:buNone/>
            </a:pPr>
            <a:endParaRPr lang="en-US" sz="1300" dirty="0"/>
          </a:p>
          <a:p>
            <a:pPr indent="0" marL="0">
              <a:lnSpc>
                <a:spcPct val="112000"/>
              </a:lnSpc>
              <a:buNone/>
            </a:pPr>
            <a:r>
              <a:rPr lang="en-US" sz="1300" dirty="0">
                <a:solidFill>
                  <a:srgbClr val="14202E"/>
                </a:solidFill>
                <a:latin typeface="Calibri" pitchFamily="34" charset="0"/>
                <a:ea typeface="Calibri" pitchFamily="34" charset="-122"/>
                <a:cs typeface="Calibri" pitchFamily="34" charset="-120"/>
              </a:rPr>
              <a:t>El agente puede desarrollar o no su ciclo vital dentro del vector.</a:t>
            </a:r>
            <a:endParaRPr lang="en-US" sz="1300" dirty="0"/>
          </a:p>
        </p:txBody>
      </p:sp>
      <p:sp>
        <p:nvSpPr>
          <p:cNvPr id="12" name="Shape 10"/>
          <p:cNvSpPr/>
          <p:nvPr/>
        </p:nvSpPr>
        <p:spPr>
          <a:xfrm>
            <a:off x="658368" y="3703320"/>
            <a:ext cx="5253228" cy="1691640"/>
          </a:xfrm>
          <a:prstGeom prst="roundRect">
            <a:avLst>
              <a:gd name="adj" fmla="val 2162"/>
            </a:avLst>
          </a:prstGeom>
          <a:solidFill>
            <a:srgbClr val="F7EFE0"/>
          </a:solidFill>
          <a:ln w="12700">
            <a:solidFill>
              <a:srgbClr val="F7EFE0"/>
            </a:solidFill>
            <a:prstDash val="solid"/>
          </a:ln>
        </p:spPr>
      </p:sp>
      <p:sp>
        <p:nvSpPr>
          <p:cNvPr id="13" name="Text 11"/>
          <p:cNvSpPr txBox="1"/>
          <p:nvPr/>
        </p:nvSpPr>
        <p:spPr>
          <a:xfrm>
            <a:off x="896112" y="3904488"/>
            <a:ext cx="4777740" cy="237744"/>
          </a:xfrm>
          <a:prstGeom prst="rect">
            <a:avLst/>
          </a:prstGeom>
          <a:noFill/>
          <a:ln/>
        </p:spPr>
        <p:txBody>
          <a:bodyPr wrap="square" lIns="0" tIns="0" rIns="0" bIns="0" rtlCol="0" anchor="ctr"/>
          <a:lstStyle/>
          <a:p>
            <a:pPr indent="0" marL="0">
              <a:buNone/>
            </a:pPr>
            <a:r>
              <a:rPr lang="en-US" sz="1050" b="1" dirty="0">
                <a:solidFill>
                  <a:srgbClr val="8A5A12"/>
                </a:solidFill>
                <a:latin typeface="Calibri" pitchFamily="34" charset="0"/>
                <a:ea typeface="Calibri" pitchFamily="34" charset="-122"/>
                <a:cs typeface="Calibri" pitchFamily="34" charset="-120"/>
              </a:rPr>
              <a:t>VECTOR MECÁNICO</a:t>
            </a:r>
            <a:endParaRPr lang="en-US" sz="1050" dirty="0"/>
          </a:p>
        </p:txBody>
      </p:sp>
      <p:sp>
        <p:nvSpPr>
          <p:cNvPr id="14" name="Text 12"/>
          <p:cNvSpPr txBox="1"/>
          <p:nvPr/>
        </p:nvSpPr>
        <p:spPr>
          <a:xfrm>
            <a:off x="896112" y="4197096"/>
            <a:ext cx="4777740" cy="1014984"/>
          </a:xfrm>
          <a:prstGeom prst="rect">
            <a:avLst/>
          </a:prstGeom>
          <a:noFill/>
          <a:ln/>
        </p:spPr>
        <p:txBody>
          <a:bodyPr wrap="square" lIns="0" tIns="0" rIns="0" bIns="0" rtlCol="0" anchor="ctr"/>
          <a:lstStyle/>
          <a:p>
            <a:pPr indent="0" marL="0">
              <a:lnSpc>
                <a:spcPct val="112000"/>
              </a:lnSpc>
              <a:buNone/>
            </a:pPr>
            <a:r>
              <a:rPr lang="en-US" sz="1300" dirty="0">
                <a:solidFill>
                  <a:srgbClr val="14202E"/>
                </a:solidFill>
                <a:latin typeface="Calibri" pitchFamily="34" charset="0"/>
                <a:ea typeface="Calibri" pitchFamily="34" charset="-122"/>
                <a:cs typeface="Calibri" pitchFamily="34" charset="-120"/>
              </a:rPr>
              <a:t>Simple traslado físico del agente, por contaminación de patas o trompa o por paso a través del tracto gastrointestinal, SIN multiplicación ni desarrollo cíclico.</a:t>
            </a:r>
            <a:endParaRPr lang="en-US" sz="1300" dirty="0"/>
          </a:p>
          <a:p>
            <a:pPr indent="0" marL="0">
              <a:lnSpc>
                <a:spcPct val="112000"/>
              </a:lnSpc>
              <a:buNone/>
            </a:pPr>
            <a:endParaRPr lang="en-US" sz="1300" dirty="0"/>
          </a:p>
          <a:p>
            <a:pPr indent="0" marL="0">
              <a:lnSpc>
                <a:spcPct val="112000"/>
              </a:lnSpc>
              <a:buNone/>
            </a:pPr>
            <a:r>
              <a:rPr lang="en-US" sz="1300" dirty="0">
                <a:solidFill>
                  <a:srgbClr val="14202E"/>
                </a:solidFill>
                <a:latin typeface="Calibri" pitchFamily="34" charset="0"/>
                <a:ea typeface="Calibri" pitchFamily="34" charset="-122"/>
                <a:cs typeface="Calibri" pitchFamily="34" charset="-120"/>
              </a:rPr>
              <a:t>La mosca que se posa en heces y luego en un alimento.</a:t>
            </a:r>
            <a:endParaRPr lang="en-US" sz="1300" dirty="0"/>
          </a:p>
        </p:txBody>
      </p:sp>
      <p:sp>
        <p:nvSpPr>
          <p:cNvPr id="15" name="Shape 13"/>
          <p:cNvSpPr/>
          <p:nvPr/>
        </p:nvSpPr>
        <p:spPr>
          <a:xfrm>
            <a:off x="6277356" y="3703320"/>
            <a:ext cx="5253228" cy="1691640"/>
          </a:xfrm>
          <a:prstGeom prst="roundRect">
            <a:avLst>
              <a:gd name="adj" fmla="val 2162"/>
            </a:avLst>
          </a:prstGeom>
          <a:solidFill>
            <a:srgbClr val="F6E4E6"/>
          </a:solidFill>
          <a:ln w="12700">
            <a:solidFill>
              <a:srgbClr val="F6E4E6"/>
            </a:solidFill>
            <a:prstDash val="solid"/>
          </a:ln>
        </p:spPr>
      </p:sp>
      <p:sp>
        <p:nvSpPr>
          <p:cNvPr id="16" name="Text 14"/>
          <p:cNvSpPr txBox="1"/>
          <p:nvPr/>
        </p:nvSpPr>
        <p:spPr>
          <a:xfrm>
            <a:off x="6515100" y="3904488"/>
            <a:ext cx="4777740" cy="237744"/>
          </a:xfrm>
          <a:prstGeom prst="rect">
            <a:avLst/>
          </a:prstGeom>
          <a:noFill/>
          <a:ln/>
        </p:spPr>
        <p:txBody>
          <a:bodyPr wrap="square" lIns="0" tIns="0" rIns="0" bIns="0" rtlCol="0" anchor="ctr"/>
          <a:lstStyle/>
          <a:p>
            <a:pPr indent="0" marL="0">
              <a:buNone/>
            </a:pPr>
            <a:r>
              <a:rPr lang="en-US" sz="1050" b="1" dirty="0">
                <a:solidFill>
                  <a:srgbClr val="B52639"/>
                </a:solidFill>
                <a:latin typeface="Calibri" pitchFamily="34" charset="0"/>
                <a:ea typeface="Calibri" pitchFamily="34" charset="-122"/>
                <a:cs typeface="Calibri" pitchFamily="34" charset="-120"/>
              </a:rPr>
              <a:t>VECTOR BIOLÓGICO</a:t>
            </a:r>
            <a:endParaRPr lang="en-US" sz="1050" dirty="0"/>
          </a:p>
        </p:txBody>
      </p:sp>
      <p:sp>
        <p:nvSpPr>
          <p:cNvPr id="17" name="Text 15"/>
          <p:cNvSpPr txBox="1"/>
          <p:nvPr/>
        </p:nvSpPr>
        <p:spPr>
          <a:xfrm>
            <a:off x="6515100" y="4197096"/>
            <a:ext cx="4777740" cy="1014984"/>
          </a:xfrm>
          <a:prstGeom prst="rect">
            <a:avLst/>
          </a:prstGeom>
          <a:noFill/>
          <a:ln/>
        </p:spPr>
        <p:txBody>
          <a:bodyPr wrap="square" lIns="0" tIns="0" rIns="0" bIns="0" rtlCol="0" anchor="ctr"/>
          <a:lstStyle/>
          <a:p>
            <a:pPr indent="0" marL="0">
              <a:lnSpc>
                <a:spcPct val="112000"/>
              </a:lnSpc>
              <a:buNone/>
            </a:pPr>
            <a:r>
              <a:rPr lang="en-US" sz="1300" dirty="0">
                <a:solidFill>
                  <a:srgbClr val="14202E"/>
                </a:solidFill>
                <a:latin typeface="Calibri" pitchFamily="34" charset="0"/>
                <a:ea typeface="Calibri" pitchFamily="34" charset="-122"/>
                <a:cs typeface="Calibri" pitchFamily="34" charset="-120"/>
              </a:rPr>
              <a:t>El agente DEBE propagarse, desarrollarse cíclicamente o ambas cosas dentro del artrópodo antes de poder transmitirse.</a:t>
            </a:r>
            <a:endParaRPr lang="en-US" sz="1300" dirty="0"/>
          </a:p>
          <a:p>
            <a:pPr indent="0" marL="0">
              <a:lnSpc>
                <a:spcPct val="112000"/>
              </a:lnSpc>
              <a:buNone/>
            </a:pPr>
            <a:endParaRPr lang="en-US" sz="1300" dirty="0"/>
          </a:p>
          <a:p>
            <a:pPr indent="0" marL="0">
              <a:lnSpc>
                <a:spcPct val="112000"/>
              </a:lnSpc>
              <a:buNone/>
            </a:pPr>
            <a:r>
              <a:rPr lang="en-US" sz="1300" dirty="0">
                <a:solidFill>
                  <a:srgbClr val="14202E"/>
                </a:solidFill>
                <a:latin typeface="Calibri" pitchFamily="34" charset="0"/>
                <a:ea typeface="Calibri" pitchFamily="34" charset="-122"/>
                <a:cs typeface="Calibri" pitchFamily="34" charset="-120"/>
              </a:rPr>
              <a:t>Se vuelve infectante solo tras el periodo de incubación extrínseco.</a:t>
            </a:r>
            <a:endParaRPr lang="en-US" sz="13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58368" y="384048"/>
            <a:ext cx="10872216" cy="237744"/>
          </a:xfrm>
          <a:prstGeom prst="rect">
            <a:avLst/>
          </a:prstGeom>
          <a:noFill/>
          <a:ln/>
        </p:spPr>
        <p:txBody>
          <a:bodyPr wrap="square" lIns="0" tIns="0" rIns="0" bIns="0" rtlCol="0" anchor="ctr"/>
          <a:lstStyle/>
          <a:p>
            <a:pPr indent="0" marL="0">
              <a:buNone/>
            </a:pPr>
            <a:r>
              <a:rPr lang="en-US" sz="1100" b="1" dirty="0">
                <a:solidFill>
                  <a:srgbClr val="B52639"/>
                </a:solidFill>
                <a:latin typeface="Calibri" pitchFamily="34" charset="0"/>
                <a:ea typeface="Calibri" pitchFamily="34" charset="-122"/>
                <a:cs typeface="Calibri" pitchFamily="34" charset="-120"/>
              </a:rPr>
              <a:t>Transmisión transovárica, transestadial y formas de inoculación</a:t>
            </a:r>
            <a:endParaRPr lang="en-US" sz="1100" dirty="0"/>
          </a:p>
        </p:txBody>
      </p:sp>
      <p:sp>
        <p:nvSpPr>
          <p:cNvPr id="3" name="Text 1"/>
          <p:cNvSpPr txBox="1"/>
          <p:nvPr/>
        </p:nvSpPr>
        <p:spPr>
          <a:xfrm>
            <a:off x="658368" y="658368"/>
            <a:ext cx="10872216" cy="658368"/>
          </a:xfrm>
          <a:prstGeom prst="rect">
            <a:avLst/>
          </a:prstGeom>
          <a:noFill/>
          <a:ln/>
        </p:spPr>
        <p:txBody>
          <a:bodyPr wrap="square" lIns="0" tIns="0" rIns="0" bIns="0" rtlCol="0" anchor="t"/>
          <a:lstStyle/>
          <a:p>
            <a:pPr indent="0" marL="0">
              <a:buNone/>
            </a:pPr>
            <a:r>
              <a:rPr lang="en-US" sz="3000" b="1" dirty="0">
                <a:solidFill>
                  <a:srgbClr val="08182C"/>
                </a:solidFill>
                <a:latin typeface="Cambria" pitchFamily="34" charset="0"/>
                <a:ea typeface="Cambria" pitchFamily="34" charset="-122"/>
                <a:cs typeface="Cambria" pitchFamily="34" charset="-120"/>
              </a:rPr>
              <a:t>Vector biológico: los detalles que se preguntan</a:t>
            </a:r>
            <a:endParaRPr lang="en-US" sz="3000" dirty="0"/>
          </a:p>
        </p:txBody>
      </p:sp>
      <p:sp>
        <p:nvSpPr>
          <p:cNvPr id="4" name="Text 2"/>
          <p:cNvSpPr txBox="1"/>
          <p:nvPr/>
        </p:nvSpPr>
        <p:spPr>
          <a:xfrm>
            <a:off x="658368" y="6382512"/>
            <a:ext cx="5486400" cy="274320"/>
          </a:xfrm>
          <a:prstGeom prst="rect">
            <a:avLst/>
          </a:prstGeom>
          <a:noFill/>
          <a:ln/>
        </p:spPr>
        <p:txBody>
          <a:bodyPr wrap="square" lIns="0" tIns="0" rIns="0" bIns="0" rtlCol="0" anchor="ctr"/>
          <a:lstStyle/>
          <a:p>
            <a:pPr indent="0" marL="0">
              <a:buNone/>
            </a:pPr>
            <a:r>
              <a:rPr lang="en-US" sz="950" dirty="0">
                <a:solidFill>
                  <a:srgbClr val="54637A"/>
                </a:solidFill>
                <a:latin typeface="Calibri" pitchFamily="34" charset="0"/>
                <a:ea typeface="Calibri" pitchFamily="34" charset="-122"/>
                <a:cs typeface="Calibri" pitchFamily="34" charset="-120"/>
              </a:rPr>
              <a:t>Epidemiología · Sesión 2 · Cadena epidemiológica</a:t>
            </a:r>
            <a:endParaRPr lang="en-US" sz="950" dirty="0"/>
          </a:p>
        </p:txBody>
      </p:sp>
      <p:sp>
        <p:nvSpPr>
          <p:cNvPr id="5" name="Text 3"/>
          <p:cNvSpPr txBox="1"/>
          <p:nvPr/>
        </p:nvSpPr>
        <p:spPr>
          <a:xfrm>
            <a:off x="10616184" y="6382512"/>
            <a:ext cx="914400" cy="274320"/>
          </a:xfrm>
          <a:prstGeom prst="rect">
            <a:avLst/>
          </a:prstGeom>
          <a:noFill/>
          <a:ln/>
        </p:spPr>
        <p:txBody>
          <a:bodyPr wrap="square" lIns="0" tIns="0" rIns="0" bIns="0" rtlCol="0" anchor="ctr"/>
          <a:lstStyle/>
          <a:p>
            <a:pPr algn="r" indent="0" marL="0">
              <a:buNone/>
            </a:pPr>
            <a:r>
              <a:rPr lang="en-US" sz="950" dirty="0">
                <a:solidFill>
                  <a:srgbClr val="54637A"/>
                </a:solidFill>
                <a:latin typeface="Calibri" pitchFamily="34" charset="0"/>
                <a:ea typeface="Calibri" pitchFamily="34" charset="-122"/>
                <a:cs typeface="Calibri" pitchFamily="34" charset="-120"/>
              </a:rPr>
              <a:t>29</a:t>
            </a:r>
            <a:endParaRPr lang="en-US" sz="950" dirty="0"/>
          </a:p>
        </p:txBody>
      </p:sp>
      <p:sp>
        <p:nvSpPr>
          <p:cNvPr id="6" name="Shape 4"/>
          <p:cNvSpPr/>
          <p:nvPr/>
        </p:nvSpPr>
        <p:spPr>
          <a:xfrm>
            <a:off x="658368" y="1691640"/>
            <a:ext cx="5253228" cy="1737360"/>
          </a:xfrm>
          <a:prstGeom prst="roundRect">
            <a:avLst>
              <a:gd name="adj" fmla="val 2105"/>
            </a:avLst>
          </a:prstGeom>
          <a:solidFill>
            <a:srgbClr val="F1F4F8"/>
          </a:solidFill>
          <a:ln w="12700">
            <a:solidFill>
              <a:srgbClr val="F1F4F8"/>
            </a:solidFill>
            <a:prstDash val="solid"/>
          </a:ln>
        </p:spPr>
      </p:sp>
      <p:sp>
        <p:nvSpPr>
          <p:cNvPr id="7" name="Text 5"/>
          <p:cNvSpPr txBox="1"/>
          <p:nvPr/>
        </p:nvSpPr>
        <p:spPr>
          <a:xfrm>
            <a:off x="896112" y="1892808"/>
            <a:ext cx="4777740" cy="237744"/>
          </a:xfrm>
          <a:prstGeom prst="rect">
            <a:avLst/>
          </a:prstGeom>
          <a:noFill/>
          <a:ln/>
        </p:spPr>
        <p:txBody>
          <a:bodyPr wrap="square" lIns="0" tIns="0" rIns="0" bIns="0" rtlCol="0" anchor="ctr"/>
          <a:lstStyle/>
          <a:p>
            <a:pPr indent="0" marL="0">
              <a:buNone/>
            </a:pPr>
            <a:r>
              <a:rPr lang="en-US" sz="1050" b="1" dirty="0">
                <a:solidFill>
                  <a:srgbClr val="1A4270"/>
                </a:solidFill>
                <a:latin typeface="Calibri" pitchFamily="34" charset="0"/>
                <a:ea typeface="Calibri" pitchFamily="34" charset="-122"/>
                <a:cs typeface="Calibri" pitchFamily="34" charset="-120"/>
              </a:rPr>
              <a:t>EL AGENTE PUEDE PASAR</a:t>
            </a:r>
            <a:endParaRPr lang="en-US" sz="1050" dirty="0"/>
          </a:p>
        </p:txBody>
      </p:sp>
      <p:sp>
        <p:nvSpPr>
          <p:cNvPr id="8" name="Text 6"/>
          <p:cNvSpPr txBox="1"/>
          <p:nvPr/>
        </p:nvSpPr>
        <p:spPr>
          <a:xfrm>
            <a:off x="896112" y="2185416"/>
            <a:ext cx="4777740" cy="1060704"/>
          </a:xfrm>
          <a:prstGeom prst="rect">
            <a:avLst/>
          </a:prstGeom>
          <a:noFill/>
          <a:ln/>
        </p:spPr>
        <p:txBody>
          <a:bodyPr wrap="square" lIns="0" tIns="0" rIns="0" bIns="0" rtlCol="0" anchor="ctr"/>
          <a:lstStyle/>
          <a:p>
            <a:pPr marL="342900" indent="-342900">
              <a:lnSpc>
                <a:spcPct val="112000"/>
              </a:lnSpc>
              <a:spcAft>
                <a:spcPts val="500"/>
              </a:spcAft>
              <a:buSzPct val="100000"/>
              <a:buChar char="•"/>
            </a:pPr>
            <a:r>
              <a:rPr lang="en-US" sz="1300" dirty="0">
                <a:solidFill>
                  <a:srgbClr val="14202E"/>
                </a:solidFill>
                <a:latin typeface="Calibri" pitchFamily="34" charset="0"/>
                <a:ea typeface="Calibri" pitchFamily="34" charset="-122"/>
                <a:cs typeface="Calibri" pitchFamily="34" charset="-120"/>
              </a:rPr>
              <a:t>De forma vertical a generaciones sucesivas del vector: transmisión transovárica</a:t>
            </a:r>
            <a:endParaRPr lang="en-US" sz="1300" dirty="0"/>
          </a:p>
          <a:p>
            <a:pPr marL="342900" indent="-342900">
              <a:lnSpc>
                <a:spcPct val="112000"/>
              </a:lnSpc>
              <a:spcAft>
                <a:spcPts val="500"/>
              </a:spcAft>
              <a:buSzPct val="100000"/>
              <a:buChar char="•"/>
            </a:pPr>
            <a:r>
              <a:rPr lang="en-US" sz="1300" dirty="0">
                <a:solidFill>
                  <a:srgbClr val="14202E"/>
                </a:solidFill>
                <a:latin typeface="Calibri" pitchFamily="34" charset="0"/>
                <a:ea typeface="Calibri" pitchFamily="34" charset="-122"/>
                <a:cs typeface="Calibri" pitchFamily="34" charset="-120"/>
              </a:rPr>
              <a:t>A estadios sucesivos del ciclo biológico, como de pupa a adulto: transmisión transestadial</a:t>
            </a:r>
            <a:endParaRPr lang="en-US" sz="1300" dirty="0"/>
          </a:p>
        </p:txBody>
      </p:sp>
      <p:sp>
        <p:nvSpPr>
          <p:cNvPr id="9" name="Shape 7"/>
          <p:cNvSpPr/>
          <p:nvPr/>
        </p:nvSpPr>
        <p:spPr>
          <a:xfrm>
            <a:off x="6277356" y="1691640"/>
            <a:ext cx="5253228" cy="1737360"/>
          </a:xfrm>
          <a:prstGeom prst="roundRect">
            <a:avLst>
              <a:gd name="adj" fmla="val 2105"/>
            </a:avLst>
          </a:prstGeom>
          <a:solidFill>
            <a:srgbClr val="F1F4F8"/>
          </a:solidFill>
          <a:ln w="12700">
            <a:solidFill>
              <a:srgbClr val="F1F4F8"/>
            </a:solidFill>
            <a:prstDash val="solid"/>
          </a:ln>
        </p:spPr>
      </p:sp>
      <p:sp>
        <p:nvSpPr>
          <p:cNvPr id="10" name="Text 8"/>
          <p:cNvSpPr txBox="1"/>
          <p:nvPr/>
        </p:nvSpPr>
        <p:spPr>
          <a:xfrm>
            <a:off x="6515100" y="1892808"/>
            <a:ext cx="4777740" cy="237744"/>
          </a:xfrm>
          <a:prstGeom prst="rect">
            <a:avLst/>
          </a:prstGeom>
          <a:noFill/>
          <a:ln/>
        </p:spPr>
        <p:txBody>
          <a:bodyPr wrap="square" lIns="0" tIns="0" rIns="0" bIns="0" rtlCol="0" anchor="ctr"/>
          <a:lstStyle/>
          <a:p>
            <a:pPr indent="0" marL="0">
              <a:buNone/>
            </a:pPr>
            <a:r>
              <a:rPr lang="en-US" sz="1050" b="1" dirty="0">
                <a:solidFill>
                  <a:srgbClr val="1A4270"/>
                </a:solidFill>
                <a:latin typeface="Calibri" pitchFamily="34" charset="0"/>
                <a:ea typeface="Calibri" pitchFamily="34" charset="-122"/>
                <a:cs typeface="Calibri" pitchFamily="34" charset="-120"/>
              </a:rPr>
              <a:t>TRES FORMAS DE LLEGAR AL SER HUMANO</a:t>
            </a:r>
            <a:endParaRPr lang="en-US" sz="1050" dirty="0"/>
          </a:p>
        </p:txBody>
      </p:sp>
      <p:sp>
        <p:nvSpPr>
          <p:cNvPr id="11" name="Text 9"/>
          <p:cNvSpPr txBox="1"/>
          <p:nvPr/>
        </p:nvSpPr>
        <p:spPr>
          <a:xfrm>
            <a:off x="6515100" y="2185416"/>
            <a:ext cx="4777740" cy="1060704"/>
          </a:xfrm>
          <a:prstGeom prst="rect">
            <a:avLst/>
          </a:prstGeom>
          <a:noFill/>
          <a:ln/>
        </p:spPr>
        <p:txBody>
          <a:bodyPr wrap="square" lIns="0" tIns="0" rIns="0" bIns="0" rtlCol="0" anchor="ctr"/>
          <a:lstStyle/>
          <a:p>
            <a:pPr marL="342900" indent="-342900">
              <a:lnSpc>
                <a:spcPct val="112000"/>
              </a:lnSpc>
              <a:spcAft>
                <a:spcPts val="500"/>
              </a:spcAft>
              <a:buSzPct val="100000"/>
              <a:buChar char="•"/>
            </a:pPr>
            <a:r>
              <a:rPr lang="en-US" sz="1250" dirty="0">
                <a:solidFill>
                  <a:srgbClr val="14202E"/>
                </a:solidFill>
                <a:latin typeface="Calibri" pitchFamily="34" charset="0"/>
                <a:ea typeface="Calibri" pitchFamily="34" charset="-122"/>
                <a:cs typeface="Calibri" pitchFamily="34" charset="-120"/>
              </a:rPr>
              <a:t>Por la saliva durante la picadura: malaria, dengue, chikunguña, zika, fiebre amarilla</a:t>
            </a:r>
            <a:endParaRPr lang="en-US" sz="1250" dirty="0"/>
          </a:p>
          <a:p>
            <a:pPr marL="342900" indent="-342900">
              <a:lnSpc>
                <a:spcPct val="112000"/>
              </a:lnSpc>
              <a:spcAft>
                <a:spcPts val="500"/>
              </a:spcAft>
              <a:buSzPct val="100000"/>
              <a:buChar char="•"/>
            </a:pPr>
            <a:r>
              <a:rPr lang="en-US" sz="1250" dirty="0">
                <a:solidFill>
                  <a:srgbClr val="14202E"/>
                </a:solidFill>
                <a:latin typeface="Calibri" pitchFamily="34" charset="0"/>
                <a:ea typeface="Calibri" pitchFamily="34" charset="-122"/>
                <a:cs typeface="Calibri" pitchFamily="34" charset="-120"/>
              </a:rPr>
              <a:t>Por regurgitación: peste</a:t>
            </a:r>
            <a:endParaRPr lang="en-US" sz="1250" dirty="0"/>
          </a:p>
          <a:p>
            <a:pPr marL="342900" indent="-342900">
              <a:lnSpc>
                <a:spcPct val="112000"/>
              </a:lnSpc>
              <a:spcAft>
                <a:spcPts val="500"/>
              </a:spcAft>
              <a:buSzPct val="100000"/>
              <a:buChar char="•"/>
            </a:pPr>
            <a:r>
              <a:rPr lang="en-US" sz="1250" dirty="0">
                <a:solidFill>
                  <a:srgbClr val="14202E"/>
                </a:solidFill>
                <a:latin typeface="Calibri" pitchFamily="34" charset="0"/>
                <a:ea typeface="Calibri" pitchFamily="34" charset="-122"/>
                <a:cs typeface="Calibri" pitchFamily="34" charset="-120"/>
              </a:rPr>
              <a:t>Por la defecación del artrópodo sobre la piel, que entra por la herida o el rascado: Chagas, tifus</a:t>
            </a:r>
            <a:endParaRPr lang="en-US" sz="1250" dirty="0"/>
          </a:p>
        </p:txBody>
      </p:sp>
      <p:sp>
        <p:nvSpPr>
          <p:cNvPr id="12" name="Shape 10"/>
          <p:cNvSpPr/>
          <p:nvPr/>
        </p:nvSpPr>
        <p:spPr>
          <a:xfrm>
            <a:off x="658368" y="3611880"/>
            <a:ext cx="10872216" cy="1783080"/>
          </a:xfrm>
          <a:prstGeom prst="roundRect">
            <a:avLst>
              <a:gd name="adj" fmla="val 2051"/>
            </a:avLst>
          </a:prstGeom>
          <a:solidFill>
            <a:srgbClr val="08182C"/>
          </a:solidFill>
          <a:ln w="12700">
            <a:solidFill>
              <a:srgbClr val="08182C"/>
            </a:solidFill>
            <a:prstDash val="solid"/>
          </a:ln>
        </p:spPr>
      </p:sp>
      <p:sp>
        <p:nvSpPr>
          <p:cNvPr id="13" name="Text 11"/>
          <p:cNvSpPr txBox="1"/>
          <p:nvPr/>
        </p:nvSpPr>
        <p:spPr>
          <a:xfrm>
            <a:off x="896112" y="3813048"/>
            <a:ext cx="10396728" cy="237744"/>
          </a:xfrm>
          <a:prstGeom prst="rect">
            <a:avLst/>
          </a:prstGeom>
          <a:noFill/>
          <a:ln/>
        </p:spPr>
        <p:txBody>
          <a:bodyPr wrap="square" lIns="0" tIns="0" rIns="0" bIns="0" rtlCol="0" anchor="ctr"/>
          <a:lstStyle/>
          <a:p>
            <a:pPr indent="0" marL="0">
              <a:buNone/>
            </a:pPr>
            <a:r>
              <a:rPr lang="en-US" sz="1050" b="1" dirty="0">
                <a:solidFill>
                  <a:srgbClr val="8FB4D4"/>
                </a:solidFill>
                <a:latin typeface="Calibri" pitchFamily="34" charset="0"/>
                <a:ea typeface="Calibri" pitchFamily="34" charset="-122"/>
                <a:cs typeface="Calibri" pitchFamily="34" charset="-120"/>
              </a:rPr>
              <a:t>APLICACIÓN PRÁCTICA: POR QUÉ NO BASTA CON FUMIGAR</a:t>
            </a:r>
            <a:endParaRPr lang="en-US" sz="1050" dirty="0"/>
          </a:p>
        </p:txBody>
      </p:sp>
      <p:sp>
        <p:nvSpPr>
          <p:cNvPr id="14" name="Text 12"/>
          <p:cNvSpPr txBox="1"/>
          <p:nvPr/>
        </p:nvSpPr>
        <p:spPr>
          <a:xfrm>
            <a:off x="896112" y="4105656"/>
            <a:ext cx="10396728" cy="1106424"/>
          </a:xfrm>
          <a:prstGeom prst="rect">
            <a:avLst/>
          </a:prstGeom>
          <a:noFill/>
          <a:ln/>
        </p:spPr>
        <p:txBody>
          <a:bodyPr wrap="square" lIns="0" tIns="0" rIns="0" bIns="0" rtlCol="0" anchor="ctr"/>
          <a:lstStyle/>
          <a:p>
            <a:pPr indent="0" marL="0">
              <a:lnSpc>
                <a:spcPct val="112000"/>
              </a:lnSpc>
              <a:buNone/>
            </a:pPr>
            <a:r>
              <a:rPr lang="en-US" sz="1350" dirty="0">
                <a:solidFill>
                  <a:srgbClr val="FFFFFF"/>
                </a:solidFill>
                <a:latin typeface="Calibri" pitchFamily="34" charset="0"/>
                <a:ea typeface="Calibri" pitchFamily="34" charset="-122"/>
                <a:cs typeface="Calibri" pitchFamily="34" charset="-120"/>
              </a:rPr>
              <a:t>En la transmisión mecánica basta con impedir el contacto del insecto con el alimento. En la biológica hay que atacar al vector durante todo su ciclo, porque el agente vive dentro de él y puede incluso pasar a su descendencia.</a:t>
            </a:r>
            <a:endParaRPr lang="en-US" sz="1350" dirty="0"/>
          </a:p>
          <a:p>
            <a:pPr indent="0" marL="0">
              <a:lnSpc>
                <a:spcPct val="112000"/>
              </a:lnSpc>
              <a:buNone/>
            </a:pPr>
            <a:endParaRPr lang="en-US" sz="1350" dirty="0"/>
          </a:p>
          <a:p>
            <a:pPr indent="0" marL="0">
              <a:lnSpc>
                <a:spcPct val="112000"/>
              </a:lnSpc>
              <a:buNone/>
            </a:pPr>
            <a:r>
              <a:rPr lang="en-US" sz="1350" dirty="0">
                <a:solidFill>
                  <a:srgbClr val="FFFFFF"/>
                </a:solidFill>
                <a:latin typeface="Calibri" pitchFamily="34" charset="0"/>
                <a:ea typeface="Calibri" pitchFamily="34" charset="-122"/>
                <a:cs typeface="Calibri" pitchFamily="34" charset="-120"/>
              </a:rPr>
              <a:t>Por eso el control del dengue exige eliminar criaderos y no solo fumigar adultos. El periodo de incubación extrínseco, además, da un margen de maniobra: un Aedes que acaba de picar a un enfermo todavía no infecta a nadie.</a:t>
            </a:r>
            <a:endParaRPr lang="en-US" sz="13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58368" y="384048"/>
            <a:ext cx="10872216" cy="237744"/>
          </a:xfrm>
          <a:prstGeom prst="rect">
            <a:avLst/>
          </a:prstGeom>
          <a:noFill/>
          <a:ln/>
        </p:spPr>
        <p:txBody>
          <a:bodyPr wrap="square" lIns="0" tIns="0" rIns="0" bIns="0" rtlCol="0" anchor="ctr"/>
          <a:lstStyle/>
          <a:p>
            <a:pPr indent="0" marL="0">
              <a:buNone/>
            </a:pPr>
            <a:r>
              <a:rPr lang="en-US" sz="1100" b="1" dirty="0">
                <a:solidFill>
                  <a:srgbClr val="B52639"/>
                </a:solidFill>
                <a:latin typeface="Calibri" pitchFamily="34" charset="0"/>
                <a:ea typeface="Calibri" pitchFamily="34" charset="-122"/>
                <a:cs typeface="Calibri" pitchFamily="34" charset="-120"/>
              </a:rPr>
              <a:t>Ruta de trabajo</a:t>
            </a:r>
            <a:endParaRPr lang="en-US" sz="1100" dirty="0"/>
          </a:p>
        </p:txBody>
      </p:sp>
      <p:sp>
        <p:nvSpPr>
          <p:cNvPr id="3" name="Text 1"/>
          <p:cNvSpPr txBox="1"/>
          <p:nvPr/>
        </p:nvSpPr>
        <p:spPr>
          <a:xfrm>
            <a:off x="658368" y="658368"/>
            <a:ext cx="10872216" cy="658368"/>
          </a:xfrm>
          <a:prstGeom prst="rect">
            <a:avLst/>
          </a:prstGeom>
          <a:noFill/>
          <a:ln/>
        </p:spPr>
        <p:txBody>
          <a:bodyPr wrap="square" lIns="0" tIns="0" rIns="0" bIns="0" rtlCol="0" anchor="t"/>
          <a:lstStyle/>
          <a:p>
            <a:pPr indent="0" marL="0">
              <a:buNone/>
            </a:pPr>
            <a:r>
              <a:rPr lang="en-US" sz="3000" b="1" dirty="0">
                <a:solidFill>
                  <a:srgbClr val="08182C"/>
                </a:solidFill>
                <a:latin typeface="Cambria" pitchFamily="34" charset="0"/>
                <a:ea typeface="Cambria" pitchFamily="34" charset="-122"/>
                <a:cs typeface="Cambria" pitchFamily="34" charset="-120"/>
              </a:rPr>
              <a:t>Contenido de la sesión</a:t>
            </a:r>
            <a:endParaRPr lang="en-US" sz="3000" dirty="0"/>
          </a:p>
        </p:txBody>
      </p:sp>
      <p:sp>
        <p:nvSpPr>
          <p:cNvPr id="4" name="Text 2"/>
          <p:cNvSpPr txBox="1"/>
          <p:nvPr/>
        </p:nvSpPr>
        <p:spPr>
          <a:xfrm>
            <a:off x="658368" y="6382512"/>
            <a:ext cx="5486400" cy="274320"/>
          </a:xfrm>
          <a:prstGeom prst="rect">
            <a:avLst/>
          </a:prstGeom>
          <a:noFill/>
          <a:ln/>
        </p:spPr>
        <p:txBody>
          <a:bodyPr wrap="square" lIns="0" tIns="0" rIns="0" bIns="0" rtlCol="0" anchor="ctr"/>
          <a:lstStyle/>
          <a:p>
            <a:pPr indent="0" marL="0">
              <a:buNone/>
            </a:pPr>
            <a:r>
              <a:rPr lang="en-US" sz="950" dirty="0">
                <a:solidFill>
                  <a:srgbClr val="54637A"/>
                </a:solidFill>
                <a:latin typeface="Calibri" pitchFamily="34" charset="0"/>
                <a:ea typeface="Calibri" pitchFamily="34" charset="-122"/>
                <a:cs typeface="Calibri" pitchFamily="34" charset="-120"/>
              </a:rPr>
              <a:t>Epidemiología · Sesión 2 · Cadena epidemiológica</a:t>
            </a:r>
            <a:endParaRPr lang="en-US" sz="950" dirty="0"/>
          </a:p>
        </p:txBody>
      </p:sp>
      <p:sp>
        <p:nvSpPr>
          <p:cNvPr id="5" name="Text 3"/>
          <p:cNvSpPr txBox="1"/>
          <p:nvPr/>
        </p:nvSpPr>
        <p:spPr>
          <a:xfrm>
            <a:off x="10616184" y="6382512"/>
            <a:ext cx="914400" cy="274320"/>
          </a:xfrm>
          <a:prstGeom prst="rect">
            <a:avLst/>
          </a:prstGeom>
          <a:noFill/>
          <a:ln/>
        </p:spPr>
        <p:txBody>
          <a:bodyPr wrap="square" lIns="0" tIns="0" rIns="0" bIns="0" rtlCol="0" anchor="ctr"/>
          <a:lstStyle/>
          <a:p>
            <a:pPr algn="r" indent="0" marL="0">
              <a:buNone/>
            </a:pPr>
            <a:r>
              <a:rPr lang="en-US" sz="950" dirty="0">
                <a:solidFill>
                  <a:srgbClr val="54637A"/>
                </a:solidFill>
                <a:latin typeface="Calibri" pitchFamily="34" charset="0"/>
                <a:ea typeface="Calibri" pitchFamily="34" charset="-122"/>
                <a:cs typeface="Calibri" pitchFamily="34" charset="-120"/>
              </a:rPr>
              <a:t>3</a:t>
            </a:r>
            <a:endParaRPr lang="en-US" sz="950" dirty="0"/>
          </a:p>
        </p:txBody>
      </p:sp>
      <p:sp>
        <p:nvSpPr>
          <p:cNvPr id="6" name="Shape 4"/>
          <p:cNvSpPr/>
          <p:nvPr/>
        </p:nvSpPr>
        <p:spPr>
          <a:xfrm>
            <a:off x="658368" y="1691640"/>
            <a:ext cx="3441192" cy="658368"/>
          </a:xfrm>
          <a:prstGeom prst="roundRect">
            <a:avLst>
              <a:gd name="adj" fmla="val 6944"/>
            </a:avLst>
          </a:prstGeom>
          <a:solidFill>
            <a:srgbClr val="F1F4F8"/>
          </a:solidFill>
          <a:ln w="12700">
            <a:solidFill>
              <a:srgbClr val="F1F4F8"/>
            </a:solidFill>
            <a:prstDash val="solid"/>
          </a:ln>
        </p:spPr>
      </p:sp>
      <p:sp>
        <p:nvSpPr>
          <p:cNvPr id="7" name="Text 5"/>
          <p:cNvSpPr txBox="1"/>
          <p:nvPr/>
        </p:nvSpPr>
        <p:spPr>
          <a:xfrm>
            <a:off x="841248" y="1874520"/>
            <a:ext cx="457200" cy="292608"/>
          </a:xfrm>
          <a:prstGeom prst="rect">
            <a:avLst/>
          </a:prstGeom>
          <a:noFill/>
          <a:ln/>
        </p:spPr>
        <p:txBody>
          <a:bodyPr wrap="square" lIns="0" tIns="0" rIns="0" bIns="0" rtlCol="0" anchor="ctr"/>
          <a:lstStyle/>
          <a:p>
            <a:pPr indent="0" marL="0">
              <a:buNone/>
            </a:pPr>
            <a:r>
              <a:rPr lang="en-US" sz="1500" b="1" dirty="0">
                <a:solidFill>
                  <a:srgbClr val="B52639"/>
                </a:solidFill>
                <a:latin typeface="Cambria" pitchFamily="34" charset="0"/>
                <a:ea typeface="Cambria" pitchFamily="34" charset="-122"/>
                <a:cs typeface="Cambria" pitchFamily="34" charset="-120"/>
              </a:rPr>
              <a:t>01</a:t>
            </a:r>
            <a:endParaRPr lang="en-US" sz="1500" dirty="0"/>
          </a:p>
        </p:txBody>
      </p:sp>
      <p:sp>
        <p:nvSpPr>
          <p:cNvPr id="8" name="Text 6"/>
          <p:cNvSpPr txBox="1"/>
          <p:nvPr/>
        </p:nvSpPr>
        <p:spPr>
          <a:xfrm>
            <a:off x="1316736" y="1874520"/>
            <a:ext cx="2618232" cy="320040"/>
          </a:xfrm>
          <a:prstGeom prst="rect">
            <a:avLst/>
          </a:prstGeom>
          <a:noFill/>
          <a:ln/>
        </p:spPr>
        <p:txBody>
          <a:bodyPr wrap="square" lIns="0" tIns="0" rIns="0" bIns="0" rtlCol="0" anchor="ctr"/>
          <a:lstStyle/>
          <a:p>
            <a:pPr indent="0" marL="0">
              <a:buNone/>
            </a:pPr>
            <a:r>
              <a:rPr lang="en-US" sz="1250" dirty="0">
                <a:solidFill>
                  <a:srgbClr val="14202E"/>
                </a:solidFill>
                <a:latin typeface="Calibri" pitchFamily="34" charset="0"/>
                <a:ea typeface="Calibri" pitchFamily="34" charset="-122"/>
                <a:cs typeface="Calibri" pitchFamily="34" charset="-120"/>
              </a:rPr>
              <a:t>Agente causal</a:t>
            </a:r>
            <a:endParaRPr lang="en-US" sz="1250" dirty="0"/>
          </a:p>
        </p:txBody>
      </p:sp>
      <p:sp>
        <p:nvSpPr>
          <p:cNvPr id="9" name="Shape 7"/>
          <p:cNvSpPr/>
          <p:nvPr/>
        </p:nvSpPr>
        <p:spPr>
          <a:xfrm>
            <a:off x="658368" y="2532888"/>
            <a:ext cx="3441192" cy="658368"/>
          </a:xfrm>
          <a:prstGeom prst="roundRect">
            <a:avLst>
              <a:gd name="adj" fmla="val 6944"/>
            </a:avLst>
          </a:prstGeom>
          <a:solidFill>
            <a:srgbClr val="F1F4F8"/>
          </a:solidFill>
          <a:ln w="12700">
            <a:solidFill>
              <a:srgbClr val="F1F4F8"/>
            </a:solidFill>
            <a:prstDash val="solid"/>
          </a:ln>
        </p:spPr>
      </p:sp>
      <p:sp>
        <p:nvSpPr>
          <p:cNvPr id="10" name="Text 8"/>
          <p:cNvSpPr txBox="1"/>
          <p:nvPr/>
        </p:nvSpPr>
        <p:spPr>
          <a:xfrm>
            <a:off x="841248" y="2715768"/>
            <a:ext cx="457200" cy="292608"/>
          </a:xfrm>
          <a:prstGeom prst="rect">
            <a:avLst/>
          </a:prstGeom>
          <a:noFill/>
          <a:ln/>
        </p:spPr>
        <p:txBody>
          <a:bodyPr wrap="square" lIns="0" tIns="0" rIns="0" bIns="0" rtlCol="0" anchor="ctr"/>
          <a:lstStyle/>
          <a:p>
            <a:pPr indent="0" marL="0">
              <a:buNone/>
            </a:pPr>
            <a:r>
              <a:rPr lang="en-US" sz="1500" b="1" dirty="0">
                <a:solidFill>
                  <a:srgbClr val="B52639"/>
                </a:solidFill>
                <a:latin typeface="Cambria" pitchFamily="34" charset="0"/>
                <a:ea typeface="Cambria" pitchFamily="34" charset="-122"/>
                <a:cs typeface="Cambria" pitchFamily="34" charset="-120"/>
              </a:rPr>
              <a:t>02</a:t>
            </a:r>
            <a:endParaRPr lang="en-US" sz="1500" dirty="0"/>
          </a:p>
        </p:txBody>
      </p:sp>
      <p:sp>
        <p:nvSpPr>
          <p:cNvPr id="11" name="Text 9"/>
          <p:cNvSpPr txBox="1"/>
          <p:nvPr/>
        </p:nvSpPr>
        <p:spPr>
          <a:xfrm>
            <a:off x="1316736" y="2715768"/>
            <a:ext cx="2618232" cy="320040"/>
          </a:xfrm>
          <a:prstGeom prst="rect">
            <a:avLst/>
          </a:prstGeom>
          <a:noFill/>
          <a:ln/>
        </p:spPr>
        <p:txBody>
          <a:bodyPr wrap="square" lIns="0" tIns="0" rIns="0" bIns="0" rtlCol="0" anchor="ctr"/>
          <a:lstStyle/>
          <a:p>
            <a:pPr indent="0" marL="0">
              <a:buNone/>
            </a:pPr>
            <a:r>
              <a:rPr lang="en-US" sz="1250" dirty="0">
                <a:solidFill>
                  <a:srgbClr val="14202E"/>
                </a:solidFill>
                <a:latin typeface="Calibri" pitchFamily="34" charset="0"/>
                <a:ea typeface="Calibri" pitchFamily="34" charset="-122"/>
                <a:cs typeface="Calibri" pitchFamily="34" charset="-120"/>
              </a:rPr>
              <a:t>Propiedades del agente</a:t>
            </a:r>
            <a:endParaRPr lang="en-US" sz="1250" dirty="0"/>
          </a:p>
        </p:txBody>
      </p:sp>
      <p:sp>
        <p:nvSpPr>
          <p:cNvPr id="12" name="Shape 10"/>
          <p:cNvSpPr/>
          <p:nvPr/>
        </p:nvSpPr>
        <p:spPr>
          <a:xfrm>
            <a:off x="658368" y="3374136"/>
            <a:ext cx="3441192" cy="658368"/>
          </a:xfrm>
          <a:prstGeom prst="roundRect">
            <a:avLst>
              <a:gd name="adj" fmla="val 6944"/>
            </a:avLst>
          </a:prstGeom>
          <a:solidFill>
            <a:srgbClr val="F1F4F8"/>
          </a:solidFill>
          <a:ln w="12700">
            <a:solidFill>
              <a:srgbClr val="F1F4F8"/>
            </a:solidFill>
            <a:prstDash val="solid"/>
          </a:ln>
        </p:spPr>
      </p:sp>
      <p:sp>
        <p:nvSpPr>
          <p:cNvPr id="13" name="Text 11"/>
          <p:cNvSpPr txBox="1"/>
          <p:nvPr/>
        </p:nvSpPr>
        <p:spPr>
          <a:xfrm>
            <a:off x="841248" y="3557016"/>
            <a:ext cx="457200" cy="292608"/>
          </a:xfrm>
          <a:prstGeom prst="rect">
            <a:avLst/>
          </a:prstGeom>
          <a:noFill/>
          <a:ln/>
        </p:spPr>
        <p:txBody>
          <a:bodyPr wrap="square" lIns="0" tIns="0" rIns="0" bIns="0" rtlCol="0" anchor="ctr"/>
          <a:lstStyle/>
          <a:p>
            <a:pPr indent="0" marL="0">
              <a:buNone/>
            </a:pPr>
            <a:r>
              <a:rPr lang="en-US" sz="1500" b="1" dirty="0">
                <a:solidFill>
                  <a:srgbClr val="B52639"/>
                </a:solidFill>
                <a:latin typeface="Cambria" pitchFamily="34" charset="0"/>
                <a:ea typeface="Cambria" pitchFamily="34" charset="-122"/>
                <a:cs typeface="Cambria" pitchFamily="34" charset="-120"/>
              </a:rPr>
              <a:t>03</a:t>
            </a:r>
            <a:endParaRPr lang="en-US" sz="1500" dirty="0"/>
          </a:p>
        </p:txBody>
      </p:sp>
      <p:sp>
        <p:nvSpPr>
          <p:cNvPr id="14" name="Text 12"/>
          <p:cNvSpPr txBox="1"/>
          <p:nvPr/>
        </p:nvSpPr>
        <p:spPr>
          <a:xfrm>
            <a:off x="1316736" y="3557016"/>
            <a:ext cx="2618232" cy="320040"/>
          </a:xfrm>
          <a:prstGeom prst="rect">
            <a:avLst/>
          </a:prstGeom>
          <a:noFill/>
          <a:ln/>
        </p:spPr>
        <p:txBody>
          <a:bodyPr wrap="square" lIns="0" tIns="0" rIns="0" bIns="0" rtlCol="0" anchor="ctr"/>
          <a:lstStyle/>
          <a:p>
            <a:pPr indent="0" marL="0">
              <a:buNone/>
            </a:pPr>
            <a:r>
              <a:rPr lang="en-US" sz="1250" dirty="0">
                <a:solidFill>
                  <a:srgbClr val="14202E"/>
                </a:solidFill>
                <a:latin typeface="Calibri" pitchFamily="34" charset="0"/>
                <a:ea typeface="Calibri" pitchFamily="34" charset="-122"/>
                <a:cs typeface="Calibri" pitchFamily="34" charset="-120"/>
              </a:rPr>
              <a:t>Infectividad y patogenicidad</a:t>
            </a:r>
            <a:endParaRPr lang="en-US" sz="1250" dirty="0"/>
          </a:p>
        </p:txBody>
      </p:sp>
      <p:sp>
        <p:nvSpPr>
          <p:cNvPr id="15" name="Shape 13"/>
          <p:cNvSpPr/>
          <p:nvPr/>
        </p:nvSpPr>
        <p:spPr>
          <a:xfrm>
            <a:off x="658368" y="4215384"/>
            <a:ext cx="3441192" cy="658368"/>
          </a:xfrm>
          <a:prstGeom prst="roundRect">
            <a:avLst>
              <a:gd name="adj" fmla="val 6944"/>
            </a:avLst>
          </a:prstGeom>
          <a:solidFill>
            <a:srgbClr val="F1F4F8"/>
          </a:solidFill>
          <a:ln w="12700">
            <a:solidFill>
              <a:srgbClr val="F1F4F8"/>
            </a:solidFill>
            <a:prstDash val="solid"/>
          </a:ln>
        </p:spPr>
      </p:sp>
      <p:sp>
        <p:nvSpPr>
          <p:cNvPr id="16" name="Text 14"/>
          <p:cNvSpPr txBox="1"/>
          <p:nvPr/>
        </p:nvSpPr>
        <p:spPr>
          <a:xfrm>
            <a:off x="841248" y="4398264"/>
            <a:ext cx="457200" cy="292608"/>
          </a:xfrm>
          <a:prstGeom prst="rect">
            <a:avLst/>
          </a:prstGeom>
          <a:noFill/>
          <a:ln/>
        </p:spPr>
        <p:txBody>
          <a:bodyPr wrap="square" lIns="0" tIns="0" rIns="0" bIns="0" rtlCol="0" anchor="ctr"/>
          <a:lstStyle/>
          <a:p>
            <a:pPr indent="0" marL="0">
              <a:buNone/>
            </a:pPr>
            <a:r>
              <a:rPr lang="en-US" sz="1500" b="1" dirty="0">
                <a:solidFill>
                  <a:srgbClr val="B52639"/>
                </a:solidFill>
                <a:latin typeface="Cambria" pitchFamily="34" charset="0"/>
                <a:ea typeface="Cambria" pitchFamily="34" charset="-122"/>
                <a:cs typeface="Cambria" pitchFamily="34" charset="-120"/>
              </a:rPr>
              <a:t>04</a:t>
            </a:r>
            <a:endParaRPr lang="en-US" sz="1500" dirty="0"/>
          </a:p>
        </p:txBody>
      </p:sp>
      <p:sp>
        <p:nvSpPr>
          <p:cNvPr id="17" name="Text 15"/>
          <p:cNvSpPr txBox="1"/>
          <p:nvPr/>
        </p:nvSpPr>
        <p:spPr>
          <a:xfrm>
            <a:off x="1316736" y="4398264"/>
            <a:ext cx="2618232" cy="320040"/>
          </a:xfrm>
          <a:prstGeom prst="rect">
            <a:avLst/>
          </a:prstGeom>
          <a:noFill/>
          <a:ln/>
        </p:spPr>
        <p:txBody>
          <a:bodyPr wrap="square" lIns="0" tIns="0" rIns="0" bIns="0" rtlCol="0" anchor="ctr"/>
          <a:lstStyle/>
          <a:p>
            <a:pPr indent="0" marL="0">
              <a:buNone/>
            </a:pPr>
            <a:r>
              <a:rPr lang="en-US" sz="1250" dirty="0">
                <a:solidFill>
                  <a:srgbClr val="14202E"/>
                </a:solidFill>
                <a:latin typeface="Calibri" pitchFamily="34" charset="0"/>
                <a:ea typeface="Calibri" pitchFamily="34" charset="-122"/>
                <a:cs typeface="Calibri" pitchFamily="34" charset="-120"/>
              </a:rPr>
              <a:t>Virulencia y letalidad</a:t>
            </a:r>
            <a:endParaRPr lang="en-US" sz="1250" dirty="0"/>
          </a:p>
        </p:txBody>
      </p:sp>
      <p:sp>
        <p:nvSpPr>
          <p:cNvPr id="18" name="Shape 16"/>
          <p:cNvSpPr/>
          <p:nvPr/>
        </p:nvSpPr>
        <p:spPr>
          <a:xfrm>
            <a:off x="658368" y="5056632"/>
            <a:ext cx="3441192" cy="658368"/>
          </a:xfrm>
          <a:prstGeom prst="roundRect">
            <a:avLst>
              <a:gd name="adj" fmla="val 6944"/>
            </a:avLst>
          </a:prstGeom>
          <a:solidFill>
            <a:srgbClr val="F1F4F8"/>
          </a:solidFill>
          <a:ln w="12700">
            <a:solidFill>
              <a:srgbClr val="F1F4F8"/>
            </a:solidFill>
            <a:prstDash val="solid"/>
          </a:ln>
        </p:spPr>
      </p:sp>
      <p:sp>
        <p:nvSpPr>
          <p:cNvPr id="19" name="Text 17"/>
          <p:cNvSpPr txBox="1"/>
          <p:nvPr/>
        </p:nvSpPr>
        <p:spPr>
          <a:xfrm>
            <a:off x="841248" y="5239512"/>
            <a:ext cx="457200" cy="292608"/>
          </a:xfrm>
          <a:prstGeom prst="rect">
            <a:avLst/>
          </a:prstGeom>
          <a:noFill/>
          <a:ln/>
        </p:spPr>
        <p:txBody>
          <a:bodyPr wrap="square" lIns="0" tIns="0" rIns="0" bIns="0" rtlCol="0" anchor="ctr"/>
          <a:lstStyle/>
          <a:p>
            <a:pPr indent="0" marL="0">
              <a:buNone/>
            </a:pPr>
            <a:r>
              <a:rPr lang="en-US" sz="1500" b="1" dirty="0">
                <a:solidFill>
                  <a:srgbClr val="B52639"/>
                </a:solidFill>
                <a:latin typeface="Cambria" pitchFamily="34" charset="0"/>
                <a:ea typeface="Cambria" pitchFamily="34" charset="-122"/>
                <a:cs typeface="Cambria" pitchFamily="34" charset="-120"/>
              </a:rPr>
              <a:t>05</a:t>
            </a:r>
            <a:endParaRPr lang="en-US" sz="1500" dirty="0"/>
          </a:p>
        </p:txBody>
      </p:sp>
      <p:sp>
        <p:nvSpPr>
          <p:cNvPr id="20" name="Text 18"/>
          <p:cNvSpPr txBox="1"/>
          <p:nvPr/>
        </p:nvSpPr>
        <p:spPr>
          <a:xfrm>
            <a:off x="1316736" y="5239512"/>
            <a:ext cx="2618232" cy="320040"/>
          </a:xfrm>
          <a:prstGeom prst="rect">
            <a:avLst/>
          </a:prstGeom>
          <a:noFill/>
          <a:ln/>
        </p:spPr>
        <p:txBody>
          <a:bodyPr wrap="square" lIns="0" tIns="0" rIns="0" bIns="0" rtlCol="0" anchor="ctr"/>
          <a:lstStyle/>
          <a:p>
            <a:pPr indent="0" marL="0">
              <a:buNone/>
            </a:pPr>
            <a:r>
              <a:rPr lang="en-US" sz="1250" dirty="0">
                <a:solidFill>
                  <a:srgbClr val="14202E"/>
                </a:solidFill>
                <a:latin typeface="Calibri" pitchFamily="34" charset="0"/>
                <a:ea typeface="Calibri" pitchFamily="34" charset="-122"/>
                <a:cs typeface="Calibri" pitchFamily="34" charset="-120"/>
              </a:rPr>
              <a:t>Infección y contaminación</a:t>
            </a:r>
            <a:endParaRPr lang="en-US" sz="1250" dirty="0"/>
          </a:p>
        </p:txBody>
      </p:sp>
      <p:sp>
        <p:nvSpPr>
          <p:cNvPr id="21" name="Shape 19"/>
          <p:cNvSpPr/>
          <p:nvPr/>
        </p:nvSpPr>
        <p:spPr>
          <a:xfrm>
            <a:off x="4373880" y="1691640"/>
            <a:ext cx="3441192" cy="658368"/>
          </a:xfrm>
          <a:prstGeom prst="roundRect">
            <a:avLst>
              <a:gd name="adj" fmla="val 6944"/>
            </a:avLst>
          </a:prstGeom>
          <a:solidFill>
            <a:srgbClr val="F1F4F8"/>
          </a:solidFill>
          <a:ln w="12700">
            <a:solidFill>
              <a:srgbClr val="F1F4F8"/>
            </a:solidFill>
            <a:prstDash val="solid"/>
          </a:ln>
        </p:spPr>
      </p:sp>
      <p:sp>
        <p:nvSpPr>
          <p:cNvPr id="22" name="Text 20"/>
          <p:cNvSpPr txBox="1"/>
          <p:nvPr/>
        </p:nvSpPr>
        <p:spPr>
          <a:xfrm>
            <a:off x="4556760" y="1874520"/>
            <a:ext cx="457200" cy="292608"/>
          </a:xfrm>
          <a:prstGeom prst="rect">
            <a:avLst/>
          </a:prstGeom>
          <a:noFill/>
          <a:ln/>
        </p:spPr>
        <p:txBody>
          <a:bodyPr wrap="square" lIns="0" tIns="0" rIns="0" bIns="0" rtlCol="0" anchor="ctr"/>
          <a:lstStyle/>
          <a:p>
            <a:pPr indent="0" marL="0">
              <a:buNone/>
            </a:pPr>
            <a:r>
              <a:rPr lang="en-US" sz="1500" b="1" dirty="0">
                <a:solidFill>
                  <a:srgbClr val="B52639"/>
                </a:solidFill>
                <a:latin typeface="Cambria" pitchFamily="34" charset="0"/>
                <a:ea typeface="Cambria" pitchFamily="34" charset="-122"/>
                <a:cs typeface="Cambria" pitchFamily="34" charset="-120"/>
              </a:rPr>
              <a:t>06</a:t>
            </a:r>
            <a:endParaRPr lang="en-US" sz="1500" dirty="0"/>
          </a:p>
        </p:txBody>
      </p:sp>
      <p:sp>
        <p:nvSpPr>
          <p:cNvPr id="23" name="Text 21"/>
          <p:cNvSpPr txBox="1"/>
          <p:nvPr/>
        </p:nvSpPr>
        <p:spPr>
          <a:xfrm>
            <a:off x="5032248" y="1874520"/>
            <a:ext cx="2618232" cy="320040"/>
          </a:xfrm>
          <a:prstGeom prst="rect">
            <a:avLst/>
          </a:prstGeom>
          <a:noFill/>
          <a:ln/>
        </p:spPr>
        <p:txBody>
          <a:bodyPr wrap="square" lIns="0" tIns="0" rIns="0" bIns="0" rtlCol="0" anchor="ctr"/>
          <a:lstStyle/>
          <a:p>
            <a:pPr indent="0" marL="0">
              <a:buNone/>
            </a:pPr>
            <a:r>
              <a:rPr lang="en-US" sz="1250" dirty="0">
                <a:solidFill>
                  <a:srgbClr val="14202E"/>
                </a:solidFill>
                <a:latin typeface="Calibri" pitchFamily="34" charset="0"/>
                <a:ea typeface="Calibri" pitchFamily="34" charset="-122"/>
                <a:cs typeface="Calibri" pitchFamily="34" charset="-120"/>
              </a:rPr>
              <a:t>Reservorio y zoonosis</a:t>
            </a:r>
            <a:endParaRPr lang="en-US" sz="1250" dirty="0"/>
          </a:p>
        </p:txBody>
      </p:sp>
      <p:sp>
        <p:nvSpPr>
          <p:cNvPr id="24" name="Shape 22"/>
          <p:cNvSpPr/>
          <p:nvPr/>
        </p:nvSpPr>
        <p:spPr>
          <a:xfrm>
            <a:off x="4373880" y="2532888"/>
            <a:ext cx="3441192" cy="658368"/>
          </a:xfrm>
          <a:prstGeom prst="roundRect">
            <a:avLst>
              <a:gd name="adj" fmla="val 6944"/>
            </a:avLst>
          </a:prstGeom>
          <a:solidFill>
            <a:srgbClr val="F1F4F8"/>
          </a:solidFill>
          <a:ln w="12700">
            <a:solidFill>
              <a:srgbClr val="F1F4F8"/>
            </a:solidFill>
            <a:prstDash val="solid"/>
          </a:ln>
        </p:spPr>
      </p:sp>
      <p:sp>
        <p:nvSpPr>
          <p:cNvPr id="25" name="Text 23"/>
          <p:cNvSpPr txBox="1"/>
          <p:nvPr/>
        </p:nvSpPr>
        <p:spPr>
          <a:xfrm>
            <a:off x="4556760" y="2715768"/>
            <a:ext cx="457200" cy="292608"/>
          </a:xfrm>
          <a:prstGeom prst="rect">
            <a:avLst/>
          </a:prstGeom>
          <a:noFill/>
          <a:ln/>
        </p:spPr>
        <p:txBody>
          <a:bodyPr wrap="square" lIns="0" tIns="0" rIns="0" bIns="0" rtlCol="0" anchor="ctr"/>
          <a:lstStyle/>
          <a:p>
            <a:pPr indent="0" marL="0">
              <a:buNone/>
            </a:pPr>
            <a:r>
              <a:rPr lang="en-US" sz="1500" b="1" dirty="0">
                <a:solidFill>
                  <a:srgbClr val="B52639"/>
                </a:solidFill>
                <a:latin typeface="Cambria" pitchFamily="34" charset="0"/>
                <a:ea typeface="Cambria" pitchFamily="34" charset="-122"/>
                <a:cs typeface="Cambria" pitchFamily="34" charset="-120"/>
              </a:rPr>
              <a:t>07</a:t>
            </a:r>
            <a:endParaRPr lang="en-US" sz="1500" dirty="0"/>
          </a:p>
        </p:txBody>
      </p:sp>
      <p:sp>
        <p:nvSpPr>
          <p:cNvPr id="26" name="Text 24"/>
          <p:cNvSpPr txBox="1"/>
          <p:nvPr/>
        </p:nvSpPr>
        <p:spPr>
          <a:xfrm>
            <a:off x="5032248" y="2715768"/>
            <a:ext cx="2618232" cy="320040"/>
          </a:xfrm>
          <a:prstGeom prst="rect">
            <a:avLst/>
          </a:prstGeom>
          <a:noFill/>
          <a:ln/>
        </p:spPr>
        <p:txBody>
          <a:bodyPr wrap="square" lIns="0" tIns="0" rIns="0" bIns="0" rtlCol="0" anchor="ctr"/>
          <a:lstStyle/>
          <a:p>
            <a:pPr indent="0" marL="0">
              <a:buNone/>
            </a:pPr>
            <a:r>
              <a:rPr lang="en-US" sz="1250" dirty="0">
                <a:solidFill>
                  <a:srgbClr val="14202E"/>
                </a:solidFill>
                <a:latin typeface="Calibri" pitchFamily="34" charset="0"/>
                <a:ea typeface="Calibri" pitchFamily="34" charset="-122"/>
                <a:cs typeface="Calibri" pitchFamily="34" charset="-120"/>
              </a:rPr>
              <a:t>Fuente de infección</a:t>
            </a:r>
            <a:endParaRPr lang="en-US" sz="1250" dirty="0"/>
          </a:p>
        </p:txBody>
      </p:sp>
      <p:sp>
        <p:nvSpPr>
          <p:cNvPr id="27" name="Shape 25"/>
          <p:cNvSpPr/>
          <p:nvPr/>
        </p:nvSpPr>
        <p:spPr>
          <a:xfrm>
            <a:off x="4373880" y="3374136"/>
            <a:ext cx="3441192" cy="658368"/>
          </a:xfrm>
          <a:prstGeom prst="roundRect">
            <a:avLst>
              <a:gd name="adj" fmla="val 6944"/>
            </a:avLst>
          </a:prstGeom>
          <a:solidFill>
            <a:srgbClr val="F1F4F8"/>
          </a:solidFill>
          <a:ln w="12700">
            <a:solidFill>
              <a:srgbClr val="F1F4F8"/>
            </a:solidFill>
            <a:prstDash val="solid"/>
          </a:ln>
        </p:spPr>
      </p:sp>
      <p:sp>
        <p:nvSpPr>
          <p:cNvPr id="28" name="Text 26"/>
          <p:cNvSpPr txBox="1"/>
          <p:nvPr/>
        </p:nvSpPr>
        <p:spPr>
          <a:xfrm>
            <a:off x="4556760" y="3557016"/>
            <a:ext cx="457200" cy="292608"/>
          </a:xfrm>
          <a:prstGeom prst="rect">
            <a:avLst/>
          </a:prstGeom>
          <a:noFill/>
          <a:ln/>
        </p:spPr>
        <p:txBody>
          <a:bodyPr wrap="square" lIns="0" tIns="0" rIns="0" bIns="0" rtlCol="0" anchor="ctr"/>
          <a:lstStyle/>
          <a:p>
            <a:pPr indent="0" marL="0">
              <a:buNone/>
            </a:pPr>
            <a:r>
              <a:rPr lang="en-US" sz="1500" b="1" dirty="0">
                <a:solidFill>
                  <a:srgbClr val="B52639"/>
                </a:solidFill>
                <a:latin typeface="Cambria" pitchFamily="34" charset="0"/>
                <a:ea typeface="Cambria" pitchFamily="34" charset="-122"/>
                <a:cs typeface="Cambria" pitchFamily="34" charset="-120"/>
              </a:rPr>
              <a:t>08</a:t>
            </a:r>
            <a:endParaRPr lang="en-US" sz="1500" dirty="0"/>
          </a:p>
        </p:txBody>
      </p:sp>
      <p:sp>
        <p:nvSpPr>
          <p:cNvPr id="29" name="Text 27"/>
          <p:cNvSpPr txBox="1"/>
          <p:nvPr/>
        </p:nvSpPr>
        <p:spPr>
          <a:xfrm>
            <a:off x="5032248" y="3557016"/>
            <a:ext cx="2618232" cy="320040"/>
          </a:xfrm>
          <a:prstGeom prst="rect">
            <a:avLst/>
          </a:prstGeom>
          <a:noFill/>
          <a:ln/>
        </p:spPr>
        <p:txBody>
          <a:bodyPr wrap="square" lIns="0" tIns="0" rIns="0" bIns="0" rtlCol="0" anchor="ctr"/>
          <a:lstStyle/>
          <a:p>
            <a:pPr indent="0" marL="0">
              <a:buNone/>
            </a:pPr>
            <a:r>
              <a:rPr lang="en-US" sz="1250" dirty="0">
                <a:solidFill>
                  <a:srgbClr val="14202E"/>
                </a:solidFill>
                <a:latin typeface="Calibri" pitchFamily="34" charset="0"/>
                <a:ea typeface="Calibri" pitchFamily="34" charset="-122"/>
                <a:cs typeface="Calibri" pitchFamily="34" charset="-120"/>
              </a:rPr>
              <a:t>Portador y sus tipos</a:t>
            </a:r>
            <a:endParaRPr lang="en-US" sz="1250" dirty="0"/>
          </a:p>
        </p:txBody>
      </p:sp>
      <p:sp>
        <p:nvSpPr>
          <p:cNvPr id="30" name="Shape 28"/>
          <p:cNvSpPr/>
          <p:nvPr/>
        </p:nvSpPr>
        <p:spPr>
          <a:xfrm>
            <a:off x="4373880" y="4215384"/>
            <a:ext cx="3441192" cy="658368"/>
          </a:xfrm>
          <a:prstGeom prst="roundRect">
            <a:avLst>
              <a:gd name="adj" fmla="val 6944"/>
            </a:avLst>
          </a:prstGeom>
          <a:solidFill>
            <a:srgbClr val="F1F4F8"/>
          </a:solidFill>
          <a:ln w="12700">
            <a:solidFill>
              <a:srgbClr val="F1F4F8"/>
            </a:solidFill>
            <a:prstDash val="solid"/>
          </a:ln>
        </p:spPr>
      </p:sp>
      <p:sp>
        <p:nvSpPr>
          <p:cNvPr id="31" name="Text 29"/>
          <p:cNvSpPr txBox="1"/>
          <p:nvPr/>
        </p:nvSpPr>
        <p:spPr>
          <a:xfrm>
            <a:off x="4556760" y="4398264"/>
            <a:ext cx="457200" cy="292608"/>
          </a:xfrm>
          <a:prstGeom prst="rect">
            <a:avLst/>
          </a:prstGeom>
          <a:noFill/>
          <a:ln/>
        </p:spPr>
        <p:txBody>
          <a:bodyPr wrap="square" lIns="0" tIns="0" rIns="0" bIns="0" rtlCol="0" anchor="ctr"/>
          <a:lstStyle/>
          <a:p>
            <a:pPr indent="0" marL="0">
              <a:buNone/>
            </a:pPr>
            <a:r>
              <a:rPr lang="en-US" sz="1500" b="1" dirty="0">
                <a:solidFill>
                  <a:srgbClr val="B52639"/>
                </a:solidFill>
                <a:latin typeface="Cambria" pitchFamily="34" charset="0"/>
                <a:ea typeface="Cambria" pitchFamily="34" charset="-122"/>
                <a:cs typeface="Cambria" pitchFamily="34" charset="-120"/>
              </a:rPr>
              <a:t>09</a:t>
            </a:r>
            <a:endParaRPr lang="en-US" sz="1500" dirty="0"/>
          </a:p>
        </p:txBody>
      </p:sp>
      <p:sp>
        <p:nvSpPr>
          <p:cNvPr id="32" name="Text 30"/>
          <p:cNvSpPr txBox="1"/>
          <p:nvPr/>
        </p:nvSpPr>
        <p:spPr>
          <a:xfrm>
            <a:off x="5032248" y="4398264"/>
            <a:ext cx="2618232" cy="320040"/>
          </a:xfrm>
          <a:prstGeom prst="rect">
            <a:avLst/>
          </a:prstGeom>
          <a:noFill/>
          <a:ln/>
        </p:spPr>
        <p:txBody>
          <a:bodyPr wrap="square" lIns="0" tIns="0" rIns="0" bIns="0" rtlCol="0" anchor="ctr"/>
          <a:lstStyle/>
          <a:p>
            <a:pPr indent="0" marL="0">
              <a:buNone/>
            </a:pPr>
            <a:r>
              <a:rPr lang="en-US" sz="1250" dirty="0">
                <a:solidFill>
                  <a:srgbClr val="14202E"/>
                </a:solidFill>
                <a:latin typeface="Calibri" pitchFamily="34" charset="0"/>
                <a:ea typeface="Calibri" pitchFamily="34" charset="-122"/>
                <a:cs typeface="Calibri" pitchFamily="34" charset="-120"/>
              </a:rPr>
              <a:t>Los tres periodos</a:t>
            </a:r>
            <a:endParaRPr lang="en-US" sz="1250" dirty="0"/>
          </a:p>
        </p:txBody>
      </p:sp>
      <p:sp>
        <p:nvSpPr>
          <p:cNvPr id="33" name="Shape 31"/>
          <p:cNvSpPr/>
          <p:nvPr/>
        </p:nvSpPr>
        <p:spPr>
          <a:xfrm>
            <a:off x="4373880" y="5056632"/>
            <a:ext cx="3441192" cy="658368"/>
          </a:xfrm>
          <a:prstGeom prst="roundRect">
            <a:avLst>
              <a:gd name="adj" fmla="val 6944"/>
            </a:avLst>
          </a:prstGeom>
          <a:solidFill>
            <a:srgbClr val="F1F4F8"/>
          </a:solidFill>
          <a:ln w="12700">
            <a:solidFill>
              <a:srgbClr val="F1F4F8"/>
            </a:solidFill>
            <a:prstDash val="solid"/>
          </a:ln>
        </p:spPr>
      </p:sp>
      <p:sp>
        <p:nvSpPr>
          <p:cNvPr id="34" name="Text 32"/>
          <p:cNvSpPr txBox="1"/>
          <p:nvPr/>
        </p:nvSpPr>
        <p:spPr>
          <a:xfrm>
            <a:off x="4556760" y="5239512"/>
            <a:ext cx="457200" cy="292608"/>
          </a:xfrm>
          <a:prstGeom prst="rect">
            <a:avLst/>
          </a:prstGeom>
          <a:noFill/>
          <a:ln/>
        </p:spPr>
        <p:txBody>
          <a:bodyPr wrap="square" lIns="0" tIns="0" rIns="0" bIns="0" rtlCol="0" anchor="ctr"/>
          <a:lstStyle/>
          <a:p>
            <a:pPr indent="0" marL="0">
              <a:buNone/>
            </a:pPr>
            <a:r>
              <a:rPr lang="en-US" sz="1500" b="1" dirty="0">
                <a:solidFill>
                  <a:srgbClr val="B52639"/>
                </a:solidFill>
                <a:latin typeface="Cambria" pitchFamily="34" charset="0"/>
                <a:ea typeface="Cambria" pitchFamily="34" charset="-122"/>
                <a:cs typeface="Cambria" pitchFamily="34" charset="-120"/>
              </a:rPr>
              <a:t>10</a:t>
            </a:r>
            <a:endParaRPr lang="en-US" sz="1500" dirty="0"/>
          </a:p>
        </p:txBody>
      </p:sp>
      <p:sp>
        <p:nvSpPr>
          <p:cNvPr id="35" name="Text 33"/>
          <p:cNvSpPr txBox="1"/>
          <p:nvPr/>
        </p:nvSpPr>
        <p:spPr>
          <a:xfrm>
            <a:off x="5032248" y="5239512"/>
            <a:ext cx="2618232" cy="320040"/>
          </a:xfrm>
          <a:prstGeom prst="rect">
            <a:avLst/>
          </a:prstGeom>
          <a:noFill/>
          <a:ln/>
        </p:spPr>
        <p:txBody>
          <a:bodyPr wrap="square" lIns="0" tIns="0" rIns="0" bIns="0" rtlCol="0" anchor="ctr"/>
          <a:lstStyle/>
          <a:p>
            <a:pPr indent="0" marL="0">
              <a:buNone/>
            </a:pPr>
            <a:r>
              <a:rPr lang="en-US" sz="1250" dirty="0">
                <a:solidFill>
                  <a:srgbClr val="14202E"/>
                </a:solidFill>
                <a:latin typeface="Calibri" pitchFamily="34" charset="0"/>
                <a:ea typeface="Calibri" pitchFamily="34" charset="-122"/>
                <a:cs typeface="Calibri" pitchFamily="34" charset="-120"/>
              </a:rPr>
              <a:t>Puerta de salida</a:t>
            </a:r>
            <a:endParaRPr lang="en-US" sz="1250" dirty="0"/>
          </a:p>
        </p:txBody>
      </p:sp>
      <p:sp>
        <p:nvSpPr>
          <p:cNvPr id="36" name="Shape 34"/>
          <p:cNvSpPr/>
          <p:nvPr/>
        </p:nvSpPr>
        <p:spPr>
          <a:xfrm>
            <a:off x="8089392" y="1691640"/>
            <a:ext cx="3441192" cy="658368"/>
          </a:xfrm>
          <a:prstGeom prst="roundRect">
            <a:avLst>
              <a:gd name="adj" fmla="val 6944"/>
            </a:avLst>
          </a:prstGeom>
          <a:solidFill>
            <a:srgbClr val="F1F4F8"/>
          </a:solidFill>
          <a:ln w="12700">
            <a:solidFill>
              <a:srgbClr val="F1F4F8"/>
            </a:solidFill>
            <a:prstDash val="solid"/>
          </a:ln>
        </p:spPr>
      </p:sp>
      <p:sp>
        <p:nvSpPr>
          <p:cNvPr id="37" name="Text 35"/>
          <p:cNvSpPr txBox="1"/>
          <p:nvPr/>
        </p:nvSpPr>
        <p:spPr>
          <a:xfrm>
            <a:off x="8272272" y="1874520"/>
            <a:ext cx="457200" cy="292608"/>
          </a:xfrm>
          <a:prstGeom prst="rect">
            <a:avLst/>
          </a:prstGeom>
          <a:noFill/>
          <a:ln/>
        </p:spPr>
        <p:txBody>
          <a:bodyPr wrap="square" lIns="0" tIns="0" rIns="0" bIns="0" rtlCol="0" anchor="ctr"/>
          <a:lstStyle/>
          <a:p>
            <a:pPr indent="0" marL="0">
              <a:buNone/>
            </a:pPr>
            <a:r>
              <a:rPr lang="en-US" sz="1500" b="1" dirty="0">
                <a:solidFill>
                  <a:srgbClr val="B52639"/>
                </a:solidFill>
                <a:latin typeface="Cambria" pitchFamily="34" charset="0"/>
                <a:ea typeface="Cambria" pitchFamily="34" charset="-122"/>
                <a:cs typeface="Cambria" pitchFamily="34" charset="-120"/>
              </a:rPr>
              <a:t>11</a:t>
            </a:r>
            <a:endParaRPr lang="en-US" sz="1500" dirty="0"/>
          </a:p>
        </p:txBody>
      </p:sp>
      <p:sp>
        <p:nvSpPr>
          <p:cNvPr id="38" name="Text 36"/>
          <p:cNvSpPr txBox="1"/>
          <p:nvPr/>
        </p:nvSpPr>
        <p:spPr>
          <a:xfrm>
            <a:off x="8747760" y="1874520"/>
            <a:ext cx="2618232" cy="320040"/>
          </a:xfrm>
          <a:prstGeom prst="rect">
            <a:avLst/>
          </a:prstGeom>
          <a:noFill/>
          <a:ln/>
        </p:spPr>
        <p:txBody>
          <a:bodyPr wrap="square" lIns="0" tIns="0" rIns="0" bIns="0" rtlCol="0" anchor="ctr"/>
          <a:lstStyle/>
          <a:p>
            <a:pPr indent="0" marL="0">
              <a:buNone/>
            </a:pPr>
            <a:r>
              <a:rPr lang="en-US" sz="1250" dirty="0">
                <a:solidFill>
                  <a:srgbClr val="14202E"/>
                </a:solidFill>
                <a:latin typeface="Calibri" pitchFamily="34" charset="0"/>
                <a:ea typeface="Calibri" pitchFamily="34" charset="-122"/>
                <a:cs typeface="Calibri" pitchFamily="34" charset="-120"/>
              </a:rPr>
              <a:t>Mecanismos de transmisión</a:t>
            </a:r>
            <a:endParaRPr lang="en-US" sz="1250" dirty="0"/>
          </a:p>
        </p:txBody>
      </p:sp>
      <p:sp>
        <p:nvSpPr>
          <p:cNvPr id="39" name="Shape 37"/>
          <p:cNvSpPr/>
          <p:nvPr/>
        </p:nvSpPr>
        <p:spPr>
          <a:xfrm>
            <a:off x="8089392" y="2532888"/>
            <a:ext cx="3441192" cy="658368"/>
          </a:xfrm>
          <a:prstGeom prst="roundRect">
            <a:avLst>
              <a:gd name="adj" fmla="val 6944"/>
            </a:avLst>
          </a:prstGeom>
          <a:solidFill>
            <a:srgbClr val="F1F4F8"/>
          </a:solidFill>
          <a:ln w="12700">
            <a:solidFill>
              <a:srgbClr val="F1F4F8"/>
            </a:solidFill>
            <a:prstDash val="solid"/>
          </a:ln>
        </p:spPr>
      </p:sp>
      <p:sp>
        <p:nvSpPr>
          <p:cNvPr id="40" name="Text 38"/>
          <p:cNvSpPr txBox="1"/>
          <p:nvPr/>
        </p:nvSpPr>
        <p:spPr>
          <a:xfrm>
            <a:off x="8272272" y="2715768"/>
            <a:ext cx="457200" cy="292608"/>
          </a:xfrm>
          <a:prstGeom prst="rect">
            <a:avLst/>
          </a:prstGeom>
          <a:noFill/>
          <a:ln/>
        </p:spPr>
        <p:txBody>
          <a:bodyPr wrap="square" lIns="0" tIns="0" rIns="0" bIns="0" rtlCol="0" anchor="ctr"/>
          <a:lstStyle/>
          <a:p>
            <a:pPr indent="0" marL="0">
              <a:buNone/>
            </a:pPr>
            <a:r>
              <a:rPr lang="en-US" sz="1500" b="1" dirty="0">
                <a:solidFill>
                  <a:srgbClr val="B52639"/>
                </a:solidFill>
                <a:latin typeface="Cambria" pitchFamily="34" charset="0"/>
                <a:ea typeface="Cambria" pitchFamily="34" charset="-122"/>
                <a:cs typeface="Cambria" pitchFamily="34" charset="-120"/>
              </a:rPr>
              <a:t>12</a:t>
            </a:r>
            <a:endParaRPr lang="en-US" sz="1500" dirty="0"/>
          </a:p>
        </p:txBody>
      </p:sp>
      <p:sp>
        <p:nvSpPr>
          <p:cNvPr id="41" name="Text 39"/>
          <p:cNvSpPr txBox="1"/>
          <p:nvPr/>
        </p:nvSpPr>
        <p:spPr>
          <a:xfrm>
            <a:off x="8747760" y="2715768"/>
            <a:ext cx="2618232" cy="320040"/>
          </a:xfrm>
          <a:prstGeom prst="rect">
            <a:avLst/>
          </a:prstGeom>
          <a:noFill/>
          <a:ln/>
        </p:spPr>
        <p:txBody>
          <a:bodyPr wrap="square" lIns="0" tIns="0" rIns="0" bIns="0" rtlCol="0" anchor="ctr"/>
          <a:lstStyle/>
          <a:p>
            <a:pPr indent="0" marL="0">
              <a:buNone/>
            </a:pPr>
            <a:r>
              <a:rPr lang="en-US" sz="1250" dirty="0">
                <a:solidFill>
                  <a:srgbClr val="14202E"/>
                </a:solidFill>
                <a:latin typeface="Calibri" pitchFamily="34" charset="0"/>
                <a:ea typeface="Calibri" pitchFamily="34" charset="-122"/>
                <a:cs typeface="Calibri" pitchFamily="34" charset="-120"/>
              </a:rPr>
              <a:t>Puerta de entrada</a:t>
            </a:r>
            <a:endParaRPr lang="en-US" sz="1250" dirty="0"/>
          </a:p>
        </p:txBody>
      </p:sp>
      <p:sp>
        <p:nvSpPr>
          <p:cNvPr id="42" name="Shape 40"/>
          <p:cNvSpPr/>
          <p:nvPr/>
        </p:nvSpPr>
        <p:spPr>
          <a:xfrm>
            <a:off x="8089392" y="3374136"/>
            <a:ext cx="3441192" cy="658368"/>
          </a:xfrm>
          <a:prstGeom prst="roundRect">
            <a:avLst>
              <a:gd name="adj" fmla="val 6944"/>
            </a:avLst>
          </a:prstGeom>
          <a:solidFill>
            <a:srgbClr val="F1F4F8"/>
          </a:solidFill>
          <a:ln w="12700">
            <a:solidFill>
              <a:srgbClr val="F1F4F8"/>
            </a:solidFill>
            <a:prstDash val="solid"/>
          </a:ln>
        </p:spPr>
      </p:sp>
      <p:sp>
        <p:nvSpPr>
          <p:cNvPr id="43" name="Text 41"/>
          <p:cNvSpPr txBox="1"/>
          <p:nvPr/>
        </p:nvSpPr>
        <p:spPr>
          <a:xfrm>
            <a:off x="8272272" y="3557016"/>
            <a:ext cx="457200" cy="292608"/>
          </a:xfrm>
          <a:prstGeom prst="rect">
            <a:avLst/>
          </a:prstGeom>
          <a:noFill/>
          <a:ln/>
        </p:spPr>
        <p:txBody>
          <a:bodyPr wrap="square" lIns="0" tIns="0" rIns="0" bIns="0" rtlCol="0" anchor="ctr"/>
          <a:lstStyle/>
          <a:p>
            <a:pPr indent="0" marL="0">
              <a:buNone/>
            </a:pPr>
            <a:r>
              <a:rPr lang="en-US" sz="1500" b="1" dirty="0">
                <a:solidFill>
                  <a:srgbClr val="B52639"/>
                </a:solidFill>
                <a:latin typeface="Cambria" pitchFamily="34" charset="0"/>
                <a:ea typeface="Cambria" pitchFamily="34" charset="-122"/>
                <a:cs typeface="Cambria" pitchFamily="34" charset="-120"/>
              </a:rPr>
              <a:t>13</a:t>
            </a:r>
            <a:endParaRPr lang="en-US" sz="1500" dirty="0"/>
          </a:p>
        </p:txBody>
      </p:sp>
      <p:sp>
        <p:nvSpPr>
          <p:cNvPr id="44" name="Text 42"/>
          <p:cNvSpPr txBox="1"/>
          <p:nvPr/>
        </p:nvSpPr>
        <p:spPr>
          <a:xfrm>
            <a:off x="8747760" y="3557016"/>
            <a:ext cx="2618232" cy="320040"/>
          </a:xfrm>
          <a:prstGeom prst="rect">
            <a:avLst/>
          </a:prstGeom>
          <a:noFill/>
          <a:ln/>
        </p:spPr>
        <p:txBody>
          <a:bodyPr wrap="square" lIns="0" tIns="0" rIns="0" bIns="0" rtlCol="0" anchor="ctr"/>
          <a:lstStyle/>
          <a:p>
            <a:pPr indent="0" marL="0">
              <a:buNone/>
            </a:pPr>
            <a:r>
              <a:rPr lang="en-US" sz="1250" dirty="0">
                <a:solidFill>
                  <a:srgbClr val="14202E"/>
                </a:solidFill>
                <a:latin typeface="Calibri" pitchFamily="34" charset="0"/>
                <a:ea typeface="Calibri" pitchFamily="34" charset="-122"/>
                <a:cs typeface="Calibri" pitchFamily="34" charset="-120"/>
              </a:rPr>
              <a:t>Huésped susceptible</a:t>
            </a:r>
            <a:endParaRPr lang="en-US" sz="1250" dirty="0"/>
          </a:p>
        </p:txBody>
      </p:sp>
      <p:sp>
        <p:nvSpPr>
          <p:cNvPr id="45" name="Shape 43"/>
          <p:cNvSpPr/>
          <p:nvPr/>
        </p:nvSpPr>
        <p:spPr>
          <a:xfrm>
            <a:off x="8089392" y="4215384"/>
            <a:ext cx="3441192" cy="658368"/>
          </a:xfrm>
          <a:prstGeom prst="roundRect">
            <a:avLst>
              <a:gd name="adj" fmla="val 6944"/>
            </a:avLst>
          </a:prstGeom>
          <a:solidFill>
            <a:srgbClr val="F1F4F8"/>
          </a:solidFill>
          <a:ln w="12700">
            <a:solidFill>
              <a:srgbClr val="F1F4F8"/>
            </a:solidFill>
            <a:prstDash val="solid"/>
          </a:ln>
        </p:spPr>
      </p:sp>
      <p:sp>
        <p:nvSpPr>
          <p:cNvPr id="46" name="Text 44"/>
          <p:cNvSpPr txBox="1"/>
          <p:nvPr/>
        </p:nvSpPr>
        <p:spPr>
          <a:xfrm>
            <a:off x="8272272" y="4398264"/>
            <a:ext cx="457200" cy="292608"/>
          </a:xfrm>
          <a:prstGeom prst="rect">
            <a:avLst/>
          </a:prstGeom>
          <a:noFill/>
          <a:ln/>
        </p:spPr>
        <p:txBody>
          <a:bodyPr wrap="square" lIns="0" tIns="0" rIns="0" bIns="0" rtlCol="0" anchor="ctr"/>
          <a:lstStyle/>
          <a:p>
            <a:pPr indent="0" marL="0">
              <a:buNone/>
            </a:pPr>
            <a:r>
              <a:rPr lang="en-US" sz="1500" b="1" dirty="0">
                <a:solidFill>
                  <a:srgbClr val="B52639"/>
                </a:solidFill>
                <a:latin typeface="Cambria" pitchFamily="34" charset="0"/>
                <a:ea typeface="Cambria" pitchFamily="34" charset="-122"/>
                <a:cs typeface="Cambria" pitchFamily="34" charset="-120"/>
              </a:rPr>
              <a:t>14</a:t>
            </a:r>
            <a:endParaRPr lang="en-US" sz="1500" dirty="0"/>
          </a:p>
        </p:txBody>
      </p:sp>
      <p:sp>
        <p:nvSpPr>
          <p:cNvPr id="47" name="Text 45"/>
          <p:cNvSpPr txBox="1"/>
          <p:nvPr/>
        </p:nvSpPr>
        <p:spPr>
          <a:xfrm>
            <a:off x="8747760" y="4398264"/>
            <a:ext cx="2618232" cy="320040"/>
          </a:xfrm>
          <a:prstGeom prst="rect">
            <a:avLst/>
          </a:prstGeom>
          <a:noFill/>
          <a:ln/>
        </p:spPr>
        <p:txBody>
          <a:bodyPr wrap="square" lIns="0" tIns="0" rIns="0" bIns="0" rtlCol="0" anchor="ctr"/>
          <a:lstStyle/>
          <a:p>
            <a:pPr indent="0" marL="0">
              <a:buNone/>
            </a:pPr>
            <a:r>
              <a:rPr lang="en-US" sz="1250" dirty="0">
                <a:solidFill>
                  <a:srgbClr val="14202E"/>
                </a:solidFill>
                <a:latin typeface="Calibri" pitchFamily="34" charset="0"/>
                <a:ea typeface="Calibri" pitchFamily="34" charset="-122"/>
                <a:cs typeface="Calibri" pitchFamily="34" charset="-120"/>
              </a:rPr>
              <a:t>Inmunidad y sus tipos</a:t>
            </a:r>
            <a:endParaRPr lang="en-US" sz="1250" dirty="0"/>
          </a:p>
        </p:txBody>
      </p:sp>
      <p:sp>
        <p:nvSpPr>
          <p:cNvPr id="48" name="Shape 46"/>
          <p:cNvSpPr/>
          <p:nvPr/>
        </p:nvSpPr>
        <p:spPr>
          <a:xfrm>
            <a:off x="8089392" y="5056632"/>
            <a:ext cx="3441192" cy="658368"/>
          </a:xfrm>
          <a:prstGeom prst="roundRect">
            <a:avLst>
              <a:gd name="adj" fmla="val 6944"/>
            </a:avLst>
          </a:prstGeom>
          <a:solidFill>
            <a:srgbClr val="F1F4F8"/>
          </a:solidFill>
          <a:ln w="12700">
            <a:solidFill>
              <a:srgbClr val="F1F4F8"/>
            </a:solidFill>
            <a:prstDash val="solid"/>
          </a:ln>
        </p:spPr>
      </p:sp>
      <p:sp>
        <p:nvSpPr>
          <p:cNvPr id="49" name="Text 47"/>
          <p:cNvSpPr txBox="1"/>
          <p:nvPr/>
        </p:nvSpPr>
        <p:spPr>
          <a:xfrm>
            <a:off x="8272272" y="5239512"/>
            <a:ext cx="457200" cy="292608"/>
          </a:xfrm>
          <a:prstGeom prst="rect">
            <a:avLst/>
          </a:prstGeom>
          <a:noFill/>
          <a:ln/>
        </p:spPr>
        <p:txBody>
          <a:bodyPr wrap="square" lIns="0" tIns="0" rIns="0" bIns="0" rtlCol="0" anchor="ctr"/>
          <a:lstStyle/>
          <a:p>
            <a:pPr indent="0" marL="0">
              <a:buNone/>
            </a:pPr>
            <a:r>
              <a:rPr lang="en-US" sz="1500" b="1" dirty="0">
                <a:solidFill>
                  <a:srgbClr val="B52639"/>
                </a:solidFill>
                <a:latin typeface="Cambria" pitchFamily="34" charset="0"/>
                <a:ea typeface="Cambria" pitchFamily="34" charset="-122"/>
                <a:cs typeface="Cambria" pitchFamily="34" charset="-120"/>
              </a:rPr>
              <a:t>15</a:t>
            </a:r>
            <a:endParaRPr lang="en-US" sz="1500" dirty="0"/>
          </a:p>
        </p:txBody>
      </p:sp>
      <p:sp>
        <p:nvSpPr>
          <p:cNvPr id="50" name="Text 48"/>
          <p:cNvSpPr txBox="1"/>
          <p:nvPr/>
        </p:nvSpPr>
        <p:spPr>
          <a:xfrm>
            <a:off x="8747760" y="5239512"/>
            <a:ext cx="2618232" cy="320040"/>
          </a:xfrm>
          <a:prstGeom prst="rect">
            <a:avLst/>
          </a:prstGeom>
          <a:noFill/>
          <a:ln/>
        </p:spPr>
        <p:txBody>
          <a:bodyPr wrap="square" lIns="0" tIns="0" rIns="0" bIns="0" rtlCol="0" anchor="ctr"/>
          <a:lstStyle/>
          <a:p>
            <a:pPr indent="0" marL="0">
              <a:buNone/>
            </a:pPr>
            <a:r>
              <a:rPr lang="en-US" sz="1250" dirty="0">
                <a:solidFill>
                  <a:srgbClr val="14202E"/>
                </a:solidFill>
                <a:latin typeface="Calibri" pitchFamily="34" charset="0"/>
                <a:ea typeface="Calibri" pitchFamily="34" charset="-122"/>
                <a:cs typeface="Calibri" pitchFamily="34" charset="-120"/>
              </a:rPr>
              <a:t>Vacunas y esquema nacional</a:t>
            </a:r>
            <a:endParaRPr lang="en-US" sz="125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58368" y="384048"/>
            <a:ext cx="10872216" cy="237744"/>
          </a:xfrm>
          <a:prstGeom prst="rect">
            <a:avLst/>
          </a:prstGeom>
          <a:noFill/>
          <a:ln/>
        </p:spPr>
        <p:txBody>
          <a:bodyPr wrap="square" lIns="0" tIns="0" rIns="0" bIns="0" rtlCol="0" anchor="ctr"/>
          <a:lstStyle/>
          <a:p>
            <a:pPr indent="0" marL="0">
              <a:buNone/>
            </a:pPr>
            <a:r>
              <a:rPr lang="en-US" sz="1100" b="1" dirty="0">
                <a:solidFill>
                  <a:srgbClr val="B52639"/>
                </a:solidFill>
                <a:latin typeface="Calibri" pitchFamily="34" charset="0"/>
                <a:ea typeface="Calibri" pitchFamily="34" charset="-122"/>
                <a:cs typeface="Calibri" pitchFamily="34" charset="-120"/>
              </a:rPr>
              <a:t>C. Aerosoles microbianos</a:t>
            </a:r>
            <a:endParaRPr lang="en-US" sz="1100" dirty="0"/>
          </a:p>
        </p:txBody>
      </p:sp>
      <p:sp>
        <p:nvSpPr>
          <p:cNvPr id="3" name="Text 1"/>
          <p:cNvSpPr txBox="1"/>
          <p:nvPr/>
        </p:nvSpPr>
        <p:spPr>
          <a:xfrm>
            <a:off x="658368" y="658368"/>
            <a:ext cx="10872216" cy="658368"/>
          </a:xfrm>
          <a:prstGeom prst="rect">
            <a:avLst/>
          </a:prstGeom>
          <a:noFill/>
          <a:ln/>
        </p:spPr>
        <p:txBody>
          <a:bodyPr wrap="square" lIns="0" tIns="0" rIns="0" bIns="0" rtlCol="0" anchor="t"/>
          <a:lstStyle/>
          <a:p>
            <a:pPr indent="0" marL="0">
              <a:buNone/>
            </a:pPr>
            <a:r>
              <a:rPr lang="en-US" sz="3000" b="1" dirty="0">
                <a:solidFill>
                  <a:srgbClr val="08182C"/>
                </a:solidFill>
                <a:latin typeface="Cambria" pitchFamily="34" charset="0"/>
                <a:ea typeface="Cambria" pitchFamily="34" charset="-122"/>
                <a:cs typeface="Cambria" pitchFamily="34" charset="-120"/>
              </a:rPr>
              <a:t>Transmisión indirecta a través del aire</a:t>
            </a:r>
            <a:endParaRPr lang="en-US" sz="3000" dirty="0"/>
          </a:p>
        </p:txBody>
      </p:sp>
      <p:sp>
        <p:nvSpPr>
          <p:cNvPr id="4" name="Text 2"/>
          <p:cNvSpPr txBox="1"/>
          <p:nvPr/>
        </p:nvSpPr>
        <p:spPr>
          <a:xfrm>
            <a:off x="658368" y="6382512"/>
            <a:ext cx="5486400" cy="274320"/>
          </a:xfrm>
          <a:prstGeom prst="rect">
            <a:avLst/>
          </a:prstGeom>
          <a:noFill/>
          <a:ln/>
        </p:spPr>
        <p:txBody>
          <a:bodyPr wrap="square" lIns="0" tIns="0" rIns="0" bIns="0" rtlCol="0" anchor="ctr"/>
          <a:lstStyle/>
          <a:p>
            <a:pPr indent="0" marL="0">
              <a:buNone/>
            </a:pPr>
            <a:r>
              <a:rPr lang="en-US" sz="950" dirty="0">
                <a:solidFill>
                  <a:srgbClr val="54637A"/>
                </a:solidFill>
                <a:latin typeface="Calibri" pitchFamily="34" charset="0"/>
                <a:ea typeface="Calibri" pitchFamily="34" charset="-122"/>
                <a:cs typeface="Calibri" pitchFamily="34" charset="-120"/>
              </a:rPr>
              <a:t>Epidemiología · Sesión 2 · Cadena epidemiológica</a:t>
            </a:r>
            <a:endParaRPr lang="en-US" sz="950" dirty="0"/>
          </a:p>
        </p:txBody>
      </p:sp>
      <p:sp>
        <p:nvSpPr>
          <p:cNvPr id="5" name="Text 3"/>
          <p:cNvSpPr txBox="1"/>
          <p:nvPr/>
        </p:nvSpPr>
        <p:spPr>
          <a:xfrm>
            <a:off x="10616184" y="6382512"/>
            <a:ext cx="914400" cy="274320"/>
          </a:xfrm>
          <a:prstGeom prst="rect">
            <a:avLst/>
          </a:prstGeom>
          <a:noFill/>
          <a:ln/>
        </p:spPr>
        <p:txBody>
          <a:bodyPr wrap="square" lIns="0" tIns="0" rIns="0" bIns="0" rtlCol="0" anchor="ctr"/>
          <a:lstStyle/>
          <a:p>
            <a:pPr algn="r" indent="0" marL="0">
              <a:buNone/>
            </a:pPr>
            <a:r>
              <a:rPr lang="en-US" sz="950" dirty="0">
                <a:solidFill>
                  <a:srgbClr val="54637A"/>
                </a:solidFill>
                <a:latin typeface="Calibri" pitchFamily="34" charset="0"/>
                <a:ea typeface="Calibri" pitchFamily="34" charset="-122"/>
                <a:cs typeface="Calibri" pitchFamily="34" charset="-120"/>
              </a:rPr>
              <a:t>30</a:t>
            </a:r>
            <a:endParaRPr lang="en-US" sz="950" dirty="0"/>
          </a:p>
        </p:txBody>
      </p:sp>
      <p:sp>
        <p:nvSpPr>
          <p:cNvPr id="6" name="Text 4"/>
          <p:cNvSpPr txBox="1"/>
          <p:nvPr/>
        </p:nvSpPr>
        <p:spPr>
          <a:xfrm>
            <a:off x="658368" y="1600200"/>
            <a:ext cx="10607040" cy="731520"/>
          </a:xfrm>
          <a:prstGeom prst="rect">
            <a:avLst/>
          </a:prstGeom>
          <a:noFill/>
          <a:ln/>
        </p:spPr>
        <p:txBody>
          <a:bodyPr wrap="square" lIns="0" tIns="0" rIns="0" bIns="0" rtlCol="0" anchor="ctr"/>
          <a:lstStyle/>
          <a:p>
            <a:pPr algn="l" indent="0" marL="0">
              <a:lnSpc>
                <a:spcPct val="115000"/>
              </a:lnSpc>
              <a:buNone/>
            </a:pPr>
            <a:r>
              <a:rPr lang="en-US" sz="1450" dirty="0">
                <a:solidFill>
                  <a:srgbClr val="14202E"/>
                </a:solidFill>
                <a:latin typeface="Calibri" pitchFamily="34" charset="0"/>
                <a:ea typeface="Calibri" pitchFamily="34" charset="-122"/>
                <a:cs typeface="Calibri" pitchFamily="34" charset="-120"/>
              </a:rPr>
              <a:t>Diseminación de aerosoles microbianos, suspensiones aéreas de partículas constituidas total o parcialmente por microorganismos, transportadas hacia una puerta de entrada apropiada, generalmente el tracto respiratorio.</a:t>
            </a:r>
            <a:endParaRPr lang="en-US" sz="1450" dirty="0"/>
          </a:p>
        </p:txBody>
      </p:sp>
      <p:sp>
        <p:nvSpPr>
          <p:cNvPr id="7" name="Shape 5"/>
          <p:cNvSpPr/>
          <p:nvPr/>
        </p:nvSpPr>
        <p:spPr>
          <a:xfrm>
            <a:off x="658368" y="2468880"/>
            <a:ext cx="5253228" cy="1371600"/>
          </a:xfrm>
          <a:prstGeom prst="roundRect">
            <a:avLst>
              <a:gd name="adj" fmla="val 2667"/>
            </a:avLst>
          </a:prstGeom>
          <a:solidFill>
            <a:srgbClr val="F1F4F8"/>
          </a:solidFill>
          <a:ln w="12700">
            <a:solidFill>
              <a:srgbClr val="F1F4F8"/>
            </a:solidFill>
            <a:prstDash val="solid"/>
          </a:ln>
        </p:spPr>
      </p:sp>
      <p:sp>
        <p:nvSpPr>
          <p:cNvPr id="8" name="Text 6"/>
          <p:cNvSpPr txBox="1"/>
          <p:nvPr/>
        </p:nvSpPr>
        <p:spPr>
          <a:xfrm>
            <a:off x="896112" y="2670048"/>
            <a:ext cx="4777740" cy="237744"/>
          </a:xfrm>
          <a:prstGeom prst="rect">
            <a:avLst/>
          </a:prstGeom>
          <a:noFill/>
          <a:ln/>
        </p:spPr>
        <p:txBody>
          <a:bodyPr wrap="square" lIns="0" tIns="0" rIns="0" bIns="0" rtlCol="0" anchor="ctr"/>
          <a:lstStyle/>
          <a:p>
            <a:pPr indent="0" marL="0">
              <a:buNone/>
            </a:pPr>
            <a:r>
              <a:rPr lang="en-US" sz="1050" b="1" dirty="0">
                <a:solidFill>
                  <a:srgbClr val="1A4270"/>
                </a:solidFill>
                <a:latin typeface="Calibri" pitchFamily="34" charset="0"/>
                <a:ea typeface="Calibri" pitchFamily="34" charset="-122"/>
                <a:cs typeface="Calibri" pitchFamily="34" charset="-120"/>
              </a:rPr>
              <a:t>NÚCLEOS GOTICULARES</a:t>
            </a:r>
            <a:endParaRPr lang="en-US" sz="1050" dirty="0"/>
          </a:p>
        </p:txBody>
      </p:sp>
      <p:sp>
        <p:nvSpPr>
          <p:cNvPr id="9" name="Text 7"/>
          <p:cNvSpPr txBox="1"/>
          <p:nvPr/>
        </p:nvSpPr>
        <p:spPr>
          <a:xfrm>
            <a:off x="896112" y="2962656"/>
            <a:ext cx="4777740" cy="694944"/>
          </a:xfrm>
          <a:prstGeom prst="rect">
            <a:avLst/>
          </a:prstGeom>
          <a:noFill/>
          <a:ln/>
        </p:spPr>
        <p:txBody>
          <a:bodyPr wrap="square" lIns="0" tIns="0" rIns="0" bIns="0" rtlCol="0" anchor="ctr"/>
          <a:lstStyle/>
          <a:p>
            <a:pPr indent="0" marL="0">
              <a:lnSpc>
                <a:spcPct val="112000"/>
              </a:lnSpc>
              <a:buNone/>
            </a:pPr>
            <a:r>
              <a:rPr lang="en-US" sz="1300" dirty="0">
                <a:solidFill>
                  <a:srgbClr val="14202E"/>
                </a:solidFill>
                <a:latin typeface="Calibri" pitchFamily="34" charset="0"/>
                <a:ea typeface="Calibri" pitchFamily="34" charset="-122"/>
                <a:cs typeface="Calibri" pitchFamily="34" charset="-120"/>
              </a:rPr>
              <a:t>Pequeños residuos de la evaporación de las gotitas de Flügge. También se forman con atomizadores en laboratorios, salas de autopsias, mataderos e industrias. Se mantienen suspendidos mucho tiempo.</a:t>
            </a:r>
            <a:endParaRPr lang="en-US" sz="1300" dirty="0"/>
          </a:p>
        </p:txBody>
      </p:sp>
      <p:sp>
        <p:nvSpPr>
          <p:cNvPr id="10" name="Shape 8"/>
          <p:cNvSpPr/>
          <p:nvPr/>
        </p:nvSpPr>
        <p:spPr>
          <a:xfrm>
            <a:off x="6277356" y="2468880"/>
            <a:ext cx="5253228" cy="1371600"/>
          </a:xfrm>
          <a:prstGeom prst="roundRect">
            <a:avLst>
              <a:gd name="adj" fmla="val 2667"/>
            </a:avLst>
          </a:prstGeom>
          <a:solidFill>
            <a:srgbClr val="F1F4F8"/>
          </a:solidFill>
          <a:ln w="12700">
            <a:solidFill>
              <a:srgbClr val="F1F4F8"/>
            </a:solidFill>
            <a:prstDash val="solid"/>
          </a:ln>
        </p:spPr>
      </p:sp>
      <p:sp>
        <p:nvSpPr>
          <p:cNvPr id="11" name="Text 9"/>
          <p:cNvSpPr txBox="1"/>
          <p:nvPr/>
        </p:nvSpPr>
        <p:spPr>
          <a:xfrm>
            <a:off x="6515100" y="2670048"/>
            <a:ext cx="4777740" cy="237744"/>
          </a:xfrm>
          <a:prstGeom prst="rect">
            <a:avLst/>
          </a:prstGeom>
          <a:noFill/>
          <a:ln/>
        </p:spPr>
        <p:txBody>
          <a:bodyPr wrap="square" lIns="0" tIns="0" rIns="0" bIns="0" rtlCol="0" anchor="ctr"/>
          <a:lstStyle/>
          <a:p>
            <a:pPr indent="0" marL="0">
              <a:buNone/>
            </a:pPr>
            <a:r>
              <a:rPr lang="en-US" sz="1050" b="1" dirty="0">
                <a:solidFill>
                  <a:srgbClr val="1A4270"/>
                </a:solidFill>
                <a:latin typeface="Calibri" pitchFamily="34" charset="0"/>
                <a:ea typeface="Calibri" pitchFamily="34" charset="-122"/>
                <a:cs typeface="Calibri" pitchFamily="34" charset="-120"/>
              </a:rPr>
              <a:t>POLVO</a:t>
            </a:r>
            <a:endParaRPr lang="en-US" sz="1050" dirty="0"/>
          </a:p>
        </p:txBody>
      </p:sp>
      <p:sp>
        <p:nvSpPr>
          <p:cNvPr id="12" name="Text 10"/>
          <p:cNvSpPr txBox="1"/>
          <p:nvPr/>
        </p:nvSpPr>
        <p:spPr>
          <a:xfrm>
            <a:off x="6515100" y="2962656"/>
            <a:ext cx="4777740" cy="694944"/>
          </a:xfrm>
          <a:prstGeom prst="rect">
            <a:avLst/>
          </a:prstGeom>
          <a:noFill/>
          <a:ln/>
        </p:spPr>
        <p:txBody>
          <a:bodyPr wrap="square" lIns="0" tIns="0" rIns="0" bIns="0" rtlCol="0" anchor="ctr"/>
          <a:lstStyle/>
          <a:p>
            <a:pPr indent="0" marL="0">
              <a:lnSpc>
                <a:spcPct val="112000"/>
              </a:lnSpc>
              <a:buNone/>
            </a:pPr>
            <a:r>
              <a:rPr lang="en-US" sz="1300" dirty="0">
                <a:solidFill>
                  <a:srgbClr val="14202E"/>
                </a:solidFill>
                <a:latin typeface="Calibri" pitchFamily="34" charset="0"/>
                <a:ea typeface="Calibri" pitchFamily="34" charset="-122"/>
                <a:cs typeface="Calibri" pitchFamily="34" charset="-120"/>
              </a:rPr>
              <a:t>Partículas de dimensiones variables procedentes del suelo, generalmente inorgánicas o esporas de hongos separadas del suelo seco por el viento o agitación mecánica; también de vestidos, ropa de cama o pisos contaminados.</a:t>
            </a:r>
            <a:endParaRPr lang="en-US" sz="1300" dirty="0"/>
          </a:p>
        </p:txBody>
      </p:sp>
      <p:sp>
        <p:nvSpPr>
          <p:cNvPr id="13" name="Shape 11"/>
          <p:cNvSpPr/>
          <p:nvPr/>
        </p:nvSpPr>
        <p:spPr>
          <a:xfrm>
            <a:off x="658368" y="4023360"/>
            <a:ext cx="3017520" cy="1371600"/>
          </a:xfrm>
          <a:prstGeom prst="roundRect">
            <a:avLst>
              <a:gd name="adj" fmla="val 2667"/>
            </a:avLst>
          </a:prstGeom>
          <a:solidFill>
            <a:srgbClr val="F1F4F8"/>
          </a:solidFill>
          <a:ln w="12700">
            <a:solidFill>
              <a:srgbClr val="F1F4F8"/>
            </a:solidFill>
            <a:prstDash val="solid"/>
          </a:ln>
        </p:spPr>
      </p:sp>
      <p:sp>
        <p:nvSpPr>
          <p:cNvPr id="14" name="Text 12"/>
          <p:cNvSpPr txBox="1"/>
          <p:nvPr/>
        </p:nvSpPr>
        <p:spPr>
          <a:xfrm>
            <a:off x="841248" y="4279392"/>
            <a:ext cx="2651760" cy="777240"/>
          </a:xfrm>
          <a:prstGeom prst="rect">
            <a:avLst/>
          </a:prstGeom>
          <a:noFill/>
          <a:ln/>
        </p:spPr>
        <p:txBody>
          <a:bodyPr wrap="square" lIns="0" tIns="0" rIns="0" bIns="0" rtlCol="0" anchor="ctr"/>
          <a:lstStyle/>
          <a:p>
            <a:pPr algn="ctr" indent="0" marL="0">
              <a:buNone/>
            </a:pPr>
            <a:r>
              <a:rPr lang="en-US" sz="3400" b="1" dirty="0">
                <a:solidFill>
                  <a:srgbClr val="B52639"/>
                </a:solidFill>
                <a:latin typeface="Cambria" pitchFamily="34" charset="0"/>
                <a:ea typeface="Cambria" pitchFamily="34" charset="-122"/>
                <a:cs typeface="Cambria" pitchFamily="34" charset="-120"/>
              </a:rPr>
              <a:t>1 a 5</a:t>
            </a:r>
            <a:endParaRPr lang="en-US" sz="3400" dirty="0"/>
          </a:p>
        </p:txBody>
      </p:sp>
      <p:sp>
        <p:nvSpPr>
          <p:cNvPr id="15" name="Text 13"/>
          <p:cNvSpPr txBox="1"/>
          <p:nvPr/>
        </p:nvSpPr>
        <p:spPr>
          <a:xfrm>
            <a:off x="841248" y="5074920"/>
            <a:ext cx="2651760" cy="182880"/>
          </a:xfrm>
          <a:prstGeom prst="rect">
            <a:avLst/>
          </a:prstGeom>
          <a:noFill/>
          <a:ln/>
        </p:spPr>
        <p:txBody>
          <a:bodyPr wrap="square" lIns="0" tIns="0" rIns="0" bIns="0" rtlCol="0" anchor="ctr"/>
          <a:lstStyle/>
          <a:p>
            <a:pPr algn="ctr" indent="0" marL="0">
              <a:lnSpc>
                <a:spcPct val="110000"/>
              </a:lnSpc>
              <a:buNone/>
            </a:pPr>
            <a:r>
              <a:rPr lang="en-US" sz="1150" dirty="0">
                <a:solidFill>
                  <a:srgbClr val="54637A"/>
                </a:solidFill>
                <a:latin typeface="Calibri" pitchFamily="34" charset="0"/>
                <a:ea typeface="Calibri" pitchFamily="34" charset="-122"/>
                <a:cs typeface="Calibri" pitchFamily="34" charset="-120"/>
              </a:rPr>
              <a:t>micras: tamaño de partícula</a:t>
            </a:r>
            <a:endParaRPr lang="en-US" sz="1150" dirty="0"/>
          </a:p>
          <a:p>
            <a:pPr algn="ctr" indent="0" marL="0">
              <a:lnSpc>
                <a:spcPct val="110000"/>
              </a:lnSpc>
              <a:buNone/>
            </a:pPr>
            <a:r>
              <a:rPr lang="en-US" sz="1150" dirty="0">
                <a:solidFill>
                  <a:srgbClr val="54637A"/>
                </a:solidFill>
                <a:latin typeface="Calibri" pitchFamily="34" charset="0"/>
                <a:ea typeface="Calibri" pitchFamily="34" charset="-122"/>
                <a:cs typeface="Calibri" pitchFamily="34" charset="-120"/>
              </a:rPr>
              <a:t>que llega a los alvéolos</a:t>
            </a:r>
            <a:endParaRPr lang="en-US" sz="1150" dirty="0"/>
          </a:p>
        </p:txBody>
      </p:sp>
      <p:sp>
        <p:nvSpPr>
          <p:cNvPr id="16" name="Shape 14"/>
          <p:cNvSpPr/>
          <p:nvPr/>
        </p:nvSpPr>
        <p:spPr>
          <a:xfrm>
            <a:off x="3904488" y="4023360"/>
            <a:ext cx="7626096" cy="1371600"/>
          </a:xfrm>
          <a:prstGeom prst="roundRect">
            <a:avLst>
              <a:gd name="adj" fmla="val 2667"/>
            </a:avLst>
          </a:prstGeom>
          <a:solidFill>
            <a:srgbClr val="F6E4E6"/>
          </a:solidFill>
          <a:ln w="12700">
            <a:solidFill>
              <a:srgbClr val="F6E4E6"/>
            </a:solidFill>
            <a:prstDash val="solid"/>
          </a:ln>
        </p:spPr>
      </p:sp>
      <p:sp>
        <p:nvSpPr>
          <p:cNvPr id="17" name="Text 15"/>
          <p:cNvSpPr txBox="1"/>
          <p:nvPr/>
        </p:nvSpPr>
        <p:spPr>
          <a:xfrm>
            <a:off x="4142232" y="4224528"/>
            <a:ext cx="7150608" cy="237744"/>
          </a:xfrm>
          <a:prstGeom prst="rect">
            <a:avLst/>
          </a:prstGeom>
          <a:noFill/>
          <a:ln/>
        </p:spPr>
        <p:txBody>
          <a:bodyPr wrap="square" lIns="0" tIns="0" rIns="0" bIns="0" rtlCol="0" anchor="ctr"/>
          <a:lstStyle/>
          <a:p>
            <a:pPr indent="0" marL="0">
              <a:buNone/>
            </a:pPr>
            <a:r>
              <a:rPr lang="en-US" sz="1050" b="1" dirty="0">
                <a:solidFill>
                  <a:srgbClr val="B52639"/>
                </a:solidFill>
                <a:latin typeface="Calibri" pitchFamily="34" charset="0"/>
                <a:ea typeface="Calibri" pitchFamily="34" charset="-122"/>
                <a:cs typeface="Calibri" pitchFamily="34" charset="-120"/>
              </a:rPr>
              <a:t>ERROR FRECUENTE</a:t>
            </a:r>
            <a:endParaRPr lang="en-US" sz="1050" dirty="0"/>
          </a:p>
        </p:txBody>
      </p:sp>
      <p:sp>
        <p:nvSpPr>
          <p:cNvPr id="18" name="Text 16"/>
          <p:cNvSpPr txBox="1"/>
          <p:nvPr/>
        </p:nvSpPr>
        <p:spPr>
          <a:xfrm>
            <a:off x="4142232" y="4517136"/>
            <a:ext cx="7150608" cy="694944"/>
          </a:xfrm>
          <a:prstGeom prst="rect">
            <a:avLst/>
          </a:prstGeom>
          <a:noFill/>
          <a:ln/>
        </p:spPr>
        <p:txBody>
          <a:bodyPr wrap="square" lIns="0" tIns="0" rIns="0" bIns="0" rtlCol="0" anchor="ctr"/>
          <a:lstStyle/>
          <a:p>
            <a:pPr indent="0" marL="0">
              <a:lnSpc>
                <a:spcPct val="112000"/>
              </a:lnSpc>
              <a:buNone/>
            </a:pPr>
            <a:r>
              <a:rPr lang="en-US" sz="1300" dirty="0">
                <a:solidFill>
                  <a:srgbClr val="14202E"/>
                </a:solidFill>
                <a:latin typeface="Calibri" pitchFamily="34" charset="0"/>
                <a:ea typeface="Calibri" pitchFamily="34" charset="-122"/>
                <a:cs typeface="Calibri" pitchFamily="34" charset="-120"/>
              </a:rPr>
              <a:t>Confundir gotitas con transmisión aérea. Las gotas de Flügge son transmisión DIRECTA: caen cerca, por eso funciona la distancia. Los núcleos goticulares son transmisión INDIRECTA POR AIRE: quedan suspendidos y viajan, por eso ahí lo que funciona es la ventilación y el respirador. Confundirlas lleva a elegir mal la protección.</a:t>
            </a:r>
            <a:endParaRPr lang="en-US" sz="13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58368" y="384048"/>
            <a:ext cx="10872216" cy="237744"/>
          </a:xfrm>
          <a:prstGeom prst="rect">
            <a:avLst/>
          </a:prstGeom>
          <a:noFill/>
          <a:ln/>
        </p:spPr>
        <p:txBody>
          <a:bodyPr wrap="square" lIns="0" tIns="0" rIns="0" bIns="0" rtlCol="0" anchor="ctr"/>
          <a:lstStyle/>
          <a:p>
            <a:pPr indent="0" marL="0">
              <a:buNone/>
            </a:pPr>
            <a:r>
              <a:rPr lang="en-US" sz="1100" b="1" dirty="0">
                <a:solidFill>
                  <a:srgbClr val="B52639"/>
                </a:solidFill>
                <a:latin typeface="Calibri" pitchFamily="34" charset="0"/>
                <a:ea typeface="Calibri" pitchFamily="34" charset="-122"/>
                <a:cs typeface="Calibri" pitchFamily="34" charset="-120"/>
              </a:rPr>
              <a:t>Casi siempre la misma que la de salida, pero no siempre</a:t>
            </a:r>
            <a:endParaRPr lang="en-US" sz="1100" dirty="0"/>
          </a:p>
        </p:txBody>
      </p:sp>
      <p:sp>
        <p:nvSpPr>
          <p:cNvPr id="3" name="Text 1"/>
          <p:cNvSpPr txBox="1"/>
          <p:nvPr/>
        </p:nvSpPr>
        <p:spPr>
          <a:xfrm>
            <a:off x="658368" y="658368"/>
            <a:ext cx="10872216" cy="658368"/>
          </a:xfrm>
          <a:prstGeom prst="rect">
            <a:avLst/>
          </a:prstGeom>
          <a:noFill/>
          <a:ln/>
        </p:spPr>
        <p:txBody>
          <a:bodyPr wrap="square" lIns="0" tIns="0" rIns="0" bIns="0" rtlCol="0" anchor="t"/>
          <a:lstStyle/>
          <a:p>
            <a:pPr indent="0" marL="0">
              <a:buNone/>
            </a:pPr>
            <a:r>
              <a:rPr lang="en-US" sz="3000" b="1" dirty="0">
                <a:solidFill>
                  <a:srgbClr val="08182C"/>
                </a:solidFill>
                <a:latin typeface="Cambria" pitchFamily="34" charset="0"/>
                <a:ea typeface="Cambria" pitchFamily="34" charset="-122"/>
                <a:cs typeface="Cambria" pitchFamily="34" charset="-120"/>
              </a:rPr>
              <a:t>Puerta de entrada</a:t>
            </a:r>
            <a:endParaRPr lang="en-US" sz="3000" dirty="0"/>
          </a:p>
        </p:txBody>
      </p:sp>
      <p:sp>
        <p:nvSpPr>
          <p:cNvPr id="4" name="Text 2"/>
          <p:cNvSpPr txBox="1"/>
          <p:nvPr/>
        </p:nvSpPr>
        <p:spPr>
          <a:xfrm>
            <a:off x="658368" y="6382512"/>
            <a:ext cx="5486400" cy="274320"/>
          </a:xfrm>
          <a:prstGeom prst="rect">
            <a:avLst/>
          </a:prstGeom>
          <a:noFill/>
          <a:ln/>
        </p:spPr>
        <p:txBody>
          <a:bodyPr wrap="square" lIns="0" tIns="0" rIns="0" bIns="0" rtlCol="0" anchor="ctr"/>
          <a:lstStyle/>
          <a:p>
            <a:pPr indent="0" marL="0">
              <a:buNone/>
            </a:pPr>
            <a:r>
              <a:rPr lang="en-US" sz="950" dirty="0">
                <a:solidFill>
                  <a:srgbClr val="54637A"/>
                </a:solidFill>
                <a:latin typeface="Calibri" pitchFamily="34" charset="0"/>
                <a:ea typeface="Calibri" pitchFamily="34" charset="-122"/>
                <a:cs typeface="Calibri" pitchFamily="34" charset="-120"/>
              </a:rPr>
              <a:t>Epidemiología · Sesión 2 · Cadena epidemiológica</a:t>
            </a:r>
            <a:endParaRPr lang="en-US" sz="950" dirty="0"/>
          </a:p>
        </p:txBody>
      </p:sp>
      <p:sp>
        <p:nvSpPr>
          <p:cNvPr id="5" name="Text 3"/>
          <p:cNvSpPr txBox="1"/>
          <p:nvPr/>
        </p:nvSpPr>
        <p:spPr>
          <a:xfrm>
            <a:off x="10616184" y="6382512"/>
            <a:ext cx="914400" cy="274320"/>
          </a:xfrm>
          <a:prstGeom prst="rect">
            <a:avLst/>
          </a:prstGeom>
          <a:noFill/>
          <a:ln/>
        </p:spPr>
        <p:txBody>
          <a:bodyPr wrap="square" lIns="0" tIns="0" rIns="0" bIns="0" rtlCol="0" anchor="ctr"/>
          <a:lstStyle/>
          <a:p>
            <a:pPr algn="r" indent="0" marL="0">
              <a:buNone/>
            </a:pPr>
            <a:r>
              <a:rPr lang="en-US" sz="950" dirty="0">
                <a:solidFill>
                  <a:srgbClr val="54637A"/>
                </a:solidFill>
                <a:latin typeface="Calibri" pitchFamily="34" charset="0"/>
                <a:ea typeface="Calibri" pitchFamily="34" charset="-122"/>
                <a:cs typeface="Calibri" pitchFamily="34" charset="-120"/>
              </a:rPr>
              <a:t>31</a:t>
            </a:r>
            <a:endParaRPr lang="en-US" sz="950" dirty="0"/>
          </a:p>
        </p:txBody>
      </p:sp>
      <p:sp>
        <p:nvSpPr>
          <p:cNvPr id="6" name="Text 4"/>
          <p:cNvSpPr txBox="1"/>
          <p:nvPr/>
        </p:nvSpPr>
        <p:spPr>
          <a:xfrm>
            <a:off x="658368" y="1600200"/>
            <a:ext cx="10607040" cy="777240"/>
          </a:xfrm>
          <a:prstGeom prst="rect">
            <a:avLst/>
          </a:prstGeom>
          <a:noFill/>
          <a:ln/>
        </p:spPr>
        <p:txBody>
          <a:bodyPr wrap="square" lIns="0" tIns="0" rIns="0" bIns="0" rtlCol="0" anchor="ctr"/>
          <a:lstStyle/>
          <a:p>
            <a:pPr algn="l" indent="0" marL="0">
              <a:lnSpc>
                <a:spcPct val="115000"/>
              </a:lnSpc>
              <a:buNone/>
            </a:pPr>
            <a:r>
              <a:rPr lang="en-US" sz="1450" dirty="0">
                <a:solidFill>
                  <a:srgbClr val="14202E"/>
                </a:solidFill>
                <a:latin typeface="Calibri" pitchFamily="34" charset="0"/>
                <a:ea typeface="Calibri" pitchFamily="34" charset="-122"/>
                <a:cs typeface="Calibri" pitchFamily="34" charset="-120"/>
              </a:rPr>
              <a:t>Las puertas de entrada en el nuevo huésped son con frecuencia las mismas empleadas para la salida del huésped previo. En las enfermedades respiratorias, la vía aérea funciona como puerta de salida y de entrada entre las personas.</a:t>
            </a:r>
            <a:endParaRPr lang="en-US" sz="1450" dirty="0"/>
          </a:p>
        </p:txBody>
      </p:sp>
      <p:sp>
        <p:nvSpPr>
          <p:cNvPr id="7" name="Shape 5"/>
          <p:cNvSpPr/>
          <p:nvPr/>
        </p:nvSpPr>
        <p:spPr>
          <a:xfrm>
            <a:off x="658368" y="2560320"/>
            <a:ext cx="10872216" cy="1371600"/>
          </a:xfrm>
          <a:prstGeom prst="roundRect">
            <a:avLst>
              <a:gd name="adj" fmla="val 2667"/>
            </a:avLst>
          </a:prstGeom>
          <a:solidFill>
            <a:srgbClr val="F1F4F8"/>
          </a:solidFill>
          <a:ln w="12700">
            <a:solidFill>
              <a:srgbClr val="F1F4F8"/>
            </a:solidFill>
            <a:prstDash val="solid"/>
          </a:ln>
        </p:spPr>
      </p:sp>
      <p:sp>
        <p:nvSpPr>
          <p:cNvPr id="8" name="Text 6"/>
          <p:cNvSpPr txBox="1"/>
          <p:nvPr/>
        </p:nvSpPr>
        <p:spPr>
          <a:xfrm>
            <a:off x="896112" y="2761488"/>
            <a:ext cx="10396728" cy="237744"/>
          </a:xfrm>
          <a:prstGeom prst="rect">
            <a:avLst/>
          </a:prstGeom>
          <a:noFill/>
          <a:ln/>
        </p:spPr>
        <p:txBody>
          <a:bodyPr wrap="square" lIns="0" tIns="0" rIns="0" bIns="0" rtlCol="0" anchor="ctr"/>
          <a:lstStyle/>
          <a:p>
            <a:pPr indent="0" marL="0">
              <a:buNone/>
            </a:pPr>
            <a:r>
              <a:rPr lang="en-US" sz="1050" b="1" dirty="0">
                <a:solidFill>
                  <a:srgbClr val="1A4270"/>
                </a:solidFill>
                <a:latin typeface="Calibri" pitchFamily="34" charset="0"/>
                <a:ea typeface="Calibri" pitchFamily="34" charset="-122"/>
                <a:cs typeface="Calibri" pitchFamily="34" charset="-120"/>
              </a:rPr>
              <a:t>CUANDO NO COINCIDEN</a:t>
            </a:r>
            <a:endParaRPr lang="en-US" sz="1050" dirty="0"/>
          </a:p>
        </p:txBody>
      </p:sp>
      <p:sp>
        <p:nvSpPr>
          <p:cNvPr id="9" name="Text 7"/>
          <p:cNvSpPr txBox="1"/>
          <p:nvPr/>
        </p:nvSpPr>
        <p:spPr>
          <a:xfrm>
            <a:off x="896112" y="3054096"/>
            <a:ext cx="10396728" cy="694944"/>
          </a:xfrm>
          <a:prstGeom prst="rect">
            <a:avLst/>
          </a:prstGeom>
          <a:noFill/>
          <a:ln/>
        </p:spPr>
        <p:txBody>
          <a:bodyPr wrap="square" lIns="0" tIns="0" rIns="0" bIns="0" rtlCol="0" anchor="ctr"/>
          <a:lstStyle/>
          <a:p>
            <a:pPr indent="0" marL="0">
              <a:lnSpc>
                <a:spcPct val="112000"/>
              </a:lnSpc>
              <a:buNone/>
            </a:pPr>
            <a:r>
              <a:rPr lang="en-US" sz="1400" dirty="0">
                <a:solidFill>
                  <a:srgbClr val="14202E"/>
                </a:solidFill>
                <a:latin typeface="Calibri" pitchFamily="34" charset="0"/>
                <a:ea typeface="Calibri" pitchFamily="34" charset="-122"/>
                <a:cs typeface="Calibri" pitchFamily="34" charset="-120"/>
              </a:rPr>
              <a:t>En las intoxicaciones alimentarias por estafilococos el agente es eliminado a través de una lesión abierta de la piel del manipulador y entra al nuevo huésped por vía digestiva, en alimentos contaminados con la secreción de esa lesión. Salida por piel, entrada por boca.</a:t>
            </a:r>
            <a:endParaRPr lang="en-US" sz="1400" dirty="0"/>
          </a:p>
        </p:txBody>
      </p:sp>
      <p:sp>
        <p:nvSpPr>
          <p:cNvPr id="10" name="Shape 8"/>
          <p:cNvSpPr/>
          <p:nvPr/>
        </p:nvSpPr>
        <p:spPr>
          <a:xfrm>
            <a:off x="658368" y="4114800"/>
            <a:ext cx="10872216" cy="1280160"/>
          </a:xfrm>
          <a:prstGeom prst="roundRect">
            <a:avLst>
              <a:gd name="adj" fmla="val 2857"/>
            </a:avLst>
          </a:prstGeom>
          <a:solidFill>
            <a:srgbClr val="08182C"/>
          </a:solidFill>
          <a:ln w="12700">
            <a:solidFill>
              <a:srgbClr val="08182C"/>
            </a:solidFill>
            <a:prstDash val="solid"/>
          </a:ln>
        </p:spPr>
      </p:sp>
      <p:sp>
        <p:nvSpPr>
          <p:cNvPr id="11" name="Text 9"/>
          <p:cNvSpPr txBox="1"/>
          <p:nvPr/>
        </p:nvSpPr>
        <p:spPr>
          <a:xfrm>
            <a:off x="896112" y="4315968"/>
            <a:ext cx="10396728" cy="237744"/>
          </a:xfrm>
          <a:prstGeom prst="rect">
            <a:avLst/>
          </a:prstGeom>
          <a:noFill/>
          <a:ln/>
        </p:spPr>
        <p:txBody>
          <a:bodyPr wrap="square" lIns="0" tIns="0" rIns="0" bIns="0" rtlCol="0" anchor="ctr"/>
          <a:lstStyle/>
          <a:p>
            <a:pPr indent="0" marL="0">
              <a:buNone/>
            </a:pPr>
            <a:r>
              <a:rPr lang="en-US" sz="1050" b="1" dirty="0">
                <a:solidFill>
                  <a:srgbClr val="8FB4D4"/>
                </a:solidFill>
                <a:latin typeface="Calibri" pitchFamily="34" charset="0"/>
                <a:ea typeface="Calibri" pitchFamily="34" charset="-122"/>
                <a:cs typeface="Calibri" pitchFamily="34" charset="-120"/>
              </a:rPr>
              <a:t>APLICACIÓN PRÁCTICA</a:t>
            </a:r>
            <a:endParaRPr lang="en-US" sz="1050" dirty="0"/>
          </a:p>
        </p:txBody>
      </p:sp>
      <p:sp>
        <p:nvSpPr>
          <p:cNvPr id="12" name="Text 10"/>
          <p:cNvSpPr txBox="1"/>
          <p:nvPr/>
        </p:nvSpPr>
        <p:spPr>
          <a:xfrm>
            <a:off x="896112" y="4608576"/>
            <a:ext cx="10396728" cy="603504"/>
          </a:xfrm>
          <a:prstGeom prst="rect">
            <a:avLst/>
          </a:prstGeom>
          <a:noFill/>
          <a:ln/>
        </p:spPr>
        <p:txBody>
          <a:bodyPr wrap="square" lIns="0" tIns="0" rIns="0" bIns="0" rtlCol="0" anchor="ctr"/>
          <a:lstStyle/>
          <a:p>
            <a:pPr indent="0" marL="0">
              <a:lnSpc>
                <a:spcPct val="112000"/>
              </a:lnSpc>
              <a:buNone/>
            </a:pPr>
            <a:r>
              <a:rPr lang="en-US" sz="1400" dirty="0">
                <a:solidFill>
                  <a:srgbClr val="FFFFFF"/>
                </a:solidFill>
                <a:latin typeface="Calibri" pitchFamily="34" charset="0"/>
                <a:ea typeface="Calibri" pitchFamily="34" charset="-122"/>
                <a:cs typeface="Calibri" pitchFamily="34" charset="-120"/>
              </a:rPr>
              <a:t>Cuando investigues un brote de enfermedad transmitida por alimentos, no asumas que la puerta de salida fue digestiva solo porque la entrada lo fue. Preguntar por lesiones en las manos del personal de cocina es parte estándar de la investigación, y muchas veces es lo que resuelve el caso.</a:t>
            </a:r>
            <a:endParaRPr lang="en-US" sz="14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2">
    <p:bg>
      <p:bgPr>
        <a:solidFill>
          <a:srgbClr val="08182C"/>
        </a:solidFill>
      </p:bgPr>
    </p:bg>
    <p:spTree>
      <p:nvGrpSpPr>
        <p:cNvPr id="1" name=""/>
        <p:cNvGrpSpPr/>
        <p:nvPr/>
      </p:nvGrpSpPr>
      <p:grpSpPr>
        <a:xfrm>
          <a:off x="0" y="0"/>
          <a:ext cx="0" cy="0"/>
          <a:chOff x="0" y="0"/>
          <a:chExt cx="0" cy="0"/>
        </a:xfrm>
      </p:grpSpPr>
      <p:sp>
        <p:nvSpPr>
          <p:cNvPr id="2" name="Text 0"/>
          <p:cNvSpPr txBox="1"/>
          <p:nvPr/>
        </p:nvSpPr>
        <p:spPr>
          <a:xfrm>
            <a:off x="658368" y="1828800"/>
            <a:ext cx="2011680" cy="1371600"/>
          </a:xfrm>
          <a:prstGeom prst="rect">
            <a:avLst/>
          </a:prstGeom>
          <a:noFill/>
          <a:ln/>
        </p:spPr>
        <p:txBody>
          <a:bodyPr wrap="square" lIns="0" tIns="0" rIns="0" bIns="0" rtlCol="0" anchor="ctr"/>
          <a:lstStyle/>
          <a:p>
            <a:pPr indent="0" marL="0">
              <a:buNone/>
            </a:pPr>
            <a:r>
              <a:rPr lang="en-US" sz="8400" b="1" dirty="0">
                <a:solidFill>
                  <a:srgbClr val="B52639"/>
                </a:solidFill>
                <a:latin typeface="Cambria" pitchFamily="34" charset="0"/>
                <a:ea typeface="Cambria" pitchFamily="34" charset="-122"/>
                <a:cs typeface="Cambria" pitchFamily="34" charset="-120"/>
              </a:rPr>
              <a:t>5</a:t>
            </a:r>
            <a:endParaRPr lang="en-US" sz="8400" dirty="0"/>
          </a:p>
        </p:txBody>
      </p:sp>
      <p:sp>
        <p:nvSpPr>
          <p:cNvPr id="3" name="Text 1"/>
          <p:cNvSpPr txBox="1"/>
          <p:nvPr/>
        </p:nvSpPr>
        <p:spPr>
          <a:xfrm>
            <a:off x="658368" y="3017520"/>
            <a:ext cx="9052560" cy="1143000"/>
          </a:xfrm>
          <a:prstGeom prst="rect">
            <a:avLst/>
          </a:prstGeom>
          <a:noFill/>
          <a:ln/>
        </p:spPr>
        <p:txBody>
          <a:bodyPr wrap="square" lIns="0" tIns="0" rIns="0" bIns="0" rtlCol="0" anchor="ctr"/>
          <a:lstStyle/>
          <a:p>
            <a:pPr indent="0" marL="0">
              <a:buNone/>
            </a:pPr>
            <a:r>
              <a:rPr lang="en-US" sz="3600" b="1" dirty="0">
                <a:solidFill>
                  <a:srgbClr val="FFFFFF"/>
                </a:solidFill>
                <a:latin typeface="Cambria" pitchFamily="34" charset="0"/>
                <a:ea typeface="Cambria" pitchFamily="34" charset="-122"/>
                <a:cs typeface="Cambria" pitchFamily="34" charset="-120"/>
              </a:rPr>
              <a:t>Huésped susceptible</a:t>
            </a:r>
            <a:endParaRPr lang="en-US" sz="3600" dirty="0"/>
          </a:p>
        </p:txBody>
      </p:sp>
      <p:sp>
        <p:nvSpPr>
          <p:cNvPr id="4" name="Text 2"/>
          <p:cNvSpPr txBox="1"/>
          <p:nvPr/>
        </p:nvSpPr>
        <p:spPr>
          <a:xfrm>
            <a:off x="658368" y="4279392"/>
            <a:ext cx="8595360" cy="640080"/>
          </a:xfrm>
          <a:prstGeom prst="rect">
            <a:avLst/>
          </a:prstGeom>
          <a:noFill/>
          <a:ln/>
        </p:spPr>
        <p:txBody>
          <a:bodyPr wrap="square" lIns="0" tIns="0" rIns="0" bIns="0" rtlCol="0" anchor="ctr"/>
          <a:lstStyle/>
          <a:p>
            <a:pPr indent="0" marL="0">
              <a:buNone/>
            </a:pPr>
            <a:r>
              <a:rPr lang="en-US" sz="1400" dirty="0">
                <a:solidFill>
                  <a:srgbClr val="8FB4D4"/>
                </a:solidFill>
                <a:latin typeface="Calibri" pitchFamily="34" charset="0"/>
                <a:ea typeface="Calibri" pitchFamily="34" charset="-122"/>
                <a:cs typeface="Calibri" pitchFamily="34" charset="-120"/>
              </a:rPr>
              <a:t>El eslabón donde entra la vacunación</a:t>
            </a:r>
            <a:endParaRPr lang="en-US" sz="1400" dirty="0"/>
          </a:p>
        </p:txBody>
      </p:sp>
      <p:sp>
        <p:nvSpPr>
          <p:cNvPr id="5" name="Shape 3"/>
          <p:cNvSpPr/>
          <p:nvPr/>
        </p:nvSpPr>
        <p:spPr>
          <a:xfrm>
            <a:off x="0" y="6320396"/>
            <a:ext cx="310896" cy="80404"/>
          </a:xfrm>
          <a:prstGeom prst="rect">
            <a:avLst/>
          </a:prstGeom>
          <a:solidFill>
            <a:srgbClr val="0F2A4A"/>
          </a:solidFill>
          <a:ln w="12700">
            <a:solidFill>
              <a:srgbClr val="0F2A4A"/>
            </a:solidFill>
            <a:prstDash val="solid"/>
          </a:ln>
        </p:spPr>
      </p:sp>
      <p:sp>
        <p:nvSpPr>
          <p:cNvPr id="6" name="Shape 4"/>
          <p:cNvSpPr/>
          <p:nvPr/>
        </p:nvSpPr>
        <p:spPr>
          <a:xfrm>
            <a:off x="420624" y="6266793"/>
            <a:ext cx="310896" cy="134007"/>
          </a:xfrm>
          <a:prstGeom prst="rect">
            <a:avLst/>
          </a:prstGeom>
          <a:solidFill>
            <a:srgbClr val="0F2A4A"/>
          </a:solidFill>
          <a:ln w="12700">
            <a:solidFill>
              <a:srgbClr val="0F2A4A"/>
            </a:solidFill>
            <a:prstDash val="solid"/>
          </a:ln>
        </p:spPr>
      </p:sp>
      <p:sp>
        <p:nvSpPr>
          <p:cNvPr id="7" name="Shape 5"/>
          <p:cNvSpPr/>
          <p:nvPr/>
        </p:nvSpPr>
        <p:spPr>
          <a:xfrm>
            <a:off x="841248" y="6186389"/>
            <a:ext cx="310896" cy="214411"/>
          </a:xfrm>
          <a:prstGeom prst="rect">
            <a:avLst/>
          </a:prstGeom>
          <a:solidFill>
            <a:srgbClr val="0F2A4A"/>
          </a:solidFill>
          <a:ln w="12700">
            <a:solidFill>
              <a:srgbClr val="0F2A4A"/>
            </a:solidFill>
            <a:prstDash val="solid"/>
          </a:ln>
        </p:spPr>
      </p:sp>
      <p:sp>
        <p:nvSpPr>
          <p:cNvPr id="8" name="Shape 6"/>
          <p:cNvSpPr/>
          <p:nvPr/>
        </p:nvSpPr>
        <p:spPr>
          <a:xfrm>
            <a:off x="1261872" y="6079183"/>
            <a:ext cx="310896" cy="321617"/>
          </a:xfrm>
          <a:prstGeom prst="rect">
            <a:avLst/>
          </a:prstGeom>
          <a:solidFill>
            <a:srgbClr val="0F2A4A"/>
          </a:solidFill>
          <a:ln w="12700">
            <a:solidFill>
              <a:srgbClr val="0F2A4A"/>
            </a:solidFill>
            <a:prstDash val="solid"/>
          </a:ln>
        </p:spPr>
      </p:sp>
      <p:sp>
        <p:nvSpPr>
          <p:cNvPr id="9" name="Shape 7"/>
          <p:cNvSpPr/>
          <p:nvPr/>
        </p:nvSpPr>
        <p:spPr>
          <a:xfrm>
            <a:off x="1682496" y="5945177"/>
            <a:ext cx="310896" cy="455623"/>
          </a:xfrm>
          <a:prstGeom prst="rect">
            <a:avLst/>
          </a:prstGeom>
          <a:solidFill>
            <a:srgbClr val="0F2A4A"/>
          </a:solidFill>
          <a:ln w="12700">
            <a:solidFill>
              <a:srgbClr val="0F2A4A"/>
            </a:solidFill>
            <a:prstDash val="solid"/>
          </a:ln>
        </p:spPr>
      </p:sp>
      <p:sp>
        <p:nvSpPr>
          <p:cNvPr id="10" name="Shape 8"/>
          <p:cNvSpPr/>
          <p:nvPr/>
        </p:nvSpPr>
        <p:spPr>
          <a:xfrm>
            <a:off x="2103120" y="5784368"/>
            <a:ext cx="310896" cy="616432"/>
          </a:xfrm>
          <a:prstGeom prst="rect">
            <a:avLst/>
          </a:prstGeom>
          <a:solidFill>
            <a:srgbClr val="0F2A4A"/>
          </a:solidFill>
          <a:ln w="12700">
            <a:solidFill>
              <a:srgbClr val="0F2A4A"/>
            </a:solidFill>
            <a:prstDash val="solid"/>
          </a:ln>
        </p:spPr>
      </p:sp>
      <p:sp>
        <p:nvSpPr>
          <p:cNvPr id="11" name="Shape 9"/>
          <p:cNvSpPr/>
          <p:nvPr/>
        </p:nvSpPr>
        <p:spPr>
          <a:xfrm>
            <a:off x="2523744" y="5623560"/>
            <a:ext cx="310896" cy="777240"/>
          </a:xfrm>
          <a:prstGeom prst="rect">
            <a:avLst/>
          </a:prstGeom>
          <a:solidFill>
            <a:srgbClr val="B52639"/>
          </a:solidFill>
          <a:ln w="12700">
            <a:solidFill>
              <a:srgbClr val="B52639"/>
            </a:solidFill>
            <a:prstDash val="solid"/>
          </a:ln>
        </p:spPr>
      </p:sp>
      <p:sp>
        <p:nvSpPr>
          <p:cNvPr id="12" name="Shape 10"/>
          <p:cNvSpPr/>
          <p:nvPr/>
        </p:nvSpPr>
        <p:spPr>
          <a:xfrm>
            <a:off x="2944368" y="5703964"/>
            <a:ext cx="310896" cy="696836"/>
          </a:xfrm>
          <a:prstGeom prst="rect">
            <a:avLst/>
          </a:prstGeom>
          <a:solidFill>
            <a:srgbClr val="0F2A4A"/>
          </a:solidFill>
          <a:ln w="12700">
            <a:solidFill>
              <a:srgbClr val="0F2A4A"/>
            </a:solidFill>
            <a:prstDash val="solid"/>
          </a:ln>
        </p:spPr>
      </p:sp>
      <p:sp>
        <p:nvSpPr>
          <p:cNvPr id="13" name="Shape 11"/>
          <p:cNvSpPr/>
          <p:nvPr/>
        </p:nvSpPr>
        <p:spPr>
          <a:xfrm>
            <a:off x="3364992" y="5864772"/>
            <a:ext cx="310896" cy="536028"/>
          </a:xfrm>
          <a:prstGeom prst="rect">
            <a:avLst/>
          </a:prstGeom>
          <a:solidFill>
            <a:srgbClr val="0F2A4A"/>
          </a:solidFill>
          <a:ln w="12700">
            <a:solidFill>
              <a:srgbClr val="0F2A4A"/>
            </a:solidFill>
            <a:prstDash val="solid"/>
          </a:ln>
        </p:spPr>
      </p:sp>
      <p:sp>
        <p:nvSpPr>
          <p:cNvPr id="14" name="Shape 12"/>
          <p:cNvSpPr/>
          <p:nvPr/>
        </p:nvSpPr>
        <p:spPr>
          <a:xfrm>
            <a:off x="3785616" y="5998779"/>
            <a:ext cx="310896" cy="402021"/>
          </a:xfrm>
          <a:prstGeom prst="rect">
            <a:avLst/>
          </a:prstGeom>
          <a:solidFill>
            <a:srgbClr val="0F2A4A"/>
          </a:solidFill>
          <a:ln w="12700">
            <a:solidFill>
              <a:srgbClr val="0F2A4A"/>
            </a:solidFill>
            <a:prstDash val="solid"/>
          </a:ln>
        </p:spPr>
      </p:sp>
      <p:sp>
        <p:nvSpPr>
          <p:cNvPr id="15" name="Shape 13"/>
          <p:cNvSpPr/>
          <p:nvPr/>
        </p:nvSpPr>
        <p:spPr>
          <a:xfrm>
            <a:off x="4206240" y="6105985"/>
            <a:ext cx="310896" cy="294815"/>
          </a:xfrm>
          <a:prstGeom prst="rect">
            <a:avLst/>
          </a:prstGeom>
          <a:solidFill>
            <a:srgbClr val="0F2A4A"/>
          </a:solidFill>
          <a:ln w="12700">
            <a:solidFill>
              <a:srgbClr val="0F2A4A"/>
            </a:solidFill>
            <a:prstDash val="solid"/>
          </a:ln>
        </p:spPr>
      </p:sp>
      <p:sp>
        <p:nvSpPr>
          <p:cNvPr id="16" name="Shape 14"/>
          <p:cNvSpPr/>
          <p:nvPr/>
        </p:nvSpPr>
        <p:spPr>
          <a:xfrm>
            <a:off x="4626864" y="6172988"/>
            <a:ext cx="310896" cy="227812"/>
          </a:xfrm>
          <a:prstGeom prst="rect">
            <a:avLst/>
          </a:prstGeom>
          <a:solidFill>
            <a:srgbClr val="0F2A4A"/>
          </a:solidFill>
          <a:ln w="12700">
            <a:solidFill>
              <a:srgbClr val="0F2A4A"/>
            </a:solidFill>
            <a:prstDash val="solid"/>
          </a:ln>
        </p:spPr>
      </p:sp>
      <p:sp>
        <p:nvSpPr>
          <p:cNvPr id="17" name="Shape 15"/>
          <p:cNvSpPr/>
          <p:nvPr/>
        </p:nvSpPr>
        <p:spPr>
          <a:xfrm>
            <a:off x="5047488" y="6132786"/>
            <a:ext cx="310896" cy="268014"/>
          </a:xfrm>
          <a:prstGeom prst="rect">
            <a:avLst/>
          </a:prstGeom>
          <a:solidFill>
            <a:srgbClr val="0F2A4A"/>
          </a:solidFill>
          <a:ln w="12700">
            <a:solidFill>
              <a:srgbClr val="0F2A4A"/>
            </a:solidFill>
            <a:prstDash val="solid"/>
          </a:ln>
        </p:spPr>
      </p:sp>
      <p:sp>
        <p:nvSpPr>
          <p:cNvPr id="18" name="Shape 16"/>
          <p:cNvSpPr/>
          <p:nvPr/>
        </p:nvSpPr>
        <p:spPr>
          <a:xfrm>
            <a:off x="5468112" y="6052382"/>
            <a:ext cx="310896" cy="348418"/>
          </a:xfrm>
          <a:prstGeom prst="rect">
            <a:avLst/>
          </a:prstGeom>
          <a:solidFill>
            <a:srgbClr val="0F2A4A"/>
          </a:solidFill>
          <a:ln w="12700">
            <a:solidFill>
              <a:srgbClr val="0F2A4A"/>
            </a:solidFill>
            <a:prstDash val="solid"/>
          </a:ln>
        </p:spPr>
      </p:sp>
      <p:sp>
        <p:nvSpPr>
          <p:cNvPr id="19" name="Shape 17"/>
          <p:cNvSpPr/>
          <p:nvPr/>
        </p:nvSpPr>
        <p:spPr>
          <a:xfrm>
            <a:off x="5888736" y="6146187"/>
            <a:ext cx="310896" cy="254613"/>
          </a:xfrm>
          <a:prstGeom prst="rect">
            <a:avLst/>
          </a:prstGeom>
          <a:solidFill>
            <a:srgbClr val="0F2A4A"/>
          </a:solidFill>
          <a:ln w="12700">
            <a:solidFill>
              <a:srgbClr val="0F2A4A"/>
            </a:solidFill>
            <a:prstDash val="solid"/>
          </a:ln>
        </p:spPr>
      </p:sp>
      <p:sp>
        <p:nvSpPr>
          <p:cNvPr id="20" name="Shape 18"/>
          <p:cNvSpPr/>
          <p:nvPr/>
        </p:nvSpPr>
        <p:spPr>
          <a:xfrm>
            <a:off x="6309360" y="6226591"/>
            <a:ext cx="310896" cy="174209"/>
          </a:xfrm>
          <a:prstGeom prst="rect">
            <a:avLst/>
          </a:prstGeom>
          <a:solidFill>
            <a:srgbClr val="0F2A4A"/>
          </a:solidFill>
          <a:ln w="12700">
            <a:solidFill>
              <a:srgbClr val="0F2A4A"/>
            </a:solidFill>
            <a:prstDash val="solid"/>
          </a:ln>
        </p:spPr>
      </p:sp>
      <p:sp>
        <p:nvSpPr>
          <p:cNvPr id="21" name="Shape 19"/>
          <p:cNvSpPr/>
          <p:nvPr/>
        </p:nvSpPr>
        <p:spPr>
          <a:xfrm>
            <a:off x="6729984" y="6280194"/>
            <a:ext cx="310896" cy="120606"/>
          </a:xfrm>
          <a:prstGeom prst="rect">
            <a:avLst/>
          </a:prstGeom>
          <a:solidFill>
            <a:srgbClr val="0F2A4A"/>
          </a:solidFill>
          <a:ln w="12700">
            <a:solidFill>
              <a:srgbClr val="0F2A4A"/>
            </a:solidFill>
            <a:prstDash val="solid"/>
          </a:ln>
        </p:spPr>
      </p:sp>
      <p:sp>
        <p:nvSpPr>
          <p:cNvPr id="22" name="Shape 20"/>
          <p:cNvSpPr/>
          <p:nvPr/>
        </p:nvSpPr>
        <p:spPr>
          <a:xfrm>
            <a:off x="7150608" y="6306995"/>
            <a:ext cx="310896" cy="93805"/>
          </a:xfrm>
          <a:prstGeom prst="rect">
            <a:avLst/>
          </a:prstGeom>
          <a:solidFill>
            <a:srgbClr val="0F2A4A"/>
          </a:solidFill>
          <a:ln w="12700">
            <a:solidFill>
              <a:srgbClr val="0F2A4A"/>
            </a:solidFill>
            <a:prstDash val="solid"/>
          </a:ln>
        </p:spPr>
      </p:sp>
      <p:sp>
        <p:nvSpPr>
          <p:cNvPr id="23" name="Shape 21"/>
          <p:cNvSpPr/>
          <p:nvPr/>
        </p:nvSpPr>
        <p:spPr>
          <a:xfrm>
            <a:off x="7571232" y="6333797"/>
            <a:ext cx="310896" cy="67003"/>
          </a:xfrm>
          <a:prstGeom prst="rect">
            <a:avLst/>
          </a:prstGeom>
          <a:solidFill>
            <a:srgbClr val="0F2A4A"/>
          </a:solidFill>
          <a:ln w="12700">
            <a:solidFill>
              <a:srgbClr val="0F2A4A"/>
            </a:solidFill>
            <a:prstDash val="solid"/>
          </a:ln>
        </p:spPr>
      </p:sp>
      <p:sp>
        <p:nvSpPr>
          <p:cNvPr id="24" name="Shape 22"/>
          <p:cNvSpPr/>
          <p:nvPr/>
        </p:nvSpPr>
        <p:spPr>
          <a:xfrm>
            <a:off x="7991856" y="6347197"/>
            <a:ext cx="310896" cy="53603"/>
          </a:xfrm>
          <a:prstGeom prst="rect">
            <a:avLst/>
          </a:prstGeom>
          <a:solidFill>
            <a:srgbClr val="0F2A4A"/>
          </a:solidFill>
          <a:ln w="12700">
            <a:solidFill>
              <a:srgbClr val="0F2A4A"/>
            </a:solidFill>
            <a:prstDash val="solid"/>
          </a:ln>
        </p:spPr>
      </p:sp>
      <p:sp>
        <p:nvSpPr>
          <p:cNvPr id="25" name="Shape 23"/>
          <p:cNvSpPr/>
          <p:nvPr/>
        </p:nvSpPr>
        <p:spPr>
          <a:xfrm>
            <a:off x="8412480" y="6360598"/>
            <a:ext cx="310896" cy="40202"/>
          </a:xfrm>
          <a:prstGeom prst="rect">
            <a:avLst/>
          </a:prstGeom>
          <a:solidFill>
            <a:srgbClr val="0F2A4A"/>
          </a:solidFill>
          <a:ln w="12700">
            <a:solidFill>
              <a:srgbClr val="0F2A4A"/>
            </a:solidFill>
            <a:prstDash val="solid"/>
          </a:ln>
        </p:spPr>
      </p:sp>
      <p:sp>
        <p:nvSpPr>
          <p:cNvPr id="26" name="Shape 24"/>
          <p:cNvSpPr/>
          <p:nvPr/>
        </p:nvSpPr>
        <p:spPr>
          <a:xfrm>
            <a:off x="8833104" y="6360598"/>
            <a:ext cx="310896" cy="40202"/>
          </a:xfrm>
          <a:prstGeom prst="rect">
            <a:avLst/>
          </a:prstGeom>
          <a:solidFill>
            <a:srgbClr val="0F2A4A"/>
          </a:solidFill>
          <a:ln w="12700">
            <a:solidFill>
              <a:srgbClr val="0F2A4A"/>
            </a:solidFill>
            <a:prstDash val="solid"/>
          </a:ln>
        </p:spPr>
      </p:sp>
      <p:sp>
        <p:nvSpPr>
          <p:cNvPr id="27" name="Shape 25"/>
          <p:cNvSpPr/>
          <p:nvPr/>
        </p:nvSpPr>
        <p:spPr>
          <a:xfrm>
            <a:off x="9253728" y="6373999"/>
            <a:ext cx="310896" cy="26801"/>
          </a:xfrm>
          <a:prstGeom prst="rect">
            <a:avLst/>
          </a:prstGeom>
          <a:solidFill>
            <a:srgbClr val="0F2A4A"/>
          </a:solidFill>
          <a:ln w="12700">
            <a:solidFill>
              <a:srgbClr val="0F2A4A"/>
            </a:solidFill>
            <a:prstDash val="solid"/>
          </a:ln>
        </p:spPr>
      </p:sp>
      <p:sp>
        <p:nvSpPr>
          <p:cNvPr id="28" name="Shape 26"/>
          <p:cNvSpPr/>
          <p:nvPr/>
        </p:nvSpPr>
        <p:spPr>
          <a:xfrm>
            <a:off x="9674352" y="6373999"/>
            <a:ext cx="310896" cy="26801"/>
          </a:xfrm>
          <a:prstGeom prst="rect">
            <a:avLst/>
          </a:prstGeom>
          <a:solidFill>
            <a:srgbClr val="0F2A4A"/>
          </a:solidFill>
          <a:ln w="12700">
            <a:solidFill>
              <a:srgbClr val="0F2A4A"/>
            </a:solidFill>
            <a:prstDash val="solid"/>
          </a:ln>
        </p:spPr>
      </p:sp>
      <p:sp>
        <p:nvSpPr>
          <p:cNvPr id="29" name="Text 27"/>
          <p:cNvSpPr txBox="1"/>
          <p:nvPr/>
        </p:nvSpPr>
        <p:spPr>
          <a:xfrm>
            <a:off x="658368" y="6382512"/>
            <a:ext cx="5486400" cy="274320"/>
          </a:xfrm>
          <a:prstGeom prst="rect">
            <a:avLst/>
          </a:prstGeom>
          <a:noFill/>
          <a:ln/>
        </p:spPr>
        <p:txBody>
          <a:bodyPr wrap="square" lIns="0" tIns="0" rIns="0" bIns="0" rtlCol="0" anchor="ctr"/>
          <a:lstStyle/>
          <a:p>
            <a:pPr indent="0" marL="0">
              <a:buNone/>
            </a:pPr>
            <a:r>
              <a:rPr lang="en-US" sz="950" dirty="0">
                <a:solidFill>
                  <a:srgbClr val="8FB4D4"/>
                </a:solidFill>
                <a:latin typeface="Calibri" pitchFamily="34" charset="0"/>
                <a:ea typeface="Calibri" pitchFamily="34" charset="-122"/>
                <a:cs typeface="Calibri" pitchFamily="34" charset="-120"/>
              </a:rPr>
              <a:t>Epidemiología · Sesión 2 · Cadena epidemiológica</a:t>
            </a:r>
            <a:endParaRPr lang="en-US" sz="950" dirty="0"/>
          </a:p>
        </p:txBody>
      </p:sp>
      <p:sp>
        <p:nvSpPr>
          <p:cNvPr id="30" name="Text 28"/>
          <p:cNvSpPr txBox="1"/>
          <p:nvPr/>
        </p:nvSpPr>
        <p:spPr>
          <a:xfrm>
            <a:off x="10616184" y="6382512"/>
            <a:ext cx="914400" cy="274320"/>
          </a:xfrm>
          <a:prstGeom prst="rect">
            <a:avLst/>
          </a:prstGeom>
          <a:noFill/>
          <a:ln/>
        </p:spPr>
        <p:txBody>
          <a:bodyPr wrap="square" lIns="0" tIns="0" rIns="0" bIns="0" rtlCol="0" anchor="ctr"/>
          <a:lstStyle/>
          <a:p>
            <a:pPr algn="r" indent="0" marL="0">
              <a:buNone/>
            </a:pPr>
            <a:r>
              <a:rPr lang="en-US" sz="950" dirty="0">
                <a:solidFill>
                  <a:srgbClr val="8FB4D4"/>
                </a:solidFill>
                <a:latin typeface="Calibri" pitchFamily="34" charset="0"/>
                <a:ea typeface="Calibri" pitchFamily="34" charset="-122"/>
                <a:cs typeface="Calibri" pitchFamily="34" charset="-120"/>
              </a:rPr>
              <a:t>32</a:t>
            </a:r>
            <a:endParaRPr lang="en-US" sz="95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3">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58368" y="384048"/>
            <a:ext cx="10872216" cy="237744"/>
          </a:xfrm>
          <a:prstGeom prst="rect">
            <a:avLst/>
          </a:prstGeom>
          <a:noFill/>
          <a:ln/>
        </p:spPr>
        <p:txBody>
          <a:bodyPr wrap="square" lIns="0" tIns="0" rIns="0" bIns="0" rtlCol="0" anchor="ctr"/>
          <a:lstStyle/>
          <a:p>
            <a:pPr indent="0" marL="0">
              <a:buNone/>
            </a:pPr>
            <a:r>
              <a:rPr lang="en-US" sz="1100" b="1" dirty="0">
                <a:solidFill>
                  <a:srgbClr val="B52639"/>
                </a:solidFill>
                <a:latin typeface="Calibri" pitchFamily="34" charset="0"/>
                <a:ea typeface="Calibri" pitchFamily="34" charset="-122"/>
                <a:cs typeface="Calibri" pitchFamily="34" charset="-120"/>
              </a:rPr>
              <a:t>Factores generales de resistencia</a:t>
            </a:r>
            <a:endParaRPr lang="en-US" sz="1100" dirty="0"/>
          </a:p>
        </p:txBody>
      </p:sp>
      <p:sp>
        <p:nvSpPr>
          <p:cNvPr id="3" name="Text 1"/>
          <p:cNvSpPr txBox="1"/>
          <p:nvPr/>
        </p:nvSpPr>
        <p:spPr>
          <a:xfrm>
            <a:off x="658368" y="658368"/>
            <a:ext cx="10872216" cy="658368"/>
          </a:xfrm>
          <a:prstGeom prst="rect">
            <a:avLst/>
          </a:prstGeom>
          <a:noFill/>
          <a:ln/>
        </p:spPr>
        <p:txBody>
          <a:bodyPr wrap="square" lIns="0" tIns="0" rIns="0" bIns="0" rtlCol="0" anchor="t"/>
          <a:lstStyle/>
          <a:p>
            <a:pPr indent="0" marL="0">
              <a:buNone/>
            </a:pPr>
            <a:r>
              <a:rPr lang="en-US" sz="3000" b="1" dirty="0">
                <a:solidFill>
                  <a:srgbClr val="08182C"/>
                </a:solidFill>
                <a:latin typeface="Cambria" pitchFamily="34" charset="0"/>
                <a:ea typeface="Cambria" pitchFamily="34" charset="-122"/>
                <a:cs typeface="Cambria" pitchFamily="34" charset="-120"/>
              </a:rPr>
              <a:t>Las defensas del huésped</a:t>
            </a:r>
            <a:endParaRPr lang="en-US" sz="3000" dirty="0"/>
          </a:p>
        </p:txBody>
      </p:sp>
      <p:sp>
        <p:nvSpPr>
          <p:cNvPr id="4" name="Text 2"/>
          <p:cNvSpPr txBox="1"/>
          <p:nvPr/>
        </p:nvSpPr>
        <p:spPr>
          <a:xfrm>
            <a:off x="658368" y="6382512"/>
            <a:ext cx="5486400" cy="274320"/>
          </a:xfrm>
          <a:prstGeom prst="rect">
            <a:avLst/>
          </a:prstGeom>
          <a:noFill/>
          <a:ln/>
        </p:spPr>
        <p:txBody>
          <a:bodyPr wrap="square" lIns="0" tIns="0" rIns="0" bIns="0" rtlCol="0" anchor="ctr"/>
          <a:lstStyle/>
          <a:p>
            <a:pPr indent="0" marL="0">
              <a:buNone/>
            </a:pPr>
            <a:r>
              <a:rPr lang="en-US" sz="950" dirty="0">
                <a:solidFill>
                  <a:srgbClr val="54637A"/>
                </a:solidFill>
                <a:latin typeface="Calibri" pitchFamily="34" charset="0"/>
                <a:ea typeface="Calibri" pitchFamily="34" charset="-122"/>
                <a:cs typeface="Calibri" pitchFamily="34" charset="-120"/>
              </a:rPr>
              <a:t>Epidemiología · Sesión 2 · Cadena epidemiológica</a:t>
            </a:r>
            <a:endParaRPr lang="en-US" sz="950" dirty="0"/>
          </a:p>
        </p:txBody>
      </p:sp>
      <p:sp>
        <p:nvSpPr>
          <p:cNvPr id="5" name="Text 3"/>
          <p:cNvSpPr txBox="1"/>
          <p:nvPr/>
        </p:nvSpPr>
        <p:spPr>
          <a:xfrm>
            <a:off x="10616184" y="6382512"/>
            <a:ext cx="914400" cy="274320"/>
          </a:xfrm>
          <a:prstGeom prst="rect">
            <a:avLst/>
          </a:prstGeom>
          <a:noFill/>
          <a:ln/>
        </p:spPr>
        <p:txBody>
          <a:bodyPr wrap="square" lIns="0" tIns="0" rIns="0" bIns="0" rtlCol="0" anchor="ctr"/>
          <a:lstStyle/>
          <a:p>
            <a:pPr algn="r" indent="0" marL="0">
              <a:buNone/>
            </a:pPr>
            <a:r>
              <a:rPr lang="en-US" sz="950" dirty="0">
                <a:solidFill>
                  <a:srgbClr val="54637A"/>
                </a:solidFill>
                <a:latin typeface="Calibri" pitchFamily="34" charset="0"/>
                <a:ea typeface="Calibri" pitchFamily="34" charset="-122"/>
                <a:cs typeface="Calibri" pitchFamily="34" charset="-120"/>
              </a:rPr>
              <a:t>33</a:t>
            </a:r>
            <a:endParaRPr lang="en-US" sz="950" dirty="0"/>
          </a:p>
        </p:txBody>
      </p:sp>
      <p:sp>
        <p:nvSpPr>
          <p:cNvPr id="6" name="Shape 4"/>
          <p:cNvSpPr/>
          <p:nvPr/>
        </p:nvSpPr>
        <p:spPr>
          <a:xfrm>
            <a:off x="658368" y="1691640"/>
            <a:ext cx="3410712" cy="1508760"/>
          </a:xfrm>
          <a:prstGeom prst="roundRect">
            <a:avLst>
              <a:gd name="adj" fmla="val 2424"/>
            </a:avLst>
          </a:prstGeom>
          <a:solidFill>
            <a:srgbClr val="F1F4F8"/>
          </a:solidFill>
          <a:ln w="12700">
            <a:solidFill>
              <a:srgbClr val="F1F4F8"/>
            </a:solidFill>
            <a:prstDash val="solid"/>
          </a:ln>
        </p:spPr>
      </p:sp>
      <p:sp>
        <p:nvSpPr>
          <p:cNvPr id="7" name="Text 5"/>
          <p:cNvSpPr txBox="1"/>
          <p:nvPr/>
        </p:nvSpPr>
        <p:spPr>
          <a:xfrm>
            <a:off x="896112" y="1892808"/>
            <a:ext cx="2935224" cy="329184"/>
          </a:xfrm>
          <a:prstGeom prst="rect">
            <a:avLst/>
          </a:prstGeom>
          <a:noFill/>
          <a:ln/>
        </p:spPr>
        <p:txBody>
          <a:bodyPr wrap="square" lIns="0" tIns="0" rIns="0" bIns="0" rtlCol="0" anchor="ctr"/>
          <a:lstStyle/>
          <a:p>
            <a:pPr indent="0" marL="0">
              <a:buNone/>
            </a:pPr>
            <a:r>
              <a:rPr lang="en-US" sz="1450" b="1" dirty="0">
                <a:solidFill>
                  <a:srgbClr val="0F2A4A"/>
                </a:solidFill>
                <a:latin typeface="Calibri" pitchFamily="34" charset="0"/>
                <a:ea typeface="Calibri" pitchFamily="34" charset="-122"/>
                <a:cs typeface="Calibri" pitchFamily="34" charset="-120"/>
              </a:rPr>
              <a:t>Piel y mucosas</a:t>
            </a:r>
            <a:endParaRPr lang="en-US" sz="1450" dirty="0"/>
          </a:p>
        </p:txBody>
      </p:sp>
      <p:sp>
        <p:nvSpPr>
          <p:cNvPr id="8" name="Text 6"/>
          <p:cNvSpPr txBox="1"/>
          <p:nvPr/>
        </p:nvSpPr>
        <p:spPr>
          <a:xfrm>
            <a:off x="896112" y="2276856"/>
            <a:ext cx="2935224" cy="740664"/>
          </a:xfrm>
          <a:prstGeom prst="rect">
            <a:avLst/>
          </a:prstGeom>
          <a:noFill/>
          <a:ln/>
        </p:spPr>
        <p:txBody>
          <a:bodyPr wrap="square" lIns="0" tIns="0" rIns="0" bIns="0" rtlCol="0" anchor="ctr"/>
          <a:lstStyle/>
          <a:p>
            <a:pPr indent="0" marL="0">
              <a:lnSpc>
                <a:spcPct val="112000"/>
              </a:lnSpc>
              <a:buNone/>
            </a:pPr>
            <a:r>
              <a:rPr lang="en-US" sz="1250" dirty="0">
                <a:solidFill>
                  <a:srgbClr val="14202E"/>
                </a:solidFill>
                <a:latin typeface="Calibri" pitchFamily="34" charset="0"/>
                <a:ea typeface="Calibri" pitchFamily="34" charset="-122"/>
                <a:cs typeface="Calibri" pitchFamily="34" charset="-120"/>
              </a:rPr>
              <a:t>Cubierta impermeable a muchos parásitos y agentes químicos. Las mucosas son más penetrables que la piel intacta.</a:t>
            </a:r>
            <a:endParaRPr lang="en-US" sz="1250" dirty="0"/>
          </a:p>
        </p:txBody>
      </p:sp>
      <p:sp>
        <p:nvSpPr>
          <p:cNvPr id="9" name="Shape 7"/>
          <p:cNvSpPr/>
          <p:nvPr/>
        </p:nvSpPr>
        <p:spPr>
          <a:xfrm>
            <a:off x="4389120" y="1691640"/>
            <a:ext cx="3410712" cy="1508760"/>
          </a:xfrm>
          <a:prstGeom prst="roundRect">
            <a:avLst>
              <a:gd name="adj" fmla="val 2424"/>
            </a:avLst>
          </a:prstGeom>
          <a:solidFill>
            <a:srgbClr val="F1F4F8"/>
          </a:solidFill>
          <a:ln w="12700">
            <a:solidFill>
              <a:srgbClr val="F1F4F8"/>
            </a:solidFill>
            <a:prstDash val="solid"/>
          </a:ln>
        </p:spPr>
      </p:sp>
      <p:sp>
        <p:nvSpPr>
          <p:cNvPr id="10" name="Text 8"/>
          <p:cNvSpPr txBox="1"/>
          <p:nvPr/>
        </p:nvSpPr>
        <p:spPr>
          <a:xfrm>
            <a:off x="4626864" y="1892808"/>
            <a:ext cx="2935224" cy="329184"/>
          </a:xfrm>
          <a:prstGeom prst="rect">
            <a:avLst/>
          </a:prstGeom>
          <a:noFill/>
          <a:ln/>
        </p:spPr>
        <p:txBody>
          <a:bodyPr wrap="square" lIns="0" tIns="0" rIns="0" bIns="0" rtlCol="0" anchor="ctr"/>
          <a:lstStyle/>
          <a:p>
            <a:pPr indent="0" marL="0">
              <a:buNone/>
            </a:pPr>
            <a:r>
              <a:rPr lang="en-US" sz="1450" b="1" dirty="0">
                <a:solidFill>
                  <a:srgbClr val="0F2A4A"/>
                </a:solidFill>
                <a:latin typeface="Calibri" pitchFamily="34" charset="0"/>
                <a:ea typeface="Calibri" pitchFamily="34" charset="-122"/>
                <a:cs typeface="Calibri" pitchFamily="34" charset="-120"/>
              </a:rPr>
              <a:t>Reflejos</a:t>
            </a:r>
            <a:endParaRPr lang="en-US" sz="1450" dirty="0"/>
          </a:p>
        </p:txBody>
      </p:sp>
      <p:sp>
        <p:nvSpPr>
          <p:cNvPr id="11" name="Text 9"/>
          <p:cNvSpPr txBox="1"/>
          <p:nvPr/>
        </p:nvSpPr>
        <p:spPr>
          <a:xfrm>
            <a:off x="4626864" y="2276856"/>
            <a:ext cx="2935224" cy="740664"/>
          </a:xfrm>
          <a:prstGeom prst="rect">
            <a:avLst/>
          </a:prstGeom>
          <a:noFill/>
          <a:ln/>
        </p:spPr>
        <p:txBody>
          <a:bodyPr wrap="square" lIns="0" tIns="0" rIns="0" bIns="0" rtlCol="0" anchor="ctr"/>
          <a:lstStyle/>
          <a:p>
            <a:pPr indent="0" marL="0">
              <a:lnSpc>
                <a:spcPct val="112000"/>
              </a:lnSpc>
              <a:buNone/>
            </a:pPr>
            <a:r>
              <a:rPr lang="en-US" sz="1250" dirty="0">
                <a:solidFill>
                  <a:srgbClr val="14202E"/>
                </a:solidFill>
                <a:latin typeface="Calibri" pitchFamily="34" charset="0"/>
                <a:ea typeface="Calibri" pitchFamily="34" charset="-122"/>
                <a:cs typeface="Calibri" pitchFamily="34" charset="-120"/>
              </a:rPr>
              <a:t>La tos y el estornudo limpian las vías respiratorias de sustancias dañinas.</a:t>
            </a:r>
            <a:endParaRPr lang="en-US" sz="1250" dirty="0"/>
          </a:p>
        </p:txBody>
      </p:sp>
      <p:sp>
        <p:nvSpPr>
          <p:cNvPr id="12" name="Shape 10"/>
          <p:cNvSpPr/>
          <p:nvPr/>
        </p:nvSpPr>
        <p:spPr>
          <a:xfrm>
            <a:off x="8119872" y="1691640"/>
            <a:ext cx="3410712" cy="1508760"/>
          </a:xfrm>
          <a:prstGeom prst="roundRect">
            <a:avLst>
              <a:gd name="adj" fmla="val 2424"/>
            </a:avLst>
          </a:prstGeom>
          <a:solidFill>
            <a:srgbClr val="F1F4F8"/>
          </a:solidFill>
          <a:ln w="12700">
            <a:solidFill>
              <a:srgbClr val="F1F4F8"/>
            </a:solidFill>
            <a:prstDash val="solid"/>
          </a:ln>
        </p:spPr>
      </p:sp>
      <p:sp>
        <p:nvSpPr>
          <p:cNvPr id="13" name="Text 11"/>
          <p:cNvSpPr txBox="1"/>
          <p:nvPr/>
        </p:nvSpPr>
        <p:spPr>
          <a:xfrm>
            <a:off x="8357616" y="1892808"/>
            <a:ext cx="2935224" cy="329184"/>
          </a:xfrm>
          <a:prstGeom prst="rect">
            <a:avLst/>
          </a:prstGeom>
          <a:noFill/>
          <a:ln/>
        </p:spPr>
        <p:txBody>
          <a:bodyPr wrap="square" lIns="0" tIns="0" rIns="0" bIns="0" rtlCol="0" anchor="ctr"/>
          <a:lstStyle/>
          <a:p>
            <a:pPr indent="0" marL="0">
              <a:buNone/>
            </a:pPr>
            <a:r>
              <a:rPr lang="en-US" sz="1450" b="1" dirty="0">
                <a:solidFill>
                  <a:srgbClr val="0F2A4A"/>
                </a:solidFill>
                <a:latin typeface="Calibri" pitchFamily="34" charset="0"/>
                <a:ea typeface="Calibri" pitchFamily="34" charset="-122"/>
                <a:cs typeface="Calibri" pitchFamily="34" charset="-120"/>
              </a:rPr>
              <a:t>Secreciones</a:t>
            </a:r>
            <a:endParaRPr lang="en-US" sz="1450" dirty="0"/>
          </a:p>
        </p:txBody>
      </p:sp>
      <p:sp>
        <p:nvSpPr>
          <p:cNvPr id="14" name="Text 12"/>
          <p:cNvSpPr txBox="1"/>
          <p:nvPr/>
        </p:nvSpPr>
        <p:spPr>
          <a:xfrm>
            <a:off x="8357616" y="2276856"/>
            <a:ext cx="2935224" cy="740664"/>
          </a:xfrm>
          <a:prstGeom prst="rect">
            <a:avLst/>
          </a:prstGeom>
          <a:noFill/>
          <a:ln/>
        </p:spPr>
        <p:txBody>
          <a:bodyPr wrap="square" lIns="0" tIns="0" rIns="0" bIns="0" rtlCol="0" anchor="ctr"/>
          <a:lstStyle/>
          <a:p>
            <a:pPr indent="0" marL="0">
              <a:lnSpc>
                <a:spcPct val="112000"/>
              </a:lnSpc>
              <a:buNone/>
            </a:pPr>
            <a:r>
              <a:rPr lang="en-US" sz="1250" dirty="0">
                <a:solidFill>
                  <a:srgbClr val="14202E"/>
                </a:solidFill>
                <a:latin typeface="Calibri" pitchFamily="34" charset="0"/>
                <a:ea typeface="Calibri" pitchFamily="34" charset="-122"/>
                <a:cs typeface="Calibri" pitchFamily="34" charset="-120"/>
              </a:rPr>
              <a:t>Lágrimas y saliva tienen acción limpiadora y pueden contener anticuerpos específicos.</a:t>
            </a:r>
            <a:endParaRPr lang="en-US" sz="1250" dirty="0"/>
          </a:p>
        </p:txBody>
      </p:sp>
      <p:sp>
        <p:nvSpPr>
          <p:cNvPr id="15" name="Shape 13"/>
          <p:cNvSpPr/>
          <p:nvPr/>
        </p:nvSpPr>
        <p:spPr>
          <a:xfrm>
            <a:off x="658368" y="3429000"/>
            <a:ext cx="3410712" cy="1508760"/>
          </a:xfrm>
          <a:prstGeom prst="roundRect">
            <a:avLst>
              <a:gd name="adj" fmla="val 2424"/>
            </a:avLst>
          </a:prstGeom>
          <a:solidFill>
            <a:srgbClr val="F1F4F8"/>
          </a:solidFill>
          <a:ln w="12700">
            <a:solidFill>
              <a:srgbClr val="F1F4F8"/>
            </a:solidFill>
            <a:prstDash val="solid"/>
          </a:ln>
        </p:spPr>
      </p:sp>
      <p:sp>
        <p:nvSpPr>
          <p:cNvPr id="16" name="Text 14"/>
          <p:cNvSpPr txBox="1"/>
          <p:nvPr/>
        </p:nvSpPr>
        <p:spPr>
          <a:xfrm>
            <a:off x="896112" y="3630168"/>
            <a:ext cx="2935224" cy="329184"/>
          </a:xfrm>
          <a:prstGeom prst="rect">
            <a:avLst/>
          </a:prstGeom>
          <a:noFill/>
          <a:ln/>
        </p:spPr>
        <p:txBody>
          <a:bodyPr wrap="square" lIns="0" tIns="0" rIns="0" bIns="0" rtlCol="0" anchor="ctr"/>
          <a:lstStyle/>
          <a:p>
            <a:pPr indent="0" marL="0">
              <a:buNone/>
            </a:pPr>
            <a:r>
              <a:rPr lang="en-US" sz="1450" b="1" dirty="0">
                <a:solidFill>
                  <a:srgbClr val="0F2A4A"/>
                </a:solidFill>
                <a:latin typeface="Calibri" pitchFamily="34" charset="0"/>
                <a:ea typeface="Calibri" pitchFamily="34" charset="-122"/>
                <a:cs typeface="Calibri" pitchFamily="34" charset="-120"/>
              </a:rPr>
              <a:t>Otros mecanismos</a:t>
            </a:r>
            <a:endParaRPr lang="en-US" sz="1450" dirty="0"/>
          </a:p>
        </p:txBody>
      </p:sp>
      <p:sp>
        <p:nvSpPr>
          <p:cNvPr id="17" name="Text 15"/>
          <p:cNvSpPr txBox="1"/>
          <p:nvPr/>
        </p:nvSpPr>
        <p:spPr>
          <a:xfrm>
            <a:off x="896112" y="4014216"/>
            <a:ext cx="2935224" cy="740664"/>
          </a:xfrm>
          <a:prstGeom prst="rect">
            <a:avLst/>
          </a:prstGeom>
          <a:noFill/>
          <a:ln/>
        </p:spPr>
        <p:txBody>
          <a:bodyPr wrap="square" lIns="0" tIns="0" rIns="0" bIns="0" rtlCol="0" anchor="ctr"/>
          <a:lstStyle/>
          <a:p>
            <a:pPr indent="0" marL="0">
              <a:lnSpc>
                <a:spcPct val="112000"/>
              </a:lnSpc>
              <a:buNone/>
            </a:pPr>
            <a:r>
              <a:rPr lang="en-US" sz="1250" dirty="0">
                <a:solidFill>
                  <a:srgbClr val="14202E"/>
                </a:solidFill>
                <a:latin typeface="Calibri" pitchFamily="34" charset="0"/>
                <a:ea typeface="Calibri" pitchFamily="34" charset="-122"/>
                <a:cs typeface="Calibri" pitchFamily="34" charset="-120"/>
              </a:rPr>
              <a:t>Acidez gástrica, peristaltismo y anticuerpos inespecíficos.</a:t>
            </a:r>
            <a:endParaRPr lang="en-US" sz="1250" dirty="0"/>
          </a:p>
        </p:txBody>
      </p:sp>
      <p:sp>
        <p:nvSpPr>
          <p:cNvPr id="18" name="Shape 16"/>
          <p:cNvSpPr/>
          <p:nvPr/>
        </p:nvSpPr>
        <p:spPr>
          <a:xfrm>
            <a:off x="4389120" y="3429000"/>
            <a:ext cx="3410712" cy="1508760"/>
          </a:xfrm>
          <a:prstGeom prst="roundRect">
            <a:avLst>
              <a:gd name="adj" fmla="val 2424"/>
            </a:avLst>
          </a:prstGeom>
          <a:solidFill>
            <a:srgbClr val="F1F4F8"/>
          </a:solidFill>
          <a:ln w="12700">
            <a:solidFill>
              <a:srgbClr val="F1F4F8"/>
            </a:solidFill>
            <a:prstDash val="solid"/>
          </a:ln>
        </p:spPr>
      </p:sp>
      <p:sp>
        <p:nvSpPr>
          <p:cNvPr id="19" name="Text 17"/>
          <p:cNvSpPr txBox="1"/>
          <p:nvPr/>
        </p:nvSpPr>
        <p:spPr>
          <a:xfrm>
            <a:off x="4626864" y="3630168"/>
            <a:ext cx="2935224" cy="329184"/>
          </a:xfrm>
          <a:prstGeom prst="rect">
            <a:avLst/>
          </a:prstGeom>
          <a:noFill/>
          <a:ln/>
        </p:spPr>
        <p:txBody>
          <a:bodyPr wrap="square" lIns="0" tIns="0" rIns="0" bIns="0" rtlCol="0" anchor="ctr"/>
          <a:lstStyle/>
          <a:p>
            <a:pPr indent="0" marL="0">
              <a:buNone/>
            </a:pPr>
            <a:r>
              <a:rPr lang="en-US" sz="1450" b="1" dirty="0">
                <a:solidFill>
                  <a:srgbClr val="0F2A4A"/>
                </a:solidFill>
                <a:latin typeface="Calibri" pitchFamily="34" charset="0"/>
                <a:ea typeface="Calibri" pitchFamily="34" charset="-122"/>
                <a:cs typeface="Calibri" pitchFamily="34" charset="-120"/>
              </a:rPr>
              <a:t>Defensa inmunológica</a:t>
            </a:r>
            <a:endParaRPr lang="en-US" sz="1450" dirty="0"/>
          </a:p>
        </p:txBody>
      </p:sp>
      <p:sp>
        <p:nvSpPr>
          <p:cNvPr id="20" name="Text 18"/>
          <p:cNvSpPr txBox="1"/>
          <p:nvPr/>
        </p:nvSpPr>
        <p:spPr>
          <a:xfrm>
            <a:off x="4626864" y="4014216"/>
            <a:ext cx="2935224" cy="740664"/>
          </a:xfrm>
          <a:prstGeom prst="rect">
            <a:avLst/>
          </a:prstGeom>
          <a:noFill/>
          <a:ln/>
        </p:spPr>
        <p:txBody>
          <a:bodyPr wrap="square" lIns="0" tIns="0" rIns="0" bIns="0" rtlCol="0" anchor="ctr"/>
          <a:lstStyle/>
          <a:p>
            <a:pPr indent="0" marL="0">
              <a:lnSpc>
                <a:spcPct val="112000"/>
              </a:lnSpc>
              <a:buNone/>
            </a:pPr>
            <a:r>
              <a:rPr lang="en-US" sz="1250" dirty="0">
                <a:solidFill>
                  <a:srgbClr val="14202E"/>
                </a:solidFill>
                <a:latin typeface="Calibri" pitchFamily="34" charset="0"/>
                <a:ea typeface="Calibri" pitchFamily="34" charset="-122"/>
                <a:cs typeface="Calibri" pitchFamily="34" charset="-120"/>
              </a:rPr>
              <a:t>Celular, con linfocitos T y macrófagos, y humoral, con linfocitos B y anticuerpos.</a:t>
            </a:r>
            <a:endParaRPr lang="en-US" sz="1250" dirty="0"/>
          </a:p>
        </p:txBody>
      </p:sp>
      <p:sp>
        <p:nvSpPr>
          <p:cNvPr id="21" name="Shape 19"/>
          <p:cNvSpPr/>
          <p:nvPr/>
        </p:nvSpPr>
        <p:spPr>
          <a:xfrm>
            <a:off x="8119872" y="3429000"/>
            <a:ext cx="3410712" cy="1508760"/>
          </a:xfrm>
          <a:prstGeom prst="roundRect">
            <a:avLst>
              <a:gd name="adj" fmla="val 2424"/>
            </a:avLst>
          </a:prstGeom>
          <a:solidFill>
            <a:srgbClr val="F1F4F8"/>
          </a:solidFill>
          <a:ln w="12700">
            <a:solidFill>
              <a:srgbClr val="F1F4F8"/>
            </a:solidFill>
            <a:prstDash val="solid"/>
          </a:ln>
        </p:spPr>
      </p:sp>
      <p:sp>
        <p:nvSpPr>
          <p:cNvPr id="22" name="Text 20"/>
          <p:cNvSpPr txBox="1"/>
          <p:nvPr/>
        </p:nvSpPr>
        <p:spPr>
          <a:xfrm>
            <a:off x="8357616" y="3630168"/>
            <a:ext cx="2935224" cy="329184"/>
          </a:xfrm>
          <a:prstGeom prst="rect">
            <a:avLst/>
          </a:prstGeom>
          <a:noFill/>
          <a:ln/>
        </p:spPr>
        <p:txBody>
          <a:bodyPr wrap="square" lIns="0" tIns="0" rIns="0" bIns="0" rtlCol="0" anchor="ctr"/>
          <a:lstStyle/>
          <a:p>
            <a:pPr indent="0" marL="0">
              <a:buNone/>
            </a:pPr>
            <a:r>
              <a:rPr lang="en-US" sz="1450" b="1" dirty="0">
                <a:solidFill>
                  <a:srgbClr val="0F2A4A"/>
                </a:solidFill>
                <a:latin typeface="Calibri" pitchFamily="34" charset="0"/>
                <a:ea typeface="Calibri" pitchFamily="34" charset="-122"/>
                <a:cs typeface="Calibri" pitchFamily="34" charset="-120"/>
              </a:rPr>
              <a:t>Memoria inmunológica</a:t>
            </a:r>
            <a:endParaRPr lang="en-US" sz="1450" dirty="0"/>
          </a:p>
        </p:txBody>
      </p:sp>
      <p:sp>
        <p:nvSpPr>
          <p:cNvPr id="23" name="Text 21"/>
          <p:cNvSpPr txBox="1"/>
          <p:nvPr/>
        </p:nvSpPr>
        <p:spPr>
          <a:xfrm>
            <a:off x="8357616" y="4014216"/>
            <a:ext cx="2935224" cy="740664"/>
          </a:xfrm>
          <a:prstGeom prst="rect">
            <a:avLst/>
          </a:prstGeom>
          <a:noFill/>
          <a:ln/>
        </p:spPr>
        <p:txBody>
          <a:bodyPr wrap="square" lIns="0" tIns="0" rIns="0" bIns="0" rtlCol="0" anchor="ctr"/>
          <a:lstStyle/>
          <a:p>
            <a:pPr indent="0" marL="0">
              <a:lnSpc>
                <a:spcPct val="112000"/>
              </a:lnSpc>
              <a:buNone/>
            </a:pPr>
            <a:r>
              <a:rPr lang="en-US" sz="1250" dirty="0">
                <a:solidFill>
                  <a:srgbClr val="14202E"/>
                </a:solidFill>
                <a:latin typeface="Calibri" pitchFamily="34" charset="0"/>
                <a:ea typeface="Calibri" pitchFamily="34" charset="-122"/>
                <a:cs typeface="Calibri" pitchFamily="34" charset="-120"/>
              </a:rPr>
              <a:t>Anticuerpos previos, por infección natural o vacunación, previenen o limitan la invasión.</a:t>
            </a:r>
            <a:endParaRPr lang="en-US" sz="1250" dirty="0"/>
          </a:p>
        </p:txBody>
      </p:sp>
      <p:sp>
        <p:nvSpPr>
          <p:cNvPr id="24" name="Text 22"/>
          <p:cNvSpPr txBox="1"/>
          <p:nvPr/>
        </p:nvSpPr>
        <p:spPr>
          <a:xfrm>
            <a:off x="658368" y="5257800"/>
            <a:ext cx="10872216" cy="365760"/>
          </a:xfrm>
          <a:prstGeom prst="rect">
            <a:avLst/>
          </a:prstGeom>
          <a:noFill/>
          <a:ln/>
        </p:spPr>
        <p:txBody>
          <a:bodyPr wrap="square" lIns="0" tIns="0" rIns="0" bIns="0" rtlCol="0" anchor="ctr"/>
          <a:lstStyle/>
          <a:p>
            <a:pPr algn="l" indent="0" marL="0">
              <a:lnSpc>
                <a:spcPct val="115000"/>
              </a:lnSpc>
              <a:buNone/>
            </a:pPr>
            <a:r>
              <a:rPr lang="en-US" sz="1250" i="1" dirty="0">
                <a:solidFill>
                  <a:srgbClr val="54637A"/>
                </a:solidFill>
                <a:latin typeface="Calibri" pitchFamily="34" charset="0"/>
                <a:ea typeface="Calibri" pitchFamily="34" charset="-122"/>
                <a:cs typeface="Calibri" pitchFamily="34" charset="-120"/>
              </a:rPr>
              <a:t>La resistencia es el conjunto de mecanismos corporales que defienden contra la invasión o multiplicación de agentes, o contra sus productos tóxicos.</a:t>
            </a:r>
            <a:endParaRPr lang="en-US" sz="125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4">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58368" y="384048"/>
            <a:ext cx="10872216" cy="237744"/>
          </a:xfrm>
          <a:prstGeom prst="rect">
            <a:avLst/>
          </a:prstGeom>
          <a:noFill/>
          <a:ln/>
        </p:spPr>
        <p:txBody>
          <a:bodyPr wrap="square" lIns="0" tIns="0" rIns="0" bIns="0" rtlCol="0" anchor="ctr"/>
          <a:lstStyle/>
          <a:p>
            <a:pPr indent="0" marL="0">
              <a:buNone/>
            </a:pPr>
            <a:r>
              <a:rPr lang="en-US" sz="1100" b="1" dirty="0">
                <a:solidFill>
                  <a:srgbClr val="B52639"/>
                </a:solidFill>
                <a:latin typeface="Calibri" pitchFamily="34" charset="0"/>
                <a:ea typeface="Calibri" pitchFamily="34" charset="-122"/>
                <a:cs typeface="Calibri" pitchFamily="34" charset="-120"/>
              </a:rPr>
              <a:t>Características del huésped</a:t>
            </a:r>
            <a:endParaRPr lang="en-US" sz="1100" dirty="0"/>
          </a:p>
        </p:txBody>
      </p:sp>
      <p:sp>
        <p:nvSpPr>
          <p:cNvPr id="3" name="Text 1"/>
          <p:cNvSpPr txBox="1"/>
          <p:nvPr/>
        </p:nvSpPr>
        <p:spPr>
          <a:xfrm>
            <a:off x="658368" y="658368"/>
            <a:ext cx="10872216" cy="658368"/>
          </a:xfrm>
          <a:prstGeom prst="rect">
            <a:avLst/>
          </a:prstGeom>
          <a:noFill/>
          <a:ln/>
        </p:spPr>
        <p:txBody>
          <a:bodyPr wrap="square" lIns="0" tIns="0" rIns="0" bIns="0" rtlCol="0" anchor="t"/>
          <a:lstStyle/>
          <a:p>
            <a:pPr indent="0" marL="0">
              <a:buNone/>
            </a:pPr>
            <a:r>
              <a:rPr lang="en-US" sz="3000" b="1" dirty="0">
                <a:solidFill>
                  <a:srgbClr val="08182C"/>
                </a:solidFill>
                <a:latin typeface="Cambria" pitchFamily="34" charset="0"/>
                <a:ea typeface="Cambria" pitchFamily="34" charset="-122"/>
                <a:cs typeface="Cambria" pitchFamily="34" charset="-120"/>
              </a:rPr>
              <a:t>Qué modifica la susceptibilidad</a:t>
            </a:r>
            <a:endParaRPr lang="en-US" sz="3000" dirty="0"/>
          </a:p>
        </p:txBody>
      </p:sp>
      <p:sp>
        <p:nvSpPr>
          <p:cNvPr id="4" name="Text 2"/>
          <p:cNvSpPr txBox="1"/>
          <p:nvPr/>
        </p:nvSpPr>
        <p:spPr>
          <a:xfrm>
            <a:off x="658368" y="6382512"/>
            <a:ext cx="5486400" cy="274320"/>
          </a:xfrm>
          <a:prstGeom prst="rect">
            <a:avLst/>
          </a:prstGeom>
          <a:noFill/>
          <a:ln/>
        </p:spPr>
        <p:txBody>
          <a:bodyPr wrap="square" lIns="0" tIns="0" rIns="0" bIns="0" rtlCol="0" anchor="ctr"/>
          <a:lstStyle/>
          <a:p>
            <a:pPr indent="0" marL="0">
              <a:buNone/>
            </a:pPr>
            <a:r>
              <a:rPr lang="en-US" sz="950" dirty="0">
                <a:solidFill>
                  <a:srgbClr val="54637A"/>
                </a:solidFill>
                <a:latin typeface="Calibri" pitchFamily="34" charset="0"/>
                <a:ea typeface="Calibri" pitchFamily="34" charset="-122"/>
                <a:cs typeface="Calibri" pitchFamily="34" charset="-120"/>
              </a:rPr>
              <a:t>Epidemiología · Sesión 2 · Cadena epidemiológica</a:t>
            </a:r>
            <a:endParaRPr lang="en-US" sz="950" dirty="0"/>
          </a:p>
        </p:txBody>
      </p:sp>
      <p:sp>
        <p:nvSpPr>
          <p:cNvPr id="5" name="Text 3"/>
          <p:cNvSpPr txBox="1"/>
          <p:nvPr/>
        </p:nvSpPr>
        <p:spPr>
          <a:xfrm>
            <a:off x="10616184" y="6382512"/>
            <a:ext cx="914400" cy="274320"/>
          </a:xfrm>
          <a:prstGeom prst="rect">
            <a:avLst/>
          </a:prstGeom>
          <a:noFill/>
          <a:ln/>
        </p:spPr>
        <p:txBody>
          <a:bodyPr wrap="square" lIns="0" tIns="0" rIns="0" bIns="0" rtlCol="0" anchor="ctr"/>
          <a:lstStyle/>
          <a:p>
            <a:pPr algn="r" indent="0" marL="0">
              <a:buNone/>
            </a:pPr>
            <a:r>
              <a:rPr lang="en-US" sz="950" dirty="0">
                <a:solidFill>
                  <a:srgbClr val="54637A"/>
                </a:solidFill>
                <a:latin typeface="Calibri" pitchFamily="34" charset="0"/>
                <a:ea typeface="Calibri" pitchFamily="34" charset="-122"/>
                <a:cs typeface="Calibri" pitchFamily="34" charset="-120"/>
              </a:rPr>
              <a:t>34</a:t>
            </a:r>
            <a:endParaRPr lang="en-US" sz="950" dirty="0"/>
          </a:p>
        </p:txBody>
      </p:sp>
      <p:graphicFrame>
        <p:nvGraphicFramePr>
          <p:cNvPr id="35" name="Table 0"/>
          <p:cNvGraphicFramePr>
            <a:graphicFrameLocks noGrp="1"/>
          </p:cNvGraphicFramePr>
          <p:nvPr>
            <p:extLst>
              <p:ext uri="{D42A27DB-BD31-4B8C-83A1-F6EECF244321}">
                <p14:modId xmlns:p14="http://schemas.microsoft.com/office/powerpoint/2010/main" val="1579011935"/>
              </p:ext>
            </p:extLst>
          </p:nvPr>
        </p:nvGraphicFramePr>
        <p:xfrm>
          <a:off x="658368" y="1600200"/>
          <a:ext cx="10872216" cy="914400"/>
        </p:xfrm>
        <a:graphic>
          <a:graphicData uri="http://schemas.openxmlformats.org/drawingml/2006/table">
            <a:tbl>
              <a:tblPr/>
              <a:tblGrid>
                <a:gridCol w="2377440"/>
                <a:gridCol w="3931920"/>
                <a:gridCol w="4562856"/>
              </a:tblGrid>
              <a:tr h="0">
                <a:tc>
                  <a:txBody>
                    <a:bodyPr/>
                    <a:lstStyle/>
                    <a:p>
                      <a:pPr indent="0" marL="0">
                        <a:buNone/>
                      </a:pPr>
                      <a:r>
                        <a:rPr lang="en-US" sz="1150" b="1" dirty="0">
                          <a:solidFill>
                            <a:srgbClr val="0F2A4A"/>
                          </a:solidFill>
                          <a:latin typeface="Calibri" pitchFamily="34" charset="0"/>
                          <a:ea typeface="Calibri" pitchFamily="34" charset="-122"/>
                          <a:cs typeface="Calibri" pitchFamily="34" charset="-120"/>
                        </a:rPr>
                        <a:t>Característica</a:t>
                      </a:r>
                      <a:endParaRPr lang="en-US" sz="115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solidFill>
                      <a:srgbClr val="E5EBF2"/>
                    </a:solidFill>
                  </a:tcPr>
                </a:tc>
                <a:tc>
                  <a:txBody>
                    <a:bodyPr/>
                    <a:lstStyle/>
                    <a:p>
                      <a:pPr indent="0" marL="0">
                        <a:buNone/>
                      </a:pPr>
                      <a:r>
                        <a:rPr lang="en-US" sz="1150" b="1" dirty="0">
                          <a:solidFill>
                            <a:srgbClr val="0F2A4A"/>
                          </a:solidFill>
                          <a:latin typeface="Calibri" pitchFamily="34" charset="0"/>
                          <a:ea typeface="Calibri" pitchFamily="34" charset="-122"/>
                          <a:cs typeface="Calibri" pitchFamily="34" charset="-120"/>
                        </a:rPr>
                        <a:t>Cómo influye</a:t>
                      </a:r>
                      <a:endParaRPr lang="en-US" sz="115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solidFill>
                      <a:srgbClr val="E5EBF2"/>
                    </a:solidFill>
                  </a:tcPr>
                </a:tc>
                <a:tc>
                  <a:txBody>
                    <a:bodyPr/>
                    <a:lstStyle/>
                    <a:p>
                      <a:pPr indent="0" marL="0">
                        <a:buNone/>
                      </a:pPr>
                      <a:r>
                        <a:rPr lang="en-US" sz="1150" b="1" dirty="0">
                          <a:solidFill>
                            <a:srgbClr val="0F2A4A"/>
                          </a:solidFill>
                          <a:latin typeface="Calibri" pitchFamily="34" charset="0"/>
                          <a:ea typeface="Calibri" pitchFamily="34" charset="-122"/>
                          <a:cs typeface="Calibri" pitchFamily="34" charset="-120"/>
                        </a:rPr>
                        <a:t>Ejemplo</a:t>
                      </a:r>
                      <a:endParaRPr lang="en-US" sz="115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solidFill>
                      <a:srgbClr val="E5EBF2"/>
                    </a:solidFill>
                  </a:tcPr>
                </a:tc>
              </a:tr>
              <a:tr h="0">
                <a:tc>
                  <a:txBody>
                    <a:bodyPr/>
                    <a:lstStyle/>
                    <a:p>
                      <a:pPr indent="0" marL="0">
                        <a:buNone/>
                      </a:pPr>
                      <a:r>
                        <a:rPr lang="en-US" sz="1100" dirty="0">
                          <a:solidFill>
                            <a:srgbClr val="14202E"/>
                          </a:solidFill>
                          <a:latin typeface="Calibri" pitchFamily="34" charset="0"/>
                          <a:ea typeface="Calibri" pitchFamily="34" charset="-122"/>
                          <a:cs typeface="Calibri" pitchFamily="34" charset="-120"/>
                        </a:rPr>
                        <a:t>Edad</a:t>
                      </a:r>
                      <a:endParaRPr lang="en-US" sz="110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c>
                  <a:txBody>
                    <a:bodyPr/>
                    <a:lstStyle/>
                    <a:p>
                      <a:pPr indent="0" marL="0">
                        <a:buNone/>
                      </a:pPr>
                      <a:r>
                        <a:rPr lang="en-US" sz="1100" dirty="0">
                          <a:solidFill>
                            <a:srgbClr val="14202E"/>
                          </a:solidFill>
                          <a:latin typeface="Calibri" pitchFamily="34" charset="0"/>
                          <a:ea typeface="Calibri" pitchFamily="34" charset="-122"/>
                          <a:cs typeface="Calibri" pitchFamily="34" charset="-120"/>
                        </a:rPr>
                        <a:t>Determina exposición y memoria inmunológica previa</a:t>
                      </a:r>
                      <a:endParaRPr lang="en-US" sz="110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c>
                  <a:txBody>
                    <a:bodyPr/>
                    <a:lstStyle/>
                    <a:p>
                      <a:pPr indent="0" marL="0">
                        <a:buNone/>
                      </a:pPr>
                      <a:r>
                        <a:rPr lang="en-US" sz="1100" dirty="0">
                          <a:solidFill>
                            <a:srgbClr val="14202E"/>
                          </a:solidFill>
                          <a:latin typeface="Calibri" pitchFamily="34" charset="0"/>
                          <a:ea typeface="Calibri" pitchFamily="34" charset="-122"/>
                          <a:cs typeface="Calibri" pitchFamily="34" charset="-120"/>
                        </a:rPr>
                        <a:t>Enfermedades eruptivas en niños pequeños; infecciones respiratorias graves en adultos mayores</a:t>
                      </a:r>
                      <a:endParaRPr lang="en-US" sz="110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r>
              <a:tr h="0">
                <a:tc>
                  <a:txBody>
                    <a:bodyPr/>
                    <a:lstStyle/>
                    <a:p>
                      <a:pPr indent="0" marL="0">
                        <a:buNone/>
                      </a:pPr>
                      <a:r>
                        <a:rPr lang="en-US" sz="1100" dirty="0">
                          <a:solidFill>
                            <a:srgbClr val="14202E"/>
                          </a:solidFill>
                          <a:latin typeface="Calibri" pitchFamily="34" charset="0"/>
                          <a:ea typeface="Calibri" pitchFamily="34" charset="-122"/>
                          <a:cs typeface="Calibri" pitchFamily="34" charset="-120"/>
                        </a:rPr>
                        <a:t>Sexo</a:t>
                      </a:r>
                      <a:endParaRPr lang="en-US" sz="110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c>
                  <a:txBody>
                    <a:bodyPr/>
                    <a:lstStyle/>
                    <a:p>
                      <a:pPr indent="0" marL="0">
                        <a:buNone/>
                      </a:pPr>
                      <a:r>
                        <a:rPr lang="en-US" sz="1100" dirty="0">
                          <a:solidFill>
                            <a:srgbClr val="14202E"/>
                          </a:solidFill>
                          <a:latin typeface="Calibri" pitchFamily="34" charset="0"/>
                          <a:ea typeface="Calibri" pitchFamily="34" charset="-122"/>
                          <a:cs typeface="Calibri" pitchFamily="34" charset="-120"/>
                        </a:rPr>
                        <a:t>Refleja grados distintos de exposición por ocupación y estilo de vida, y diferencias anatómicas y fisiológicas</a:t>
                      </a:r>
                      <a:endParaRPr lang="en-US" sz="110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c>
                  <a:txBody>
                    <a:bodyPr/>
                    <a:lstStyle/>
                    <a:p>
                      <a:pPr indent="0" marL="0">
                        <a:buNone/>
                      </a:pPr>
                      <a:r>
                        <a:rPr lang="en-US" sz="1100" dirty="0">
                          <a:solidFill>
                            <a:srgbClr val="14202E"/>
                          </a:solidFill>
                          <a:latin typeface="Calibri" pitchFamily="34" charset="0"/>
                          <a:ea typeface="Calibri" pitchFamily="34" charset="-122"/>
                          <a:cs typeface="Calibri" pitchFamily="34" charset="-120"/>
                        </a:rPr>
                        <a:t>Mayor susceptibilidad a tricomoniasis y clamidiasis en mujeres; eventos de causa externa más frecuentes en hombres</a:t>
                      </a:r>
                      <a:endParaRPr lang="en-US" sz="110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r>
              <a:tr h="0">
                <a:tc>
                  <a:txBody>
                    <a:bodyPr/>
                    <a:lstStyle/>
                    <a:p>
                      <a:pPr indent="0" marL="0">
                        <a:buNone/>
                      </a:pPr>
                      <a:r>
                        <a:rPr lang="en-US" sz="1100" dirty="0">
                          <a:solidFill>
                            <a:srgbClr val="14202E"/>
                          </a:solidFill>
                          <a:latin typeface="Calibri" pitchFamily="34" charset="0"/>
                          <a:ea typeface="Calibri" pitchFamily="34" charset="-122"/>
                          <a:cs typeface="Calibri" pitchFamily="34" charset="-120"/>
                        </a:rPr>
                        <a:t>Grupo étnico y familiar</a:t>
                      </a:r>
                      <a:endParaRPr lang="en-US" sz="110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c>
                  <a:txBody>
                    <a:bodyPr/>
                    <a:lstStyle/>
                    <a:p>
                      <a:pPr indent="0" marL="0">
                        <a:buNone/>
                      </a:pPr>
                      <a:r>
                        <a:rPr lang="en-US" sz="1100" dirty="0">
                          <a:solidFill>
                            <a:srgbClr val="14202E"/>
                          </a:solidFill>
                          <a:latin typeface="Calibri" pitchFamily="34" charset="0"/>
                          <a:ea typeface="Calibri" pitchFamily="34" charset="-122"/>
                          <a:cs typeface="Calibri" pitchFamily="34" charset="-120"/>
                        </a:rPr>
                        <a:t>Rasgos genéticos compartidos, pero también patrones culturales que moldean conductas frente al riesgo</a:t>
                      </a:r>
                      <a:endParaRPr lang="en-US" sz="110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c>
                  <a:txBody>
                    <a:bodyPr/>
                    <a:lstStyle/>
                    <a:p>
                      <a:pPr indent="0" marL="0">
                        <a:buNone/>
                      </a:pPr>
                      <a:r>
                        <a:rPr lang="en-US" sz="1100" dirty="0">
                          <a:solidFill>
                            <a:srgbClr val="14202E"/>
                          </a:solidFill>
                          <a:latin typeface="Calibri" pitchFamily="34" charset="0"/>
                          <a:ea typeface="Calibri" pitchFamily="34" charset="-122"/>
                          <a:cs typeface="Calibri" pitchFamily="34" charset="-120"/>
                        </a:rPr>
                        <a:t>Diferencias poblacionales en prevalencia de diabetes</a:t>
                      </a:r>
                      <a:endParaRPr lang="en-US" sz="110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r>
              <a:tr h="0">
                <a:tc>
                  <a:txBody>
                    <a:bodyPr/>
                    <a:lstStyle/>
                    <a:p>
                      <a:pPr indent="0" marL="0">
                        <a:buNone/>
                      </a:pPr>
                      <a:r>
                        <a:rPr lang="en-US" sz="1100" dirty="0">
                          <a:solidFill>
                            <a:srgbClr val="14202E"/>
                          </a:solidFill>
                          <a:latin typeface="Calibri" pitchFamily="34" charset="0"/>
                          <a:ea typeface="Calibri" pitchFamily="34" charset="-122"/>
                          <a:cs typeface="Calibri" pitchFamily="34" charset="-120"/>
                        </a:rPr>
                        <a:t>Estado nutricional</a:t>
                      </a:r>
                      <a:endParaRPr lang="en-US" sz="110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c>
                  <a:txBody>
                    <a:bodyPr/>
                    <a:lstStyle/>
                    <a:p>
                      <a:pPr indent="0" marL="0">
                        <a:buNone/>
                      </a:pPr>
                      <a:r>
                        <a:rPr lang="en-US" sz="1100" dirty="0">
                          <a:solidFill>
                            <a:srgbClr val="14202E"/>
                          </a:solidFill>
                          <a:latin typeface="Calibri" pitchFamily="34" charset="0"/>
                          <a:ea typeface="Calibri" pitchFamily="34" charset="-122"/>
                          <a:cs typeface="Calibri" pitchFamily="34" charset="-120"/>
                        </a:rPr>
                        <a:t>Nutrición e infección se potencian mutuamente</a:t>
                      </a:r>
                      <a:endParaRPr lang="en-US" sz="110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c>
                  <a:txBody>
                    <a:bodyPr/>
                    <a:lstStyle/>
                    <a:p>
                      <a:pPr indent="0" marL="0">
                        <a:buNone/>
                      </a:pPr>
                      <a:r>
                        <a:rPr lang="en-US" sz="1100" dirty="0">
                          <a:solidFill>
                            <a:srgbClr val="14202E"/>
                          </a:solidFill>
                          <a:latin typeface="Calibri" pitchFamily="34" charset="0"/>
                          <a:ea typeface="Calibri" pitchFamily="34" charset="-122"/>
                          <a:cs typeface="Calibri" pitchFamily="34" charset="-120"/>
                        </a:rPr>
                        <a:t>La desnutrición grave deteriora la respuesta inmune; el sobrepeso aumenta el riesgo de crónicas</a:t>
                      </a:r>
                      <a:endParaRPr lang="en-US" sz="110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r>
              <a:tr h="0">
                <a:tc>
                  <a:txBody>
                    <a:bodyPr/>
                    <a:lstStyle/>
                    <a:p>
                      <a:pPr indent="0" marL="0">
                        <a:buNone/>
                      </a:pPr>
                      <a:r>
                        <a:rPr lang="en-US" sz="1100" dirty="0">
                          <a:solidFill>
                            <a:srgbClr val="14202E"/>
                          </a:solidFill>
                          <a:latin typeface="Calibri" pitchFamily="34" charset="0"/>
                          <a:ea typeface="Calibri" pitchFamily="34" charset="-122"/>
                          <a:cs typeface="Calibri" pitchFamily="34" charset="-120"/>
                        </a:rPr>
                        <a:t>Deterioro inmunológico</a:t>
                      </a:r>
                      <a:endParaRPr lang="en-US" sz="110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c>
                  <a:txBody>
                    <a:bodyPr/>
                    <a:lstStyle/>
                    <a:p>
                      <a:pPr indent="0" marL="0">
                        <a:buNone/>
                      </a:pPr>
                      <a:r>
                        <a:rPr lang="en-US" sz="1100" dirty="0">
                          <a:solidFill>
                            <a:srgbClr val="14202E"/>
                          </a:solidFill>
                          <a:latin typeface="Calibri" pitchFamily="34" charset="0"/>
                          <a:ea typeface="Calibri" pitchFamily="34" charset="-122"/>
                          <a:cs typeface="Calibri" pitchFamily="34" charset="-120"/>
                        </a:rPr>
                        <a:t>Facilita gérmenes oportunistas</a:t>
                      </a:r>
                      <a:endParaRPr lang="en-US" sz="110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c>
                  <a:txBody>
                    <a:bodyPr/>
                    <a:lstStyle/>
                    <a:p>
                      <a:pPr indent="0" marL="0">
                        <a:buNone/>
                      </a:pPr>
                      <a:r>
                        <a:rPr lang="en-US" sz="1100" dirty="0">
                          <a:solidFill>
                            <a:srgbClr val="14202E"/>
                          </a:solidFill>
                          <a:latin typeface="Calibri" pitchFamily="34" charset="0"/>
                          <a:ea typeface="Calibri" pitchFamily="34" charset="-122"/>
                          <a:cs typeface="Calibri" pitchFamily="34" charset="-120"/>
                        </a:rPr>
                        <a:t>VIH, drogas inmunosupresoras y enfermedades crónicas favorecen tuberculosis y Pneumocystis jirovecii</a:t>
                      </a:r>
                      <a:endParaRPr lang="en-US" sz="110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r>
            </a:tbl>
          </a:graphicData>
        </a:graphic>
      </p:graphicFrame>
      <p:sp>
        <p:nvSpPr>
          <p:cNvPr id="7" name="Shape 4"/>
          <p:cNvSpPr/>
          <p:nvPr/>
        </p:nvSpPr>
        <p:spPr>
          <a:xfrm>
            <a:off x="658368" y="4709160"/>
            <a:ext cx="10872216" cy="822960"/>
          </a:xfrm>
          <a:prstGeom prst="roundRect">
            <a:avLst>
              <a:gd name="adj" fmla="val 4444"/>
            </a:avLst>
          </a:prstGeom>
          <a:solidFill>
            <a:srgbClr val="08182C"/>
          </a:solidFill>
          <a:ln w="12700">
            <a:solidFill>
              <a:srgbClr val="08182C"/>
            </a:solidFill>
            <a:prstDash val="solid"/>
          </a:ln>
        </p:spPr>
      </p:sp>
      <p:sp>
        <p:nvSpPr>
          <p:cNvPr id="8" name="Text 5"/>
          <p:cNvSpPr txBox="1"/>
          <p:nvPr/>
        </p:nvSpPr>
        <p:spPr>
          <a:xfrm>
            <a:off x="896112" y="4910328"/>
            <a:ext cx="10396728" cy="438912"/>
          </a:xfrm>
          <a:prstGeom prst="rect">
            <a:avLst/>
          </a:prstGeom>
          <a:noFill/>
          <a:ln/>
        </p:spPr>
        <p:txBody>
          <a:bodyPr wrap="square" lIns="0" tIns="0" rIns="0" bIns="0" rtlCol="0" anchor="ctr"/>
          <a:lstStyle/>
          <a:p>
            <a:pPr indent="0" marL="0">
              <a:lnSpc>
                <a:spcPct val="112000"/>
              </a:lnSpc>
              <a:buNone/>
            </a:pPr>
            <a:r>
              <a:rPr lang="en-US" sz="1350" dirty="0">
                <a:solidFill>
                  <a:srgbClr val="FFFFFF"/>
                </a:solidFill>
                <a:latin typeface="Calibri" pitchFamily="34" charset="0"/>
                <a:ea typeface="Calibri" pitchFamily="34" charset="-122"/>
                <a:cs typeface="Calibri" pitchFamily="34" charset="-120"/>
              </a:rPr>
              <a:t>Fíjate en que este eslabón enlaza con los determinantes sociales de la sesión 1: estado nutricional, cohesión familiar, educación e ingreso deciden si la exposición termina o no en enfermedad.</a:t>
            </a:r>
            <a:endParaRPr lang="en-US" sz="135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5">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58368" y="384048"/>
            <a:ext cx="10872216" cy="237744"/>
          </a:xfrm>
          <a:prstGeom prst="rect">
            <a:avLst/>
          </a:prstGeom>
          <a:noFill/>
          <a:ln/>
        </p:spPr>
        <p:txBody>
          <a:bodyPr wrap="square" lIns="0" tIns="0" rIns="0" bIns="0" rtlCol="0" anchor="ctr"/>
          <a:lstStyle/>
          <a:p>
            <a:pPr indent="0" marL="0">
              <a:buNone/>
            </a:pPr>
            <a:r>
              <a:rPr lang="en-US" sz="1100" b="1" dirty="0">
                <a:solidFill>
                  <a:srgbClr val="B52639"/>
                </a:solidFill>
                <a:latin typeface="Calibri" pitchFamily="34" charset="0"/>
                <a:ea typeface="Calibri" pitchFamily="34" charset="-122"/>
                <a:cs typeface="Calibri" pitchFamily="34" charset="-120"/>
              </a:rPr>
              <a:t>Dos ejes que se cruzan</a:t>
            </a:r>
            <a:endParaRPr lang="en-US" sz="1100" dirty="0"/>
          </a:p>
        </p:txBody>
      </p:sp>
      <p:sp>
        <p:nvSpPr>
          <p:cNvPr id="3" name="Text 1"/>
          <p:cNvSpPr txBox="1"/>
          <p:nvPr/>
        </p:nvSpPr>
        <p:spPr>
          <a:xfrm>
            <a:off x="658368" y="658368"/>
            <a:ext cx="10872216" cy="658368"/>
          </a:xfrm>
          <a:prstGeom prst="rect">
            <a:avLst/>
          </a:prstGeom>
          <a:noFill/>
          <a:ln/>
        </p:spPr>
        <p:txBody>
          <a:bodyPr wrap="square" lIns="0" tIns="0" rIns="0" bIns="0" rtlCol="0" anchor="t"/>
          <a:lstStyle/>
          <a:p>
            <a:pPr indent="0" marL="0">
              <a:buNone/>
            </a:pPr>
            <a:r>
              <a:rPr lang="en-US" sz="3000" b="1" dirty="0">
                <a:solidFill>
                  <a:srgbClr val="08182C"/>
                </a:solidFill>
                <a:latin typeface="Cambria" pitchFamily="34" charset="0"/>
                <a:ea typeface="Cambria" pitchFamily="34" charset="-122"/>
                <a:cs typeface="Cambria" pitchFamily="34" charset="-120"/>
              </a:rPr>
              <a:t>Los cuatro tipos de inmunidad</a:t>
            </a:r>
            <a:endParaRPr lang="en-US" sz="3000" dirty="0"/>
          </a:p>
        </p:txBody>
      </p:sp>
      <p:sp>
        <p:nvSpPr>
          <p:cNvPr id="4" name="Text 2"/>
          <p:cNvSpPr txBox="1"/>
          <p:nvPr/>
        </p:nvSpPr>
        <p:spPr>
          <a:xfrm>
            <a:off x="658368" y="6382512"/>
            <a:ext cx="5486400" cy="274320"/>
          </a:xfrm>
          <a:prstGeom prst="rect">
            <a:avLst/>
          </a:prstGeom>
          <a:noFill/>
          <a:ln/>
        </p:spPr>
        <p:txBody>
          <a:bodyPr wrap="square" lIns="0" tIns="0" rIns="0" bIns="0" rtlCol="0" anchor="ctr"/>
          <a:lstStyle/>
          <a:p>
            <a:pPr indent="0" marL="0">
              <a:buNone/>
            </a:pPr>
            <a:r>
              <a:rPr lang="en-US" sz="950" dirty="0">
                <a:solidFill>
                  <a:srgbClr val="54637A"/>
                </a:solidFill>
                <a:latin typeface="Calibri" pitchFamily="34" charset="0"/>
                <a:ea typeface="Calibri" pitchFamily="34" charset="-122"/>
                <a:cs typeface="Calibri" pitchFamily="34" charset="-120"/>
              </a:rPr>
              <a:t>Epidemiología · Sesión 2 · Cadena epidemiológica</a:t>
            </a:r>
            <a:endParaRPr lang="en-US" sz="950" dirty="0"/>
          </a:p>
        </p:txBody>
      </p:sp>
      <p:sp>
        <p:nvSpPr>
          <p:cNvPr id="5" name="Text 3"/>
          <p:cNvSpPr txBox="1"/>
          <p:nvPr/>
        </p:nvSpPr>
        <p:spPr>
          <a:xfrm>
            <a:off x="10616184" y="6382512"/>
            <a:ext cx="914400" cy="274320"/>
          </a:xfrm>
          <a:prstGeom prst="rect">
            <a:avLst/>
          </a:prstGeom>
          <a:noFill/>
          <a:ln/>
        </p:spPr>
        <p:txBody>
          <a:bodyPr wrap="square" lIns="0" tIns="0" rIns="0" bIns="0" rtlCol="0" anchor="ctr"/>
          <a:lstStyle/>
          <a:p>
            <a:pPr algn="r" indent="0" marL="0">
              <a:buNone/>
            </a:pPr>
            <a:r>
              <a:rPr lang="en-US" sz="950" dirty="0">
                <a:solidFill>
                  <a:srgbClr val="54637A"/>
                </a:solidFill>
                <a:latin typeface="Calibri" pitchFamily="34" charset="0"/>
                <a:ea typeface="Calibri" pitchFamily="34" charset="-122"/>
                <a:cs typeface="Calibri" pitchFamily="34" charset="-120"/>
              </a:rPr>
              <a:t>35</a:t>
            </a:r>
            <a:endParaRPr lang="en-US" sz="950" dirty="0"/>
          </a:p>
        </p:txBody>
      </p:sp>
      <p:sp>
        <p:nvSpPr>
          <p:cNvPr id="6" name="Text 4"/>
          <p:cNvSpPr txBox="1"/>
          <p:nvPr/>
        </p:nvSpPr>
        <p:spPr>
          <a:xfrm>
            <a:off x="2670048" y="1627632"/>
            <a:ext cx="4293108" cy="274320"/>
          </a:xfrm>
          <a:prstGeom prst="rect">
            <a:avLst/>
          </a:prstGeom>
          <a:noFill/>
          <a:ln/>
        </p:spPr>
        <p:txBody>
          <a:bodyPr wrap="square" lIns="0" tIns="0" rIns="0" bIns="0" rtlCol="0" anchor="ctr"/>
          <a:lstStyle/>
          <a:p>
            <a:pPr algn="ctr" indent="0" marL="0">
              <a:buNone/>
            </a:pPr>
            <a:r>
              <a:rPr lang="en-US" sz="1200" b="1" dirty="0">
                <a:solidFill>
                  <a:srgbClr val="B52639"/>
                </a:solidFill>
                <a:latin typeface="Calibri" pitchFamily="34" charset="0"/>
                <a:ea typeface="Calibri" pitchFamily="34" charset="-122"/>
                <a:cs typeface="Calibri" pitchFamily="34" charset="-120"/>
              </a:rPr>
              <a:t>ACTIVA · los produce el propio huésped</a:t>
            </a:r>
            <a:endParaRPr lang="en-US" sz="1200" dirty="0"/>
          </a:p>
        </p:txBody>
      </p:sp>
      <p:sp>
        <p:nvSpPr>
          <p:cNvPr id="7" name="Text 5"/>
          <p:cNvSpPr txBox="1"/>
          <p:nvPr/>
        </p:nvSpPr>
        <p:spPr>
          <a:xfrm>
            <a:off x="7237476" y="1627632"/>
            <a:ext cx="4293108" cy="274320"/>
          </a:xfrm>
          <a:prstGeom prst="rect">
            <a:avLst/>
          </a:prstGeom>
          <a:noFill/>
          <a:ln/>
        </p:spPr>
        <p:txBody>
          <a:bodyPr wrap="square" lIns="0" tIns="0" rIns="0" bIns="0" rtlCol="0" anchor="ctr"/>
          <a:lstStyle/>
          <a:p>
            <a:pPr algn="ctr" indent="0" marL="0">
              <a:buNone/>
            </a:pPr>
            <a:r>
              <a:rPr lang="en-US" sz="1200" b="1" dirty="0">
                <a:solidFill>
                  <a:srgbClr val="B52639"/>
                </a:solidFill>
                <a:latin typeface="Calibri" pitchFamily="34" charset="0"/>
                <a:ea typeface="Calibri" pitchFamily="34" charset="-122"/>
                <a:cs typeface="Calibri" pitchFamily="34" charset="-120"/>
              </a:rPr>
              <a:t>PASIVA · los produjo otro organismo</a:t>
            </a:r>
            <a:endParaRPr lang="en-US" sz="1200" dirty="0"/>
          </a:p>
        </p:txBody>
      </p:sp>
      <p:sp>
        <p:nvSpPr>
          <p:cNvPr id="8" name="Text 6"/>
          <p:cNvSpPr txBox="1"/>
          <p:nvPr/>
        </p:nvSpPr>
        <p:spPr>
          <a:xfrm>
            <a:off x="658368" y="2496312"/>
            <a:ext cx="1828800" cy="411480"/>
          </a:xfrm>
          <a:prstGeom prst="rect">
            <a:avLst/>
          </a:prstGeom>
          <a:noFill/>
          <a:ln/>
        </p:spPr>
        <p:txBody>
          <a:bodyPr wrap="square" lIns="0" tIns="0" rIns="0" bIns="0" rtlCol="0" anchor="ctr"/>
          <a:lstStyle/>
          <a:p>
            <a:pPr indent="0" marL="0">
              <a:buNone/>
            </a:pPr>
            <a:r>
              <a:rPr lang="en-US" sz="1250" b="1" dirty="0">
                <a:solidFill>
                  <a:srgbClr val="0F2A4A"/>
                </a:solidFill>
                <a:latin typeface="Calibri" pitchFamily="34" charset="0"/>
                <a:ea typeface="Calibri" pitchFamily="34" charset="-122"/>
                <a:cs typeface="Calibri" pitchFamily="34" charset="-120"/>
              </a:rPr>
              <a:t>NATURAL</a:t>
            </a:r>
            <a:endParaRPr lang="en-US" sz="1250" dirty="0"/>
          </a:p>
        </p:txBody>
      </p:sp>
      <p:sp>
        <p:nvSpPr>
          <p:cNvPr id="9" name="Shape 7"/>
          <p:cNvSpPr/>
          <p:nvPr/>
        </p:nvSpPr>
        <p:spPr>
          <a:xfrm>
            <a:off x="2670048" y="1993392"/>
            <a:ext cx="4293108" cy="1463040"/>
          </a:xfrm>
          <a:prstGeom prst="roundRect">
            <a:avLst>
              <a:gd name="adj" fmla="val 2500"/>
            </a:avLst>
          </a:prstGeom>
          <a:solidFill>
            <a:srgbClr val="F1F4F8"/>
          </a:solidFill>
          <a:ln w="12700">
            <a:solidFill>
              <a:srgbClr val="333333"/>
            </a:solidFill>
            <a:prstDash val="solid"/>
          </a:ln>
        </p:spPr>
      </p:sp>
      <p:sp>
        <p:nvSpPr>
          <p:cNvPr id="10" name="Text 8"/>
          <p:cNvSpPr txBox="1"/>
          <p:nvPr/>
        </p:nvSpPr>
        <p:spPr>
          <a:xfrm>
            <a:off x="2889504" y="2176272"/>
            <a:ext cx="3854196" cy="1097280"/>
          </a:xfrm>
          <a:prstGeom prst="rect">
            <a:avLst/>
          </a:prstGeom>
          <a:noFill/>
          <a:ln/>
        </p:spPr>
        <p:txBody>
          <a:bodyPr wrap="square" lIns="0" tIns="0" rIns="0" bIns="0" rtlCol="0" anchor="ctr"/>
          <a:lstStyle/>
          <a:p>
            <a:pPr indent="0" marL="0">
              <a:lnSpc>
                <a:spcPct val="106000"/>
              </a:lnSpc>
              <a:buNone/>
            </a:pPr>
            <a:r>
              <a:rPr lang="en-US" sz="1250" dirty="0">
                <a:solidFill>
                  <a:srgbClr val="14202E"/>
                </a:solidFill>
                <a:latin typeface="Calibri" pitchFamily="34" charset="0"/>
                <a:ea typeface="Calibri" pitchFamily="34" charset="-122"/>
                <a:cs typeface="Calibri" pitchFamily="34" charset="-120"/>
              </a:rPr>
              <a:t>Infección previa, clínica o subclínica.</a:t>
            </a:r>
            <a:endParaRPr lang="en-US" sz="1250" dirty="0"/>
          </a:p>
          <a:p>
            <a:pPr indent="0" marL="0">
              <a:lnSpc>
                <a:spcPct val="106000"/>
              </a:lnSpc>
              <a:buNone/>
            </a:pPr>
            <a:endParaRPr lang="en-US" sz="1250" dirty="0"/>
          </a:p>
          <a:p>
            <a:pPr indent="0" marL="0">
              <a:lnSpc>
                <a:spcPct val="106000"/>
              </a:lnSpc>
              <a:buNone/>
            </a:pPr>
            <a:r>
              <a:rPr lang="en-US" sz="1250" dirty="0">
                <a:solidFill>
                  <a:srgbClr val="14202E"/>
                </a:solidFill>
                <a:latin typeface="Calibri" pitchFamily="34" charset="0"/>
                <a:ea typeface="Calibri" pitchFamily="34" charset="-122"/>
                <a:cs typeface="Calibri" pitchFamily="34" charset="-120"/>
              </a:rPr>
              <a:t>Inmunidad al sarampión tras haberlo padecido.</a:t>
            </a:r>
            <a:endParaRPr lang="en-US" sz="1250" dirty="0"/>
          </a:p>
        </p:txBody>
      </p:sp>
      <p:sp>
        <p:nvSpPr>
          <p:cNvPr id="11" name="Shape 9"/>
          <p:cNvSpPr/>
          <p:nvPr/>
        </p:nvSpPr>
        <p:spPr>
          <a:xfrm>
            <a:off x="7237476" y="1993392"/>
            <a:ext cx="4293108" cy="1463040"/>
          </a:xfrm>
          <a:prstGeom prst="roundRect">
            <a:avLst>
              <a:gd name="adj" fmla="val 2500"/>
            </a:avLst>
          </a:prstGeom>
          <a:solidFill>
            <a:srgbClr val="F1F4F8"/>
          </a:solidFill>
          <a:ln w="12700">
            <a:solidFill>
              <a:srgbClr val="333333"/>
            </a:solidFill>
            <a:prstDash val="solid"/>
          </a:ln>
        </p:spPr>
      </p:sp>
      <p:sp>
        <p:nvSpPr>
          <p:cNvPr id="12" name="Text 10"/>
          <p:cNvSpPr txBox="1"/>
          <p:nvPr/>
        </p:nvSpPr>
        <p:spPr>
          <a:xfrm>
            <a:off x="7456932" y="2176272"/>
            <a:ext cx="3854196" cy="1097280"/>
          </a:xfrm>
          <a:prstGeom prst="rect">
            <a:avLst/>
          </a:prstGeom>
          <a:noFill/>
          <a:ln/>
        </p:spPr>
        <p:txBody>
          <a:bodyPr wrap="square" lIns="0" tIns="0" rIns="0" bIns="0" rtlCol="0" anchor="ctr"/>
          <a:lstStyle/>
          <a:p>
            <a:pPr indent="0" marL="0">
              <a:lnSpc>
                <a:spcPct val="106000"/>
              </a:lnSpc>
              <a:buNone/>
            </a:pPr>
            <a:r>
              <a:rPr lang="en-US" sz="1250" dirty="0">
                <a:solidFill>
                  <a:srgbClr val="14202E"/>
                </a:solidFill>
                <a:latin typeface="Calibri" pitchFamily="34" charset="0"/>
                <a:ea typeface="Calibri" pitchFamily="34" charset="-122"/>
                <a:cs typeface="Calibri" pitchFamily="34" charset="-120"/>
              </a:rPr>
              <a:t>Anticuerpos maternos transferidos al recién nacido a través de la placenta.</a:t>
            </a:r>
            <a:endParaRPr lang="en-US" sz="1250" dirty="0"/>
          </a:p>
        </p:txBody>
      </p:sp>
      <p:sp>
        <p:nvSpPr>
          <p:cNvPr id="13" name="Text 11"/>
          <p:cNvSpPr txBox="1"/>
          <p:nvPr/>
        </p:nvSpPr>
        <p:spPr>
          <a:xfrm>
            <a:off x="658368" y="4142232"/>
            <a:ext cx="1828800" cy="411480"/>
          </a:xfrm>
          <a:prstGeom prst="rect">
            <a:avLst/>
          </a:prstGeom>
          <a:noFill/>
          <a:ln/>
        </p:spPr>
        <p:txBody>
          <a:bodyPr wrap="square" lIns="0" tIns="0" rIns="0" bIns="0" rtlCol="0" anchor="ctr"/>
          <a:lstStyle/>
          <a:p>
            <a:pPr indent="0" marL="0">
              <a:buNone/>
            </a:pPr>
            <a:r>
              <a:rPr lang="en-US" sz="1250" b="1" dirty="0">
                <a:solidFill>
                  <a:srgbClr val="0F2A4A"/>
                </a:solidFill>
                <a:latin typeface="Calibri" pitchFamily="34" charset="0"/>
                <a:ea typeface="Calibri" pitchFamily="34" charset="-122"/>
                <a:cs typeface="Calibri" pitchFamily="34" charset="-120"/>
              </a:rPr>
              <a:t>ARTIFICIAL</a:t>
            </a:r>
            <a:endParaRPr lang="en-US" sz="1250" dirty="0"/>
          </a:p>
        </p:txBody>
      </p:sp>
      <p:sp>
        <p:nvSpPr>
          <p:cNvPr id="14" name="Shape 12"/>
          <p:cNvSpPr/>
          <p:nvPr/>
        </p:nvSpPr>
        <p:spPr>
          <a:xfrm>
            <a:off x="2670048" y="3639312"/>
            <a:ext cx="4293108" cy="1463040"/>
          </a:xfrm>
          <a:prstGeom prst="roundRect">
            <a:avLst>
              <a:gd name="adj" fmla="val 2500"/>
            </a:avLst>
          </a:prstGeom>
          <a:solidFill>
            <a:srgbClr val="F6E4E6"/>
          </a:solidFill>
          <a:ln w="12700">
            <a:solidFill>
              <a:srgbClr val="333333"/>
            </a:solidFill>
            <a:prstDash val="solid"/>
          </a:ln>
        </p:spPr>
      </p:sp>
      <p:sp>
        <p:nvSpPr>
          <p:cNvPr id="15" name="Text 13"/>
          <p:cNvSpPr txBox="1"/>
          <p:nvPr/>
        </p:nvSpPr>
        <p:spPr>
          <a:xfrm>
            <a:off x="2889504" y="3822192"/>
            <a:ext cx="3854196" cy="1097280"/>
          </a:xfrm>
          <a:prstGeom prst="rect">
            <a:avLst/>
          </a:prstGeom>
          <a:noFill/>
          <a:ln/>
        </p:spPr>
        <p:txBody>
          <a:bodyPr wrap="square" lIns="0" tIns="0" rIns="0" bIns="0" rtlCol="0" anchor="ctr"/>
          <a:lstStyle/>
          <a:p>
            <a:pPr indent="0" marL="0">
              <a:lnSpc>
                <a:spcPct val="106000"/>
              </a:lnSpc>
              <a:buNone/>
            </a:pPr>
            <a:r>
              <a:rPr lang="en-US" sz="1250" dirty="0">
                <a:solidFill>
                  <a:srgbClr val="14202E"/>
                </a:solidFill>
                <a:latin typeface="Calibri" pitchFamily="34" charset="0"/>
                <a:ea typeface="Calibri" pitchFamily="34" charset="-122"/>
                <a:cs typeface="Calibri" pitchFamily="34" charset="-120"/>
              </a:rPr>
              <a:t>Vacunación: fracciones o productos del agente, o el agente muerto, atenuado o recombinado.</a:t>
            </a:r>
            <a:endParaRPr lang="en-US" sz="1250" dirty="0"/>
          </a:p>
        </p:txBody>
      </p:sp>
      <p:sp>
        <p:nvSpPr>
          <p:cNvPr id="16" name="Shape 14"/>
          <p:cNvSpPr/>
          <p:nvPr/>
        </p:nvSpPr>
        <p:spPr>
          <a:xfrm>
            <a:off x="7237476" y="3639312"/>
            <a:ext cx="4293108" cy="1463040"/>
          </a:xfrm>
          <a:prstGeom prst="roundRect">
            <a:avLst>
              <a:gd name="adj" fmla="val 2500"/>
            </a:avLst>
          </a:prstGeom>
          <a:solidFill>
            <a:srgbClr val="F1F4F8"/>
          </a:solidFill>
          <a:ln w="12700">
            <a:solidFill>
              <a:srgbClr val="333333"/>
            </a:solidFill>
            <a:prstDash val="solid"/>
          </a:ln>
        </p:spPr>
      </p:sp>
      <p:sp>
        <p:nvSpPr>
          <p:cNvPr id="17" name="Text 15"/>
          <p:cNvSpPr txBox="1"/>
          <p:nvPr/>
        </p:nvSpPr>
        <p:spPr>
          <a:xfrm>
            <a:off x="7456932" y="3822192"/>
            <a:ext cx="3854196" cy="1097280"/>
          </a:xfrm>
          <a:prstGeom prst="rect">
            <a:avLst/>
          </a:prstGeom>
          <a:noFill/>
          <a:ln/>
        </p:spPr>
        <p:txBody>
          <a:bodyPr wrap="square" lIns="0" tIns="0" rIns="0" bIns="0" rtlCol="0" anchor="ctr"/>
          <a:lstStyle/>
          <a:p>
            <a:pPr indent="0" marL="0">
              <a:lnSpc>
                <a:spcPct val="106000"/>
              </a:lnSpc>
              <a:buNone/>
            </a:pPr>
            <a:r>
              <a:rPr lang="en-US" sz="1250" dirty="0">
                <a:solidFill>
                  <a:srgbClr val="14202E"/>
                </a:solidFill>
                <a:latin typeface="Calibri" pitchFamily="34" charset="0"/>
                <a:ea typeface="Calibri" pitchFamily="34" charset="-122"/>
                <a:cs typeface="Calibri" pitchFamily="34" charset="-120"/>
              </a:rPr>
              <a:t>Administración de anticuerpos ya formados: suero antitetánico, antidiftérico, gammaglobulina.</a:t>
            </a:r>
            <a:endParaRPr lang="en-US" sz="1250" dirty="0"/>
          </a:p>
        </p:txBody>
      </p:sp>
      <p:sp>
        <p:nvSpPr>
          <p:cNvPr id="18" name="Text 16"/>
          <p:cNvSpPr txBox="1"/>
          <p:nvPr/>
        </p:nvSpPr>
        <p:spPr>
          <a:xfrm>
            <a:off x="658368" y="5394960"/>
            <a:ext cx="10872216" cy="320040"/>
          </a:xfrm>
          <a:prstGeom prst="rect">
            <a:avLst/>
          </a:prstGeom>
          <a:noFill/>
          <a:ln/>
        </p:spPr>
        <p:txBody>
          <a:bodyPr wrap="square" lIns="0" tIns="0" rIns="0" bIns="0" rtlCol="0" anchor="ctr"/>
          <a:lstStyle/>
          <a:p>
            <a:pPr algn="l" indent="0" marL="0">
              <a:lnSpc>
                <a:spcPct val="115000"/>
              </a:lnSpc>
              <a:buNone/>
            </a:pPr>
            <a:r>
              <a:rPr lang="en-US" sz="1250" i="1" dirty="0">
                <a:solidFill>
                  <a:srgbClr val="54637A"/>
                </a:solidFill>
                <a:latin typeface="Calibri" pitchFamily="34" charset="0"/>
                <a:ea typeface="Calibri" pitchFamily="34" charset="-122"/>
                <a:cs typeface="Calibri" pitchFamily="34" charset="-120"/>
              </a:rPr>
              <a:t>La pregunta que resuelve cualquier caso: ¿quién fabricó los anticuerpos, el propio organismo o alguien más?</a:t>
            </a:r>
            <a:endParaRPr lang="en-US" sz="125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36">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58368" y="384048"/>
            <a:ext cx="10872216" cy="237744"/>
          </a:xfrm>
          <a:prstGeom prst="rect">
            <a:avLst/>
          </a:prstGeom>
          <a:noFill/>
          <a:ln/>
        </p:spPr>
        <p:txBody>
          <a:bodyPr wrap="square" lIns="0" tIns="0" rIns="0" bIns="0" rtlCol="0" anchor="ctr"/>
          <a:lstStyle/>
          <a:p>
            <a:pPr indent="0" marL="0">
              <a:buNone/>
            </a:pPr>
            <a:r>
              <a:rPr lang="en-US" sz="1100" b="1" dirty="0">
                <a:solidFill>
                  <a:srgbClr val="B52639"/>
                </a:solidFill>
                <a:latin typeface="Calibri" pitchFamily="34" charset="0"/>
                <a:ea typeface="Calibri" pitchFamily="34" charset="-122"/>
                <a:cs typeface="Calibri" pitchFamily="34" charset="-120"/>
              </a:rPr>
              <a:t>Duración contra rapidez</a:t>
            </a:r>
            <a:endParaRPr lang="en-US" sz="1100" dirty="0"/>
          </a:p>
        </p:txBody>
      </p:sp>
      <p:sp>
        <p:nvSpPr>
          <p:cNvPr id="3" name="Text 1"/>
          <p:cNvSpPr txBox="1"/>
          <p:nvPr/>
        </p:nvSpPr>
        <p:spPr>
          <a:xfrm>
            <a:off x="658368" y="658368"/>
            <a:ext cx="10872216" cy="658368"/>
          </a:xfrm>
          <a:prstGeom prst="rect">
            <a:avLst/>
          </a:prstGeom>
          <a:noFill/>
          <a:ln/>
        </p:spPr>
        <p:txBody>
          <a:bodyPr wrap="square" lIns="0" tIns="0" rIns="0" bIns="0" rtlCol="0" anchor="t"/>
          <a:lstStyle/>
          <a:p>
            <a:pPr indent="0" marL="0">
              <a:buNone/>
            </a:pPr>
            <a:r>
              <a:rPr lang="en-US" sz="3000" b="1" dirty="0">
                <a:solidFill>
                  <a:srgbClr val="08182C"/>
                </a:solidFill>
                <a:latin typeface="Cambria" pitchFamily="34" charset="0"/>
                <a:ea typeface="Cambria" pitchFamily="34" charset="-122"/>
                <a:cs typeface="Cambria" pitchFamily="34" charset="-120"/>
              </a:rPr>
              <a:t>Activa y pasiva: la diferencia que decide la conducta</a:t>
            </a:r>
            <a:endParaRPr lang="en-US" sz="3000" dirty="0"/>
          </a:p>
        </p:txBody>
      </p:sp>
      <p:sp>
        <p:nvSpPr>
          <p:cNvPr id="4" name="Text 2"/>
          <p:cNvSpPr txBox="1"/>
          <p:nvPr/>
        </p:nvSpPr>
        <p:spPr>
          <a:xfrm>
            <a:off x="658368" y="6382512"/>
            <a:ext cx="5486400" cy="274320"/>
          </a:xfrm>
          <a:prstGeom prst="rect">
            <a:avLst/>
          </a:prstGeom>
          <a:noFill/>
          <a:ln/>
        </p:spPr>
        <p:txBody>
          <a:bodyPr wrap="square" lIns="0" tIns="0" rIns="0" bIns="0" rtlCol="0" anchor="ctr"/>
          <a:lstStyle/>
          <a:p>
            <a:pPr indent="0" marL="0">
              <a:buNone/>
            </a:pPr>
            <a:r>
              <a:rPr lang="en-US" sz="950" dirty="0">
                <a:solidFill>
                  <a:srgbClr val="54637A"/>
                </a:solidFill>
                <a:latin typeface="Calibri" pitchFamily="34" charset="0"/>
                <a:ea typeface="Calibri" pitchFamily="34" charset="-122"/>
                <a:cs typeface="Calibri" pitchFamily="34" charset="-120"/>
              </a:rPr>
              <a:t>Epidemiología · Sesión 2 · Cadena epidemiológica</a:t>
            </a:r>
            <a:endParaRPr lang="en-US" sz="950" dirty="0"/>
          </a:p>
        </p:txBody>
      </p:sp>
      <p:sp>
        <p:nvSpPr>
          <p:cNvPr id="5" name="Text 3"/>
          <p:cNvSpPr txBox="1"/>
          <p:nvPr/>
        </p:nvSpPr>
        <p:spPr>
          <a:xfrm>
            <a:off x="10616184" y="6382512"/>
            <a:ext cx="914400" cy="274320"/>
          </a:xfrm>
          <a:prstGeom prst="rect">
            <a:avLst/>
          </a:prstGeom>
          <a:noFill/>
          <a:ln/>
        </p:spPr>
        <p:txBody>
          <a:bodyPr wrap="square" lIns="0" tIns="0" rIns="0" bIns="0" rtlCol="0" anchor="ctr"/>
          <a:lstStyle/>
          <a:p>
            <a:pPr algn="r" indent="0" marL="0">
              <a:buNone/>
            </a:pPr>
            <a:r>
              <a:rPr lang="en-US" sz="950" dirty="0">
                <a:solidFill>
                  <a:srgbClr val="54637A"/>
                </a:solidFill>
                <a:latin typeface="Calibri" pitchFamily="34" charset="0"/>
                <a:ea typeface="Calibri" pitchFamily="34" charset="-122"/>
                <a:cs typeface="Calibri" pitchFamily="34" charset="-120"/>
              </a:rPr>
              <a:t>36</a:t>
            </a:r>
            <a:endParaRPr lang="en-US" sz="950" dirty="0"/>
          </a:p>
        </p:txBody>
      </p:sp>
      <p:sp>
        <p:nvSpPr>
          <p:cNvPr id="6" name="Shape 4"/>
          <p:cNvSpPr/>
          <p:nvPr/>
        </p:nvSpPr>
        <p:spPr>
          <a:xfrm>
            <a:off x="658368" y="1691640"/>
            <a:ext cx="5253228" cy="1737360"/>
          </a:xfrm>
          <a:prstGeom prst="roundRect">
            <a:avLst>
              <a:gd name="adj" fmla="val 2105"/>
            </a:avLst>
          </a:prstGeom>
          <a:solidFill>
            <a:srgbClr val="F1F4F8"/>
          </a:solidFill>
          <a:ln w="12700">
            <a:solidFill>
              <a:srgbClr val="F1F4F8"/>
            </a:solidFill>
            <a:prstDash val="solid"/>
          </a:ln>
        </p:spPr>
      </p:sp>
      <p:sp>
        <p:nvSpPr>
          <p:cNvPr id="7" name="Text 5"/>
          <p:cNvSpPr txBox="1"/>
          <p:nvPr/>
        </p:nvSpPr>
        <p:spPr>
          <a:xfrm>
            <a:off x="896112" y="1892808"/>
            <a:ext cx="4777740" cy="237744"/>
          </a:xfrm>
          <a:prstGeom prst="rect">
            <a:avLst/>
          </a:prstGeom>
          <a:noFill/>
          <a:ln/>
        </p:spPr>
        <p:txBody>
          <a:bodyPr wrap="square" lIns="0" tIns="0" rIns="0" bIns="0" rtlCol="0" anchor="ctr"/>
          <a:lstStyle/>
          <a:p>
            <a:pPr indent="0" marL="0">
              <a:buNone/>
            </a:pPr>
            <a:r>
              <a:rPr lang="en-US" sz="1050" b="1" dirty="0">
                <a:solidFill>
                  <a:srgbClr val="1A4270"/>
                </a:solidFill>
                <a:latin typeface="Calibri" pitchFamily="34" charset="0"/>
                <a:ea typeface="Calibri" pitchFamily="34" charset="-122"/>
                <a:cs typeface="Calibri" pitchFamily="34" charset="-120"/>
              </a:rPr>
              <a:t>INMUNIDAD ACTIVA</a:t>
            </a:r>
            <a:endParaRPr lang="en-US" sz="1050" dirty="0"/>
          </a:p>
        </p:txBody>
      </p:sp>
      <p:sp>
        <p:nvSpPr>
          <p:cNvPr id="8" name="Text 6"/>
          <p:cNvSpPr txBox="1"/>
          <p:nvPr/>
        </p:nvSpPr>
        <p:spPr>
          <a:xfrm>
            <a:off x="896112" y="2185416"/>
            <a:ext cx="4777740" cy="1060704"/>
          </a:xfrm>
          <a:prstGeom prst="rect">
            <a:avLst/>
          </a:prstGeom>
          <a:noFill/>
          <a:ln/>
        </p:spPr>
        <p:txBody>
          <a:bodyPr wrap="square" lIns="0" tIns="0" rIns="0" bIns="0" rtlCol="0" anchor="ctr"/>
          <a:lstStyle/>
          <a:p>
            <a:pPr indent="0" marL="0">
              <a:lnSpc>
                <a:spcPct val="112000"/>
              </a:lnSpc>
              <a:buNone/>
            </a:pPr>
            <a:r>
              <a:rPr lang="en-US" sz="1350" dirty="0">
                <a:solidFill>
                  <a:srgbClr val="14202E"/>
                </a:solidFill>
                <a:latin typeface="Calibri" pitchFamily="34" charset="0"/>
                <a:ea typeface="Calibri" pitchFamily="34" charset="-122"/>
                <a:cs typeface="Calibri" pitchFamily="34" charset="-120"/>
              </a:rPr>
              <a:t>Se desarrolla en respuesta al estímulo de un antígeno, sea el agente o una vacuna.</a:t>
            </a:r>
            <a:endParaRPr lang="en-US" sz="1350" dirty="0"/>
          </a:p>
          <a:p>
            <a:pPr indent="0" marL="0">
              <a:lnSpc>
                <a:spcPct val="112000"/>
              </a:lnSpc>
              <a:buNone/>
            </a:pPr>
            <a:endParaRPr lang="en-US" sz="1350" dirty="0"/>
          </a:p>
          <a:p>
            <a:pPr indent="0" marL="0">
              <a:lnSpc>
                <a:spcPct val="112000"/>
              </a:lnSpc>
              <a:buNone/>
            </a:pPr>
            <a:r>
              <a:rPr lang="en-US" sz="1350" dirty="0">
                <a:solidFill>
                  <a:srgbClr val="14202E"/>
                </a:solidFill>
                <a:latin typeface="Calibri" pitchFamily="34" charset="0"/>
                <a:ea typeface="Calibri" pitchFamily="34" charset="-122"/>
                <a:cs typeface="Calibri" pitchFamily="34" charset="-120"/>
              </a:rPr>
              <a:t>SUELE DURAR AÑOS, pero tarda semanas en instalarse.</a:t>
            </a:r>
            <a:endParaRPr lang="en-US" sz="1350" dirty="0"/>
          </a:p>
        </p:txBody>
      </p:sp>
      <p:sp>
        <p:nvSpPr>
          <p:cNvPr id="9" name="Shape 7"/>
          <p:cNvSpPr/>
          <p:nvPr/>
        </p:nvSpPr>
        <p:spPr>
          <a:xfrm>
            <a:off x="6277356" y="1691640"/>
            <a:ext cx="5253228" cy="1737360"/>
          </a:xfrm>
          <a:prstGeom prst="roundRect">
            <a:avLst>
              <a:gd name="adj" fmla="val 2105"/>
            </a:avLst>
          </a:prstGeom>
          <a:solidFill>
            <a:srgbClr val="F1F4F8"/>
          </a:solidFill>
          <a:ln w="12700">
            <a:solidFill>
              <a:srgbClr val="F1F4F8"/>
            </a:solidFill>
            <a:prstDash val="solid"/>
          </a:ln>
        </p:spPr>
      </p:sp>
      <p:sp>
        <p:nvSpPr>
          <p:cNvPr id="10" name="Text 8"/>
          <p:cNvSpPr txBox="1"/>
          <p:nvPr/>
        </p:nvSpPr>
        <p:spPr>
          <a:xfrm>
            <a:off x="6515100" y="1892808"/>
            <a:ext cx="4777740" cy="237744"/>
          </a:xfrm>
          <a:prstGeom prst="rect">
            <a:avLst/>
          </a:prstGeom>
          <a:noFill/>
          <a:ln/>
        </p:spPr>
        <p:txBody>
          <a:bodyPr wrap="square" lIns="0" tIns="0" rIns="0" bIns="0" rtlCol="0" anchor="ctr"/>
          <a:lstStyle/>
          <a:p>
            <a:pPr indent="0" marL="0">
              <a:buNone/>
            </a:pPr>
            <a:r>
              <a:rPr lang="en-US" sz="1050" b="1" dirty="0">
                <a:solidFill>
                  <a:srgbClr val="1A4270"/>
                </a:solidFill>
                <a:latin typeface="Calibri" pitchFamily="34" charset="0"/>
                <a:ea typeface="Calibri" pitchFamily="34" charset="-122"/>
                <a:cs typeface="Calibri" pitchFamily="34" charset="-120"/>
              </a:rPr>
              <a:t>INMUNIDAD PASIVA</a:t>
            </a:r>
            <a:endParaRPr lang="en-US" sz="1050" dirty="0"/>
          </a:p>
        </p:txBody>
      </p:sp>
      <p:sp>
        <p:nvSpPr>
          <p:cNvPr id="11" name="Text 9"/>
          <p:cNvSpPr txBox="1"/>
          <p:nvPr/>
        </p:nvSpPr>
        <p:spPr>
          <a:xfrm>
            <a:off x="6515100" y="2185416"/>
            <a:ext cx="4777740" cy="1060704"/>
          </a:xfrm>
          <a:prstGeom prst="rect">
            <a:avLst/>
          </a:prstGeom>
          <a:noFill/>
          <a:ln/>
        </p:spPr>
        <p:txBody>
          <a:bodyPr wrap="square" lIns="0" tIns="0" rIns="0" bIns="0" rtlCol="0" anchor="ctr"/>
          <a:lstStyle/>
          <a:p>
            <a:pPr indent="0" marL="0">
              <a:lnSpc>
                <a:spcPct val="112000"/>
              </a:lnSpc>
              <a:buNone/>
            </a:pPr>
            <a:r>
              <a:rPr lang="en-US" sz="1350" dirty="0">
                <a:solidFill>
                  <a:srgbClr val="14202E"/>
                </a:solidFill>
                <a:latin typeface="Calibri" pitchFamily="34" charset="0"/>
                <a:ea typeface="Calibri" pitchFamily="34" charset="-122"/>
                <a:cs typeface="Calibri" pitchFamily="34" charset="-120"/>
              </a:rPr>
              <a:t>Protección prestada: anticuerpos elaborados en otro organismo.</a:t>
            </a:r>
            <a:endParaRPr lang="en-US" sz="1350" dirty="0"/>
          </a:p>
          <a:p>
            <a:pPr indent="0" marL="0">
              <a:lnSpc>
                <a:spcPct val="112000"/>
              </a:lnSpc>
              <a:buNone/>
            </a:pPr>
            <a:endParaRPr lang="en-US" sz="1350" dirty="0"/>
          </a:p>
          <a:p>
            <a:pPr indent="0" marL="0">
              <a:lnSpc>
                <a:spcPct val="112000"/>
              </a:lnSpc>
              <a:buNone/>
            </a:pPr>
            <a:r>
              <a:rPr lang="en-US" sz="1350" dirty="0">
                <a:solidFill>
                  <a:srgbClr val="14202E"/>
                </a:solidFill>
                <a:latin typeface="Calibri" pitchFamily="34" charset="0"/>
                <a:ea typeface="Calibri" pitchFamily="34" charset="-122"/>
                <a:cs typeface="Calibri" pitchFamily="34" charset="-120"/>
              </a:rPr>
              <a:t>ES DE CORTA DURACIÓN, de días a meses, pero actúa de inmediato.</a:t>
            </a:r>
            <a:endParaRPr lang="en-US" sz="1350" dirty="0"/>
          </a:p>
        </p:txBody>
      </p:sp>
      <p:sp>
        <p:nvSpPr>
          <p:cNvPr id="12" name="Shape 10"/>
          <p:cNvSpPr/>
          <p:nvPr/>
        </p:nvSpPr>
        <p:spPr>
          <a:xfrm>
            <a:off x="658368" y="3611880"/>
            <a:ext cx="10872216" cy="1051560"/>
          </a:xfrm>
          <a:prstGeom prst="roundRect">
            <a:avLst>
              <a:gd name="adj" fmla="val 3478"/>
            </a:avLst>
          </a:prstGeom>
          <a:solidFill>
            <a:srgbClr val="08182C"/>
          </a:solidFill>
          <a:ln w="12700">
            <a:solidFill>
              <a:srgbClr val="08182C"/>
            </a:solidFill>
            <a:prstDash val="solid"/>
          </a:ln>
        </p:spPr>
      </p:sp>
      <p:sp>
        <p:nvSpPr>
          <p:cNvPr id="13" name="Text 11"/>
          <p:cNvSpPr txBox="1"/>
          <p:nvPr/>
        </p:nvSpPr>
        <p:spPr>
          <a:xfrm>
            <a:off x="896112" y="3813048"/>
            <a:ext cx="10396728" cy="237744"/>
          </a:xfrm>
          <a:prstGeom prst="rect">
            <a:avLst/>
          </a:prstGeom>
          <a:noFill/>
          <a:ln/>
        </p:spPr>
        <p:txBody>
          <a:bodyPr wrap="square" lIns="0" tIns="0" rIns="0" bIns="0" rtlCol="0" anchor="ctr"/>
          <a:lstStyle/>
          <a:p>
            <a:pPr indent="0" marL="0">
              <a:buNone/>
            </a:pPr>
            <a:r>
              <a:rPr lang="en-US" sz="1050" b="1" dirty="0">
                <a:solidFill>
                  <a:srgbClr val="8FB4D4"/>
                </a:solidFill>
                <a:latin typeface="Calibri" pitchFamily="34" charset="0"/>
                <a:ea typeface="Calibri" pitchFamily="34" charset="-122"/>
                <a:cs typeface="Calibri" pitchFamily="34" charset="-120"/>
              </a:rPr>
              <a:t>APLICACIÓN PRÁCTICA: POR QUÉ SE PONEN LAS DOS COSAS</a:t>
            </a:r>
            <a:endParaRPr lang="en-US" sz="1050" dirty="0"/>
          </a:p>
        </p:txBody>
      </p:sp>
      <p:sp>
        <p:nvSpPr>
          <p:cNvPr id="14" name="Text 12"/>
          <p:cNvSpPr txBox="1"/>
          <p:nvPr/>
        </p:nvSpPr>
        <p:spPr>
          <a:xfrm>
            <a:off x="896112" y="4105656"/>
            <a:ext cx="10396728" cy="374904"/>
          </a:xfrm>
          <a:prstGeom prst="rect">
            <a:avLst/>
          </a:prstGeom>
          <a:noFill/>
          <a:ln/>
        </p:spPr>
        <p:txBody>
          <a:bodyPr wrap="square" lIns="0" tIns="0" rIns="0" bIns="0" rtlCol="0" anchor="ctr"/>
          <a:lstStyle/>
          <a:p>
            <a:pPr indent="0" marL="0">
              <a:lnSpc>
                <a:spcPct val="112000"/>
              </a:lnSpc>
              <a:buNone/>
            </a:pPr>
            <a:r>
              <a:rPr lang="en-US" sz="1350" dirty="0">
                <a:solidFill>
                  <a:srgbClr val="FFFFFF"/>
                </a:solidFill>
                <a:latin typeface="Calibri" pitchFamily="34" charset="0"/>
                <a:ea typeface="Calibri" pitchFamily="34" charset="-122"/>
                <a:cs typeface="Calibri" pitchFamily="34" charset="-120"/>
              </a:rPr>
              <a:t>Ante una herida tetanígena en alguien sin esquema completo se administra suero o inmunoglobulina antitetánica Y vacuna. No es redundancia: el suero protege de inmediato pero fugazmente, mientras la vacuna construye la protección duradera que tardará semanas. Una cubre el hueco de la otra.</a:t>
            </a:r>
            <a:endParaRPr lang="en-US" sz="1350" dirty="0"/>
          </a:p>
        </p:txBody>
      </p:sp>
      <p:sp>
        <p:nvSpPr>
          <p:cNvPr id="15" name="Shape 13"/>
          <p:cNvSpPr/>
          <p:nvPr/>
        </p:nvSpPr>
        <p:spPr>
          <a:xfrm>
            <a:off x="658368" y="4800600"/>
            <a:ext cx="10872216" cy="822960"/>
          </a:xfrm>
          <a:prstGeom prst="roundRect">
            <a:avLst>
              <a:gd name="adj" fmla="val 4444"/>
            </a:avLst>
          </a:prstGeom>
          <a:solidFill>
            <a:srgbClr val="F6E4E6"/>
          </a:solidFill>
          <a:ln w="12700">
            <a:solidFill>
              <a:srgbClr val="F6E4E6"/>
            </a:solidFill>
            <a:prstDash val="solid"/>
          </a:ln>
        </p:spPr>
      </p:sp>
      <p:sp>
        <p:nvSpPr>
          <p:cNvPr id="16" name="Text 14"/>
          <p:cNvSpPr txBox="1"/>
          <p:nvPr/>
        </p:nvSpPr>
        <p:spPr>
          <a:xfrm>
            <a:off x="896112" y="5001768"/>
            <a:ext cx="10396728" cy="237744"/>
          </a:xfrm>
          <a:prstGeom prst="rect">
            <a:avLst/>
          </a:prstGeom>
          <a:noFill/>
          <a:ln/>
        </p:spPr>
        <p:txBody>
          <a:bodyPr wrap="square" lIns="0" tIns="0" rIns="0" bIns="0" rtlCol="0" anchor="ctr"/>
          <a:lstStyle/>
          <a:p>
            <a:pPr indent="0" marL="0">
              <a:buNone/>
            </a:pPr>
            <a:r>
              <a:rPr lang="en-US" sz="1050" b="1" dirty="0">
                <a:solidFill>
                  <a:srgbClr val="B52639"/>
                </a:solidFill>
                <a:latin typeface="Calibri" pitchFamily="34" charset="0"/>
                <a:ea typeface="Calibri" pitchFamily="34" charset="-122"/>
                <a:cs typeface="Calibri" pitchFamily="34" charset="-120"/>
              </a:rPr>
              <a:t>ERROR FRECUENTE</a:t>
            </a:r>
            <a:endParaRPr lang="en-US" sz="1050" dirty="0"/>
          </a:p>
        </p:txBody>
      </p:sp>
      <p:sp>
        <p:nvSpPr>
          <p:cNvPr id="17" name="Text 15"/>
          <p:cNvSpPr txBox="1"/>
          <p:nvPr/>
        </p:nvSpPr>
        <p:spPr>
          <a:xfrm>
            <a:off x="896112" y="5294376"/>
            <a:ext cx="10396728" cy="146304"/>
          </a:xfrm>
          <a:prstGeom prst="rect">
            <a:avLst/>
          </a:prstGeom>
          <a:noFill/>
          <a:ln/>
        </p:spPr>
        <p:txBody>
          <a:bodyPr wrap="square" lIns="0" tIns="0" rIns="0" bIns="0" rtlCol="0" anchor="ctr"/>
          <a:lstStyle/>
          <a:p>
            <a:pPr indent="0" marL="0">
              <a:lnSpc>
                <a:spcPct val="112000"/>
              </a:lnSpc>
              <a:buNone/>
            </a:pPr>
            <a:r>
              <a:rPr lang="en-US" sz="1300" dirty="0">
                <a:solidFill>
                  <a:srgbClr val="14202E"/>
                </a:solidFill>
                <a:latin typeface="Calibri" pitchFamily="34" charset="0"/>
                <a:ea typeface="Calibri" pitchFamily="34" charset="-122"/>
                <a:cs typeface="Calibri" pitchFamily="34" charset="-120"/>
              </a:rPr>
              <a:t>Decir que la lactancia materna produce inmunidad activa. Es pasiva y natural: los anticuerpos los fabricó la madre. Por eso protege mientras dura y no deja memoria, y por eso el bebé igual necesita su esquema.</a:t>
            </a:r>
            <a:endParaRPr lang="en-US" sz="13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 37">
    <p:bg>
      <p:bgPr>
        <a:solidFill>
          <a:srgbClr val="08182C"/>
        </a:solidFill>
      </p:bgPr>
    </p:bg>
    <p:spTree>
      <p:nvGrpSpPr>
        <p:cNvPr id="1" name=""/>
        <p:cNvGrpSpPr/>
        <p:nvPr/>
      </p:nvGrpSpPr>
      <p:grpSpPr>
        <a:xfrm>
          <a:off x="0" y="0"/>
          <a:ext cx="0" cy="0"/>
          <a:chOff x="0" y="0"/>
          <a:chExt cx="0" cy="0"/>
        </a:xfrm>
      </p:grpSpPr>
      <p:sp>
        <p:nvSpPr>
          <p:cNvPr id="2" name="Text 0"/>
          <p:cNvSpPr txBox="1"/>
          <p:nvPr/>
        </p:nvSpPr>
        <p:spPr>
          <a:xfrm>
            <a:off x="658368" y="1828800"/>
            <a:ext cx="2011680" cy="1371600"/>
          </a:xfrm>
          <a:prstGeom prst="rect">
            <a:avLst/>
          </a:prstGeom>
          <a:noFill/>
          <a:ln/>
        </p:spPr>
        <p:txBody>
          <a:bodyPr wrap="square" lIns="0" tIns="0" rIns="0" bIns="0" rtlCol="0" anchor="ctr"/>
          <a:lstStyle/>
          <a:p>
            <a:pPr indent="0" marL="0">
              <a:buNone/>
            </a:pPr>
            <a:r>
              <a:rPr lang="en-US" sz="8400" b="1" dirty="0">
                <a:solidFill>
                  <a:srgbClr val="B52639"/>
                </a:solidFill>
                <a:latin typeface="Cambria" pitchFamily="34" charset="0"/>
                <a:ea typeface="Cambria" pitchFamily="34" charset="-122"/>
                <a:cs typeface="Cambria" pitchFamily="34" charset="-120"/>
              </a:rPr>
              <a:t>6</a:t>
            </a:r>
            <a:endParaRPr lang="en-US" sz="8400" dirty="0"/>
          </a:p>
        </p:txBody>
      </p:sp>
      <p:sp>
        <p:nvSpPr>
          <p:cNvPr id="3" name="Text 1"/>
          <p:cNvSpPr txBox="1"/>
          <p:nvPr/>
        </p:nvSpPr>
        <p:spPr>
          <a:xfrm>
            <a:off x="658368" y="3017520"/>
            <a:ext cx="9052560" cy="1143000"/>
          </a:xfrm>
          <a:prstGeom prst="rect">
            <a:avLst/>
          </a:prstGeom>
          <a:noFill/>
          <a:ln/>
        </p:spPr>
        <p:txBody>
          <a:bodyPr wrap="square" lIns="0" tIns="0" rIns="0" bIns="0" rtlCol="0" anchor="ctr"/>
          <a:lstStyle/>
          <a:p>
            <a:pPr indent="0" marL="0">
              <a:buNone/>
            </a:pPr>
            <a:r>
              <a:rPr lang="en-US" sz="3600" b="1" dirty="0">
                <a:solidFill>
                  <a:srgbClr val="FFFFFF"/>
                </a:solidFill>
                <a:latin typeface="Cambria" pitchFamily="34" charset="0"/>
                <a:ea typeface="Cambria" pitchFamily="34" charset="-122"/>
                <a:cs typeface="Cambria" pitchFamily="34" charset="-120"/>
              </a:rPr>
              <a:t>Inmunidad de rebaño y vacunación</a:t>
            </a:r>
            <a:endParaRPr lang="en-US" sz="3600" dirty="0"/>
          </a:p>
        </p:txBody>
      </p:sp>
      <p:sp>
        <p:nvSpPr>
          <p:cNvPr id="4" name="Text 2"/>
          <p:cNvSpPr txBox="1"/>
          <p:nvPr/>
        </p:nvSpPr>
        <p:spPr>
          <a:xfrm>
            <a:off x="658368" y="4279392"/>
            <a:ext cx="8595360" cy="640080"/>
          </a:xfrm>
          <a:prstGeom prst="rect">
            <a:avLst/>
          </a:prstGeom>
          <a:noFill/>
          <a:ln/>
        </p:spPr>
        <p:txBody>
          <a:bodyPr wrap="square" lIns="0" tIns="0" rIns="0" bIns="0" rtlCol="0" anchor="ctr"/>
          <a:lstStyle/>
          <a:p>
            <a:pPr indent="0" marL="0">
              <a:buNone/>
            </a:pPr>
            <a:r>
              <a:rPr lang="en-US" sz="1400" dirty="0">
                <a:solidFill>
                  <a:srgbClr val="8FB4D4"/>
                </a:solidFill>
                <a:latin typeface="Calibri" pitchFamily="34" charset="0"/>
                <a:ea typeface="Calibri" pitchFamily="34" charset="-122"/>
                <a:cs typeface="Calibri" pitchFamily="34" charset="-120"/>
              </a:rPr>
              <a:t>Del individuo a la población</a:t>
            </a:r>
            <a:endParaRPr lang="en-US" sz="1400" dirty="0"/>
          </a:p>
        </p:txBody>
      </p:sp>
      <p:sp>
        <p:nvSpPr>
          <p:cNvPr id="5" name="Shape 3"/>
          <p:cNvSpPr/>
          <p:nvPr/>
        </p:nvSpPr>
        <p:spPr>
          <a:xfrm>
            <a:off x="0" y="6320396"/>
            <a:ext cx="310896" cy="80404"/>
          </a:xfrm>
          <a:prstGeom prst="rect">
            <a:avLst/>
          </a:prstGeom>
          <a:solidFill>
            <a:srgbClr val="0F2A4A"/>
          </a:solidFill>
          <a:ln w="12700">
            <a:solidFill>
              <a:srgbClr val="0F2A4A"/>
            </a:solidFill>
            <a:prstDash val="solid"/>
          </a:ln>
        </p:spPr>
      </p:sp>
      <p:sp>
        <p:nvSpPr>
          <p:cNvPr id="6" name="Shape 4"/>
          <p:cNvSpPr/>
          <p:nvPr/>
        </p:nvSpPr>
        <p:spPr>
          <a:xfrm>
            <a:off x="420624" y="6266793"/>
            <a:ext cx="310896" cy="134007"/>
          </a:xfrm>
          <a:prstGeom prst="rect">
            <a:avLst/>
          </a:prstGeom>
          <a:solidFill>
            <a:srgbClr val="0F2A4A"/>
          </a:solidFill>
          <a:ln w="12700">
            <a:solidFill>
              <a:srgbClr val="0F2A4A"/>
            </a:solidFill>
            <a:prstDash val="solid"/>
          </a:ln>
        </p:spPr>
      </p:sp>
      <p:sp>
        <p:nvSpPr>
          <p:cNvPr id="7" name="Shape 5"/>
          <p:cNvSpPr/>
          <p:nvPr/>
        </p:nvSpPr>
        <p:spPr>
          <a:xfrm>
            <a:off x="841248" y="6186389"/>
            <a:ext cx="310896" cy="214411"/>
          </a:xfrm>
          <a:prstGeom prst="rect">
            <a:avLst/>
          </a:prstGeom>
          <a:solidFill>
            <a:srgbClr val="0F2A4A"/>
          </a:solidFill>
          <a:ln w="12700">
            <a:solidFill>
              <a:srgbClr val="0F2A4A"/>
            </a:solidFill>
            <a:prstDash val="solid"/>
          </a:ln>
        </p:spPr>
      </p:sp>
      <p:sp>
        <p:nvSpPr>
          <p:cNvPr id="8" name="Shape 6"/>
          <p:cNvSpPr/>
          <p:nvPr/>
        </p:nvSpPr>
        <p:spPr>
          <a:xfrm>
            <a:off x="1261872" y="6079183"/>
            <a:ext cx="310896" cy="321617"/>
          </a:xfrm>
          <a:prstGeom prst="rect">
            <a:avLst/>
          </a:prstGeom>
          <a:solidFill>
            <a:srgbClr val="0F2A4A"/>
          </a:solidFill>
          <a:ln w="12700">
            <a:solidFill>
              <a:srgbClr val="0F2A4A"/>
            </a:solidFill>
            <a:prstDash val="solid"/>
          </a:ln>
        </p:spPr>
      </p:sp>
      <p:sp>
        <p:nvSpPr>
          <p:cNvPr id="9" name="Shape 7"/>
          <p:cNvSpPr/>
          <p:nvPr/>
        </p:nvSpPr>
        <p:spPr>
          <a:xfrm>
            <a:off x="1682496" y="5945177"/>
            <a:ext cx="310896" cy="455623"/>
          </a:xfrm>
          <a:prstGeom prst="rect">
            <a:avLst/>
          </a:prstGeom>
          <a:solidFill>
            <a:srgbClr val="0F2A4A"/>
          </a:solidFill>
          <a:ln w="12700">
            <a:solidFill>
              <a:srgbClr val="0F2A4A"/>
            </a:solidFill>
            <a:prstDash val="solid"/>
          </a:ln>
        </p:spPr>
      </p:sp>
      <p:sp>
        <p:nvSpPr>
          <p:cNvPr id="10" name="Shape 8"/>
          <p:cNvSpPr/>
          <p:nvPr/>
        </p:nvSpPr>
        <p:spPr>
          <a:xfrm>
            <a:off x="2103120" y="5784368"/>
            <a:ext cx="310896" cy="616432"/>
          </a:xfrm>
          <a:prstGeom prst="rect">
            <a:avLst/>
          </a:prstGeom>
          <a:solidFill>
            <a:srgbClr val="0F2A4A"/>
          </a:solidFill>
          <a:ln w="12700">
            <a:solidFill>
              <a:srgbClr val="0F2A4A"/>
            </a:solidFill>
            <a:prstDash val="solid"/>
          </a:ln>
        </p:spPr>
      </p:sp>
      <p:sp>
        <p:nvSpPr>
          <p:cNvPr id="11" name="Shape 9"/>
          <p:cNvSpPr/>
          <p:nvPr/>
        </p:nvSpPr>
        <p:spPr>
          <a:xfrm>
            <a:off x="2523744" y="5623560"/>
            <a:ext cx="310896" cy="777240"/>
          </a:xfrm>
          <a:prstGeom prst="rect">
            <a:avLst/>
          </a:prstGeom>
          <a:solidFill>
            <a:srgbClr val="B52639"/>
          </a:solidFill>
          <a:ln w="12700">
            <a:solidFill>
              <a:srgbClr val="B52639"/>
            </a:solidFill>
            <a:prstDash val="solid"/>
          </a:ln>
        </p:spPr>
      </p:sp>
      <p:sp>
        <p:nvSpPr>
          <p:cNvPr id="12" name="Shape 10"/>
          <p:cNvSpPr/>
          <p:nvPr/>
        </p:nvSpPr>
        <p:spPr>
          <a:xfrm>
            <a:off x="2944368" y="5703964"/>
            <a:ext cx="310896" cy="696836"/>
          </a:xfrm>
          <a:prstGeom prst="rect">
            <a:avLst/>
          </a:prstGeom>
          <a:solidFill>
            <a:srgbClr val="0F2A4A"/>
          </a:solidFill>
          <a:ln w="12700">
            <a:solidFill>
              <a:srgbClr val="0F2A4A"/>
            </a:solidFill>
            <a:prstDash val="solid"/>
          </a:ln>
        </p:spPr>
      </p:sp>
      <p:sp>
        <p:nvSpPr>
          <p:cNvPr id="13" name="Shape 11"/>
          <p:cNvSpPr/>
          <p:nvPr/>
        </p:nvSpPr>
        <p:spPr>
          <a:xfrm>
            <a:off x="3364992" y="5864772"/>
            <a:ext cx="310896" cy="536028"/>
          </a:xfrm>
          <a:prstGeom prst="rect">
            <a:avLst/>
          </a:prstGeom>
          <a:solidFill>
            <a:srgbClr val="0F2A4A"/>
          </a:solidFill>
          <a:ln w="12700">
            <a:solidFill>
              <a:srgbClr val="0F2A4A"/>
            </a:solidFill>
            <a:prstDash val="solid"/>
          </a:ln>
        </p:spPr>
      </p:sp>
      <p:sp>
        <p:nvSpPr>
          <p:cNvPr id="14" name="Shape 12"/>
          <p:cNvSpPr/>
          <p:nvPr/>
        </p:nvSpPr>
        <p:spPr>
          <a:xfrm>
            <a:off x="3785616" y="5998779"/>
            <a:ext cx="310896" cy="402021"/>
          </a:xfrm>
          <a:prstGeom prst="rect">
            <a:avLst/>
          </a:prstGeom>
          <a:solidFill>
            <a:srgbClr val="0F2A4A"/>
          </a:solidFill>
          <a:ln w="12700">
            <a:solidFill>
              <a:srgbClr val="0F2A4A"/>
            </a:solidFill>
            <a:prstDash val="solid"/>
          </a:ln>
        </p:spPr>
      </p:sp>
      <p:sp>
        <p:nvSpPr>
          <p:cNvPr id="15" name="Shape 13"/>
          <p:cNvSpPr/>
          <p:nvPr/>
        </p:nvSpPr>
        <p:spPr>
          <a:xfrm>
            <a:off x="4206240" y="6105985"/>
            <a:ext cx="310896" cy="294815"/>
          </a:xfrm>
          <a:prstGeom prst="rect">
            <a:avLst/>
          </a:prstGeom>
          <a:solidFill>
            <a:srgbClr val="0F2A4A"/>
          </a:solidFill>
          <a:ln w="12700">
            <a:solidFill>
              <a:srgbClr val="0F2A4A"/>
            </a:solidFill>
            <a:prstDash val="solid"/>
          </a:ln>
        </p:spPr>
      </p:sp>
      <p:sp>
        <p:nvSpPr>
          <p:cNvPr id="16" name="Shape 14"/>
          <p:cNvSpPr/>
          <p:nvPr/>
        </p:nvSpPr>
        <p:spPr>
          <a:xfrm>
            <a:off x="4626864" y="6172988"/>
            <a:ext cx="310896" cy="227812"/>
          </a:xfrm>
          <a:prstGeom prst="rect">
            <a:avLst/>
          </a:prstGeom>
          <a:solidFill>
            <a:srgbClr val="0F2A4A"/>
          </a:solidFill>
          <a:ln w="12700">
            <a:solidFill>
              <a:srgbClr val="0F2A4A"/>
            </a:solidFill>
            <a:prstDash val="solid"/>
          </a:ln>
        </p:spPr>
      </p:sp>
      <p:sp>
        <p:nvSpPr>
          <p:cNvPr id="17" name="Shape 15"/>
          <p:cNvSpPr/>
          <p:nvPr/>
        </p:nvSpPr>
        <p:spPr>
          <a:xfrm>
            <a:off x="5047488" y="6132786"/>
            <a:ext cx="310896" cy="268014"/>
          </a:xfrm>
          <a:prstGeom prst="rect">
            <a:avLst/>
          </a:prstGeom>
          <a:solidFill>
            <a:srgbClr val="0F2A4A"/>
          </a:solidFill>
          <a:ln w="12700">
            <a:solidFill>
              <a:srgbClr val="0F2A4A"/>
            </a:solidFill>
            <a:prstDash val="solid"/>
          </a:ln>
        </p:spPr>
      </p:sp>
      <p:sp>
        <p:nvSpPr>
          <p:cNvPr id="18" name="Shape 16"/>
          <p:cNvSpPr/>
          <p:nvPr/>
        </p:nvSpPr>
        <p:spPr>
          <a:xfrm>
            <a:off x="5468112" y="6052382"/>
            <a:ext cx="310896" cy="348418"/>
          </a:xfrm>
          <a:prstGeom prst="rect">
            <a:avLst/>
          </a:prstGeom>
          <a:solidFill>
            <a:srgbClr val="0F2A4A"/>
          </a:solidFill>
          <a:ln w="12700">
            <a:solidFill>
              <a:srgbClr val="0F2A4A"/>
            </a:solidFill>
            <a:prstDash val="solid"/>
          </a:ln>
        </p:spPr>
      </p:sp>
      <p:sp>
        <p:nvSpPr>
          <p:cNvPr id="19" name="Shape 17"/>
          <p:cNvSpPr/>
          <p:nvPr/>
        </p:nvSpPr>
        <p:spPr>
          <a:xfrm>
            <a:off x="5888736" y="6146187"/>
            <a:ext cx="310896" cy="254613"/>
          </a:xfrm>
          <a:prstGeom prst="rect">
            <a:avLst/>
          </a:prstGeom>
          <a:solidFill>
            <a:srgbClr val="0F2A4A"/>
          </a:solidFill>
          <a:ln w="12700">
            <a:solidFill>
              <a:srgbClr val="0F2A4A"/>
            </a:solidFill>
            <a:prstDash val="solid"/>
          </a:ln>
        </p:spPr>
      </p:sp>
      <p:sp>
        <p:nvSpPr>
          <p:cNvPr id="20" name="Shape 18"/>
          <p:cNvSpPr/>
          <p:nvPr/>
        </p:nvSpPr>
        <p:spPr>
          <a:xfrm>
            <a:off x="6309360" y="6226591"/>
            <a:ext cx="310896" cy="174209"/>
          </a:xfrm>
          <a:prstGeom prst="rect">
            <a:avLst/>
          </a:prstGeom>
          <a:solidFill>
            <a:srgbClr val="0F2A4A"/>
          </a:solidFill>
          <a:ln w="12700">
            <a:solidFill>
              <a:srgbClr val="0F2A4A"/>
            </a:solidFill>
            <a:prstDash val="solid"/>
          </a:ln>
        </p:spPr>
      </p:sp>
      <p:sp>
        <p:nvSpPr>
          <p:cNvPr id="21" name="Shape 19"/>
          <p:cNvSpPr/>
          <p:nvPr/>
        </p:nvSpPr>
        <p:spPr>
          <a:xfrm>
            <a:off x="6729984" y="6280194"/>
            <a:ext cx="310896" cy="120606"/>
          </a:xfrm>
          <a:prstGeom prst="rect">
            <a:avLst/>
          </a:prstGeom>
          <a:solidFill>
            <a:srgbClr val="0F2A4A"/>
          </a:solidFill>
          <a:ln w="12700">
            <a:solidFill>
              <a:srgbClr val="0F2A4A"/>
            </a:solidFill>
            <a:prstDash val="solid"/>
          </a:ln>
        </p:spPr>
      </p:sp>
      <p:sp>
        <p:nvSpPr>
          <p:cNvPr id="22" name="Shape 20"/>
          <p:cNvSpPr/>
          <p:nvPr/>
        </p:nvSpPr>
        <p:spPr>
          <a:xfrm>
            <a:off x="7150608" y="6306995"/>
            <a:ext cx="310896" cy="93805"/>
          </a:xfrm>
          <a:prstGeom prst="rect">
            <a:avLst/>
          </a:prstGeom>
          <a:solidFill>
            <a:srgbClr val="0F2A4A"/>
          </a:solidFill>
          <a:ln w="12700">
            <a:solidFill>
              <a:srgbClr val="0F2A4A"/>
            </a:solidFill>
            <a:prstDash val="solid"/>
          </a:ln>
        </p:spPr>
      </p:sp>
      <p:sp>
        <p:nvSpPr>
          <p:cNvPr id="23" name="Shape 21"/>
          <p:cNvSpPr/>
          <p:nvPr/>
        </p:nvSpPr>
        <p:spPr>
          <a:xfrm>
            <a:off x="7571232" y="6333797"/>
            <a:ext cx="310896" cy="67003"/>
          </a:xfrm>
          <a:prstGeom prst="rect">
            <a:avLst/>
          </a:prstGeom>
          <a:solidFill>
            <a:srgbClr val="0F2A4A"/>
          </a:solidFill>
          <a:ln w="12700">
            <a:solidFill>
              <a:srgbClr val="0F2A4A"/>
            </a:solidFill>
            <a:prstDash val="solid"/>
          </a:ln>
        </p:spPr>
      </p:sp>
      <p:sp>
        <p:nvSpPr>
          <p:cNvPr id="24" name="Shape 22"/>
          <p:cNvSpPr/>
          <p:nvPr/>
        </p:nvSpPr>
        <p:spPr>
          <a:xfrm>
            <a:off x="7991856" y="6347197"/>
            <a:ext cx="310896" cy="53603"/>
          </a:xfrm>
          <a:prstGeom prst="rect">
            <a:avLst/>
          </a:prstGeom>
          <a:solidFill>
            <a:srgbClr val="0F2A4A"/>
          </a:solidFill>
          <a:ln w="12700">
            <a:solidFill>
              <a:srgbClr val="0F2A4A"/>
            </a:solidFill>
            <a:prstDash val="solid"/>
          </a:ln>
        </p:spPr>
      </p:sp>
      <p:sp>
        <p:nvSpPr>
          <p:cNvPr id="25" name="Shape 23"/>
          <p:cNvSpPr/>
          <p:nvPr/>
        </p:nvSpPr>
        <p:spPr>
          <a:xfrm>
            <a:off x="8412480" y="6360598"/>
            <a:ext cx="310896" cy="40202"/>
          </a:xfrm>
          <a:prstGeom prst="rect">
            <a:avLst/>
          </a:prstGeom>
          <a:solidFill>
            <a:srgbClr val="0F2A4A"/>
          </a:solidFill>
          <a:ln w="12700">
            <a:solidFill>
              <a:srgbClr val="0F2A4A"/>
            </a:solidFill>
            <a:prstDash val="solid"/>
          </a:ln>
        </p:spPr>
      </p:sp>
      <p:sp>
        <p:nvSpPr>
          <p:cNvPr id="26" name="Shape 24"/>
          <p:cNvSpPr/>
          <p:nvPr/>
        </p:nvSpPr>
        <p:spPr>
          <a:xfrm>
            <a:off x="8833104" y="6360598"/>
            <a:ext cx="310896" cy="40202"/>
          </a:xfrm>
          <a:prstGeom prst="rect">
            <a:avLst/>
          </a:prstGeom>
          <a:solidFill>
            <a:srgbClr val="0F2A4A"/>
          </a:solidFill>
          <a:ln w="12700">
            <a:solidFill>
              <a:srgbClr val="0F2A4A"/>
            </a:solidFill>
            <a:prstDash val="solid"/>
          </a:ln>
        </p:spPr>
      </p:sp>
      <p:sp>
        <p:nvSpPr>
          <p:cNvPr id="27" name="Shape 25"/>
          <p:cNvSpPr/>
          <p:nvPr/>
        </p:nvSpPr>
        <p:spPr>
          <a:xfrm>
            <a:off x="9253728" y="6373999"/>
            <a:ext cx="310896" cy="26801"/>
          </a:xfrm>
          <a:prstGeom prst="rect">
            <a:avLst/>
          </a:prstGeom>
          <a:solidFill>
            <a:srgbClr val="0F2A4A"/>
          </a:solidFill>
          <a:ln w="12700">
            <a:solidFill>
              <a:srgbClr val="0F2A4A"/>
            </a:solidFill>
            <a:prstDash val="solid"/>
          </a:ln>
        </p:spPr>
      </p:sp>
      <p:sp>
        <p:nvSpPr>
          <p:cNvPr id="28" name="Shape 26"/>
          <p:cNvSpPr/>
          <p:nvPr/>
        </p:nvSpPr>
        <p:spPr>
          <a:xfrm>
            <a:off x="9674352" y="6373999"/>
            <a:ext cx="310896" cy="26801"/>
          </a:xfrm>
          <a:prstGeom prst="rect">
            <a:avLst/>
          </a:prstGeom>
          <a:solidFill>
            <a:srgbClr val="0F2A4A"/>
          </a:solidFill>
          <a:ln w="12700">
            <a:solidFill>
              <a:srgbClr val="0F2A4A"/>
            </a:solidFill>
            <a:prstDash val="solid"/>
          </a:ln>
        </p:spPr>
      </p:sp>
      <p:sp>
        <p:nvSpPr>
          <p:cNvPr id="29" name="Text 27"/>
          <p:cNvSpPr txBox="1"/>
          <p:nvPr/>
        </p:nvSpPr>
        <p:spPr>
          <a:xfrm>
            <a:off x="658368" y="6382512"/>
            <a:ext cx="5486400" cy="274320"/>
          </a:xfrm>
          <a:prstGeom prst="rect">
            <a:avLst/>
          </a:prstGeom>
          <a:noFill/>
          <a:ln/>
        </p:spPr>
        <p:txBody>
          <a:bodyPr wrap="square" lIns="0" tIns="0" rIns="0" bIns="0" rtlCol="0" anchor="ctr"/>
          <a:lstStyle/>
          <a:p>
            <a:pPr indent="0" marL="0">
              <a:buNone/>
            </a:pPr>
            <a:r>
              <a:rPr lang="en-US" sz="950" dirty="0">
                <a:solidFill>
                  <a:srgbClr val="8FB4D4"/>
                </a:solidFill>
                <a:latin typeface="Calibri" pitchFamily="34" charset="0"/>
                <a:ea typeface="Calibri" pitchFamily="34" charset="-122"/>
                <a:cs typeface="Calibri" pitchFamily="34" charset="-120"/>
              </a:rPr>
              <a:t>Epidemiología · Sesión 2 · Cadena epidemiológica</a:t>
            </a:r>
            <a:endParaRPr lang="en-US" sz="950" dirty="0"/>
          </a:p>
        </p:txBody>
      </p:sp>
      <p:sp>
        <p:nvSpPr>
          <p:cNvPr id="30" name="Text 28"/>
          <p:cNvSpPr txBox="1"/>
          <p:nvPr/>
        </p:nvSpPr>
        <p:spPr>
          <a:xfrm>
            <a:off x="10616184" y="6382512"/>
            <a:ext cx="914400" cy="274320"/>
          </a:xfrm>
          <a:prstGeom prst="rect">
            <a:avLst/>
          </a:prstGeom>
          <a:noFill/>
          <a:ln/>
        </p:spPr>
        <p:txBody>
          <a:bodyPr wrap="square" lIns="0" tIns="0" rIns="0" bIns="0" rtlCol="0" anchor="ctr"/>
          <a:lstStyle/>
          <a:p>
            <a:pPr algn="r" indent="0" marL="0">
              <a:buNone/>
            </a:pPr>
            <a:r>
              <a:rPr lang="en-US" sz="950" dirty="0">
                <a:solidFill>
                  <a:srgbClr val="8FB4D4"/>
                </a:solidFill>
                <a:latin typeface="Calibri" pitchFamily="34" charset="0"/>
                <a:ea typeface="Calibri" pitchFamily="34" charset="-122"/>
                <a:cs typeface="Calibri" pitchFamily="34" charset="-120"/>
              </a:rPr>
              <a:t>37</a:t>
            </a:r>
            <a:endParaRPr lang="en-US" sz="95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 38">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58368" y="384048"/>
            <a:ext cx="10872216" cy="237744"/>
          </a:xfrm>
          <a:prstGeom prst="rect">
            <a:avLst/>
          </a:prstGeom>
          <a:noFill/>
          <a:ln/>
        </p:spPr>
        <p:txBody>
          <a:bodyPr wrap="square" lIns="0" tIns="0" rIns="0" bIns="0" rtlCol="0" anchor="ctr"/>
          <a:lstStyle/>
          <a:p>
            <a:pPr indent="0" marL="0">
              <a:buNone/>
            </a:pPr>
            <a:r>
              <a:rPr lang="en-US" sz="1100" b="1" dirty="0">
                <a:solidFill>
                  <a:srgbClr val="B52639"/>
                </a:solidFill>
                <a:latin typeface="Calibri" pitchFamily="34" charset="0"/>
                <a:ea typeface="Calibri" pitchFamily="34" charset="-122"/>
                <a:cs typeface="Calibri" pitchFamily="34" charset="-120"/>
              </a:rPr>
              <a:t>Por qué no hace falta el 100 %</a:t>
            </a:r>
            <a:endParaRPr lang="en-US" sz="1100" dirty="0"/>
          </a:p>
        </p:txBody>
      </p:sp>
      <p:sp>
        <p:nvSpPr>
          <p:cNvPr id="3" name="Text 1"/>
          <p:cNvSpPr txBox="1"/>
          <p:nvPr/>
        </p:nvSpPr>
        <p:spPr>
          <a:xfrm>
            <a:off x="658368" y="658368"/>
            <a:ext cx="10872216" cy="658368"/>
          </a:xfrm>
          <a:prstGeom prst="rect">
            <a:avLst/>
          </a:prstGeom>
          <a:noFill/>
          <a:ln/>
        </p:spPr>
        <p:txBody>
          <a:bodyPr wrap="square" lIns="0" tIns="0" rIns="0" bIns="0" rtlCol="0" anchor="t"/>
          <a:lstStyle/>
          <a:p>
            <a:pPr indent="0" marL="0">
              <a:buNone/>
            </a:pPr>
            <a:r>
              <a:rPr lang="en-US" sz="3000" b="1" dirty="0">
                <a:solidFill>
                  <a:srgbClr val="08182C"/>
                </a:solidFill>
                <a:latin typeface="Cambria" pitchFamily="34" charset="0"/>
                <a:ea typeface="Cambria" pitchFamily="34" charset="-122"/>
                <a:cs typeface="Cambria" pitchFamily="34" charset="-120"/>
              </a:rPr>
              <a:t>Inmunidad de rebaño</a:t>
            </a:r>
            <a:endParaRPr lang="en-US" sz="3000" dirty="0"/>
          </a:p>
        </p:txBody>
      </p:sp>
      <p:sp>
        <p:nvSpPr>
          <p:cNvPr id="4" name="Text 2"/>
          <p:cNvSpPr txBox="1"/>
          <p:nvPr/>
        </p:nvSpPr>
        <p:spPr>
          <a:xfrm>
            <a:off x="658368" y="6382512"/>
            <a:ext cx="5486400" cy="274320"/>
          </a:xfrm>
          <a:prstGeom prst="rect">
            <a:avLst/>
          </a:prstGeom>
          <a:noFill/>
          <a:ln/>
        </p:spPr>
        <p:txBody>
          <a:bodyPr wrap="square" lIns="0" tIns="0" rIns="0" bIns="0" rtlCol="0" anchor="ctr"/>
          <a:lstStyle/>
          <a:p>
            <a:pPr indent="0" marL="0">
              <a:buNone/>
            </a:pPr>
            <a:r>
              <a:rPr lang="en-US" sz="950" dirty="0">
                <a:solidFill>
                  <a:srgbClr val="54637A"/>
                </a:solidFill>
                <a:latin typeface="Calibri" pitchFamily="34" charset="0"/>
                <a:ea typeface="Calibri" pitchFamily="34" charset="-122"/>
                <a:cs typeface="Calibri" pitchFamily="34" charset="-120"/>
              </a:rPr>
              <a:t>Epidemiología · Sesión 2 · Cadena epidemiológica</a:t>
            </a:r>
            <a:endParaRPr lang="en-US" sz="950" dirty="0"/>
          </a:p>
        </p:txBody>
      </p:sp>
      <p:sp>
        <p:nvSpPr>
          <p:cNvPr id="5" name="Text 3"/>
          <p:cNvSpPr txBox="1"/>
          <p:nvPr/>
        </p:nvSpPr>
        <p:spPr>
          <a:xfrm>
            <a:off x="10616184" y="6382512"/>
            <a:ext cx="914400" cy="274320"/>
          </a:xfrm>
          <a:prstGeom prst="rect">
            <a:avLst/>
          </a:prstGeom>
          <a:noFill/>
          <a:ln/>
        </p:spPr>
        <p:txBody>
          <a:bodyPr wrap="square" lIns="0" tIns="0" rIns="0" bIns="0" rtlCol="0" anchor="ctr"/>
          <a:lstStyle/>
          <a:p>
            <a:pPr algn="r" indent="0" marL="0">
              <a:buNone/>
            </a:pPr>
            <a:r>
              <a:rPr lang="en-US" sz="950" dirty="0">
                <a:solidFill>
                  <a:srgbClr val="54637A"/>
                </a:solidFill>
                <a:latin typeface="Calibri" pitchFamily="34" charset="0"/>
                <a:ea typeface="Calibri" pitchFamily="34" charset="-122"/>
                <a:cs typeface="Calibri" pitchFamily="34" charset="-120"/>
              </a:rPr>
              <a:t>38</a:t>
            </a:r>
            <a:endParaRPr lang="en-US" sz="950" dirty="0"/>
          </a:p>
        </p:txBody>
      </p:sp>
      <p:sp>
        <p:nvSpPr>
          <p:cNvPr id="6" name="Text 4"/>
          <p:cNvSpPr txBox="1"/>
          <p:nvPr/>
        </p:nvSpPr>
        <p:spPr>
          <a:xfrm>
            <a:off x="658368" y="1600200"/>
            <a:ext cx="10607040" cy="822960"/>
          </a:xfrm>
          <a:prstGeom prst="rect">
            <a:avLst/>
          </a:prstGeom>
          <a:noFill/>
          <a:ln/>
        </p:spPr>
        <p:txBody>
          <a:bodyPr wrap="square" lIns="0" tIns="0" rIns="0" bIns="0" rtlCol="0" anchor="ctr"/>
          <a:lstStyle/>
          <a:p>
            <a:pPr algn="l" indent="0" marL="0">
              <a:lnSpc>
                <a:spcPct val="115000"/>
              </a:lnSpc>
              <a:buNone/>
            </a:pPr>
            <a:r>
              <a:rPr lang="en-US" sz="1450" dirty="0">
                <a:solidFill>
                  <a:srgbClr val="14202E"/>
                </a:solidFill>
                <a:latin typeface="Calibri" pitchFamily="34" charset="0"/>
                <a:ea typeface="Calibri" pitchFamily="34" charset="-122"/>
                <a:cs typeface="Calibri" pitchFamily="34" charset="-120"/>
              </a:rPr>
              <a:t>Si la proporción de población inmune es alta, el agente tiene menor probabilidad de diseminarse. Los modelos matemáticos demuestran que esa proporción no necesita ser del 100 % para que la transmisión se detenga. Ese hallazgo es el que hace posibles los programas de eliminación y erradicación.</a:t>
            </a:r>
            <a:endParaRPr lang="en-US" sz="1450" dirty="0"/>
          </a:p>
        </p:txBody>
      </p:sp>
      <p:sp>
        <p:nvSpPr>
          <p:cNvPr id="7" name="Shape 5"/>
          <p:cNvSpPr/>
          <p:nvPr/>
        </p:nvSpPr>
        <p:spPr>
          <a:xfrm>
            <a:off x="658368" y="2560320"/>
            <a:ext cx="10872216" cy="1051560"/>
          </a:xfrm>
          <a:prstGeom prst="roundRect">
            <a:avLst>
              <a:gd name="adj" fmla="val 3478"/>
            </a:avLst>
          </a:prstGeom>
          <a:solidFill>
            <a:srgbClr val="E5EBF2"/>
          </a:solidFill>
          <a:ln w="12700">
            <a:solidFill>
              <a:srgbClr val="E5EBF2"/>
            </a:solidFill>
            <a:prstDash val="solid"/>
          </a:ln>
        </p:spPr>
      </p:sp>
      <p:sp>
        <p:nvSpPr>
          <p:cNvPr id="8" name="Text 6"/>
          <p:cNvSpPr txBox="1"/>
          <p:nvPr/>
        </p:nvSpPr>
        <p:spPr>
          <a:xfrm>
            <a:off x="896112" y="2761488"/>
            <a:ext cx="10396728" cy="667512"/>
          </a:xfrm>
          <a:prstGeom prst="rect">
            <a:avLst/>
          </a:prstGeom>
          <a:noFill/>
          <a:ln/>
        </p:spPr>
        <p:txBody>
          <a:bodyPr wrap="square" lIns="0" tIns="0" rIns="0" bIns="0" rtlCol="0" anchor="ctr"/>
          <a:lstStyle/>
          <a:p>
            <a:pPr indent="0" marL="0">
              <a:lnSpc>
                <a:spcPct val="112000"/>
              </a:lnSpc>
              <a:buNone/>
            </a:pPr>
            <a:r>
              <a:rPr lang="en-US" sz="1900" dirty="0">
                <a:solidFill>
                  <a:srgbClr val="14202E"/>
                </a:solidFill>
                <a:latin typeface="Calibri" pitchFamily="34" charset="0"/>
                <a:ea typeface="Calibri" pitchFamily="34" charset="-122"/>
                <a:cs typeface="Calibri" pitchFamily="34" charset="-120"/>
              </a:rPr>
              <a:t>Umbral de inmunidad de rebaño  =  1  −  ( 1 ÷ R₀ )</a:t>
            </a:r>
            <a:endParaRPr lang="en-US" sz="1900" dirty="0"/>
          </a:p>
        </p:txBody>
      </p:sp>
      <p:sp>
        <p:nvSpPr>
          <p:cNvPr id="9" name="Shape 7"/>
          <p:cNvSpPr/>
          <p:nvPr/>
        </p:nvSpPr>
        <p:spPr>
          <a:xfrm>
            <a:off x="658368" y="3749040"/>
            <a:ext cx="5253228" cy="1691640"/>
          </a:xfrm>
          <a:prstGeom prst="roundRect">
            <a:avLst>
              <a:gd name="adj" fmla="val 2162"/>
            </a:avLst>
          </a:prstGeom>
          <a:solidFill>
            <a:srgbClr val="F1F4F8"/>
          </a:solidFill>
          <a:ln w="12700">
            <a:solidFill>
              <a:srgbClr val="F1F4F8"/>
            </a:solidFill>
            <a:prstDash val="solid"/>
          </a:ln>
        </p:spPr>
      </p:sp>
      <p:sp>
        <p:nvSpPr>
          <p:cNvPr id="10" name="Text 8"/>
          <p:cNvSpPr txBox="1"/>
          <p:nvPr/>
        </p:nvSpPr>
        <p:spPr>
          <a:xfrm>
            <a:off x="896112" y="3950208"/>
            <a:ext cx="4777740" cy="237744"/>
          </a:xfrm>
          <a:prstGeom prst="rect">
            <a:avLst/>
          </a:prstGeom>
          <a:noFill/>
          <a:ln/>
        </p:spPr>
        <p:txBody>
          <a:bodyPr wrap="square" lIns="0" tIns="0" rIns="0" bIns="0" rtlCol="0" anchor="ctr"/>
          <a:lstStyle/>
          <a:p>
            <a:pPr indent="0" marL="0">
              <a:buNone/>
            </a:pPr>
            <a:r>
              <a:rPr lang="en-US" sz="1050" b="1" dirty="0">
                <a:solidFill>
                  <a:srgbClr val="1A4270"/>
                </a:solidFill>
                <a:latin typeface="Calibri" pitchFamily="34" charset="0"/>
                <a:ea typeface="Calibri" pitchFamily="34" charset="-122"/>
                <a:cs typeface="Calibri" pitchFamily="34" charset="-120"/>
              </a:rPr>
              <a:t>QUÉ ES R₀</a:t>
            </a:r>
            <a:endParaRPr lang="en-US" sz="1050" dirty="0"/>
          </a:p>
        </p:txBody>
      </p:sp>
      <p:sp>
        <p:nvSpPr>
          <p:cNvPr id="11" name="Text 9"/>
          <p:cNvSpPr txBox="1"/>
          <p:nvPr/>
        </p:nvSpPr>
        <p:spPr>
          <a:xfrm>
            <a:off x="896112" y="4242816"/>
            <a:ext cx="4777740" cy="1014984"/>
          </a:xfrm>
          <a:prstGeom prst="rect">
            <a:avLst/>
          </a:prstGeom>
          <a:noFill/>
          <a:ln/>
        </p:spPr>
        <p:txBody>
          <a:bodyPr wrap="square" lIns="0" tIns="0" rIns="0" bIns="0" rtlCol="0" anchor="ctr"/>
          <a:lstStyle/>
          <a:p>
            <a:pPr indent="0" marL="0">
              <a:lnSpc>
                <a:spcPct val="112000"/>
              </a:lnSpc>
              <a:buNone/>
            </a:pPr>
            <a:r>
              <a:rPr lang="en-US" sz="1300" dirty="0">
                <a:solidFill>
                  <a:srgbClr val="14202E"/>
                </a:solidFill>
                <a:latin typeface="Calibri" pitchFamily="34" charset="0"/>
                <a:ea typeface="Calibri" pitchFamily="34" charset="-122"/>
                <a:cs typeface="Calibri" pitchFamily="34" charset="-120"/>
              </a:rPr>
              <a:t>Número reproductivo básico: cuántas personas infecta en promedio un caso en una población totalmente susceptible.</a:t>
            </a:r>
            <a:endParaRPr lang="en-US" sz="1300" dirty="0"/>
          </a:p>
          <a:p>
            <a:pPr indent="0" marL="0">
              <a:lnSpc>
                <a:spcPct val="112000"/>
              </a:lnSpc>
              <a:buNone/>
            </a:pPr>
            <a:endParaRPr lang="en-US" sz="1300" dirty="0"/>
          </a:p>
          <a:p>
            <a:pPr indent="0" marL="0">
              <a:lnSpc>
                <a:spcPct val="112000"/>
              </a:lnSpc>
              <a:buNone/>
            </a:pPr>
            <a:r>
              <a:rPr lang="en-US" sz="1300" dirty="0">
                <a:solidFill>
                  <a:srgbClr val="14202E"/>
                </a:solidFill>
                <a:latin typeface="Calibri" pitchFamily="34" charset="0"/>
                <a:ea typeface="Calibri" pitchFamily="34" charset="-122"/>
                <a:cs typeface="Calibri" pitchFamily="34" charset="-120"/>
              </a:rPr>
              <a:t>Sarampión: R₀ entre 12 y 18. Umbral resultante: entre 92 y 95 %.</a:t>
            </a:r>
            <a:endParaRPr lang="en-US" sz="1300" dirty="0"/>
          </a:p>
        </p:txBody>
      </p:sp>
      <p:sp>
        <p:nvSpPr>
          <p:cNvPr id="12" name="Shape 10"/>
          <p:cNvSpPr/>
          <p:nvPr/>
        </p:nvSpPr>
        <p:spPr>
          <a:xfrm>
            <a:off x="6277356" y="3749040"/>
            <a:ext cx="5253228" cy="1691640"/>
          </a:xfrm>
          <a:prstGeom prst="roundRect">
            <a:avLst>
              <a:gd name="adj" fmla="val 2162"/>
            </a:avLst>
          </a:prstGeom>
          <a:solidFill>
            <a:srgbClr val="F6E4E6"/>
          </a:solidFill>
          <a:ln w="12700">
            <a:solidFill>
              <a:srgbClr val="F6E4E6"/>
            </a:solidFill>
            <a:prstDash val="solid"/>
          </a:ln>
        </p:spPr>
      </p:sp>
      <p:sp>
        <p:nvSpPr>
          <p:cNvPr id="13" name="Text 11"/>
          <p:cNvSpPr txBox="1"/>
          <p:nvPr/>
        </p:nvSpPr>
        <p:spPr>
          <a:xfrm>
            <a:off x="6515100" y="3950208"/>
            <a:ext cx="4777740" cy="237744"/>
          </a:xfrm>
          <a:prstGeom prst="rect">
            <a:avLst/>
          </a:prstGeom>
          <a:noFill/>
          <a:ln/>
        </p:spPr>
        <p:txBody>
          <a:bodyPr wrap="square" lIns="0" tIns="0" rIns="0" bIns="0" rtlCol="0" anchor="ctr"/>
          <a:lstStyle/>
          <a:p>
            <a:pPr indent="0" marL="0">
              <a:buNone/>
            </a:pPr>
            <a:r>
              <a:rPr lang="en-US" sz="1050" b="1" dirty="0">
                <a:solidFill>
                  <a:srgbClr val="B52639"/>
                </a:solidFill>
                <a:latin typeface="Calibri" pitchFamily="34" charset="0"/>
                <a:ea typeface="Calibri" pitchFamily="34" charset="-122"/>
                <a:cs typeface="Calibri" pitchFamily="34" charset="-120"/>
              </a:rPr>
              <a:t>DE AHÍ SALE LA META DEL 95 %</a:t>
            </a:r>
            <a:endParaRPr lang="en-US" sz="1050" dirty="0"/>
          </a:p>
        </p:txBody>
      </p:sp>
      <p:sp>
        <p:nvSpPr>
          <p:cNvPr id="14" name="Text 12"/>
          <p:cNvSpPr txBox="1"/>
          <p:nvPr/>
        </p:nvSpPr>
        <p:spPr>
          <a:xfrm>
            <a:off x="6515100" y="4242816"/>
            <a:ext cx="4777740" cy="1014984"/>
          </a:xfrm>
          <a:prstGeom prst="rect">
            <a:avLst/>
          </a:prstGeom>
          <a:noFill/>
          <a:ln/>
        </p:spPr>
        <p:txBody>
          <a:bodyPr wrap="square" lIns="0" tIns="0" rIns="0" bIns="0" rtlCol="0" anchor="ctr"/>
          <a:lstStyle/>
          <a:p>
            <a:pPr indent="0" marL="0">
              <a:lnSpc>
                <a:spcPct val="112000"/>
              </a:lnSpc>
              <a:buNone/>
            </a:pPr>
            <a:r>
              <a:rPr lang="en-US" sz="1300" dirty="0">
                <a:solidFill>
                  <a:srgbClr val="14202E"/>
                </a:solidFill>
                <a:latin typeface="Calibri" pitchFamily="34" charset="0"/>
                <a:ea typeface="Calibri" pitchFamily="34" charset="-122"/>
                <a:cs typeface="Calibri" pitchFamily="34" charset="-120"/>
              </a:rPr>
              <a:t>La cobertura del 95 % con dos dosis no es una cifra arbitraria ni una aspiración administrativa: es el resultado de la fórmula.</a:t>
            </a:r>
            <a:endParaRPr lang="en-US" sz="1300" dirty="0"/>
          </a:p>
          <a:p>
            <a:pPr indent="0" marL="0">
              <a:lnSpc>
                <a:spcPct val="112000"/>
              </a:lnSpc>
              <a:buNone/>
            </a:pPr>
            <a:endParaRPr lang="en-US" sz="1300" dirty="0"/>
          </a:p>
          <a:p>
            <a:pPr indent="0" marL="0">
              <a:lnSpc>
                <a:spcPct val="112000"/>
              </a:lnSpc>
              <a:buNone/>
            </a:pPr>
            <a:r>
              <a:rPr lang="en-US" sz="1300" dirty="0">
                <a:solidFill>
                  <a:srgbClr val="14202E"/>
                </a:solidFill>
                <a:latin typeface="Calibri" pitchFamily="34" charset="0"/>
                <a:ea typeface="Calibri" pitchFamily="34" charset="-122"/>
                <a:cs typeface="Calibri" pitchFamily="34" charset="-120"/>
              </a:rPr>
              <a:t>Para la difteria el umbral es menor: entre 75 y 85 % de población inmune.</a:t>
            </a:r>
            <a:endParaRPr lang="en-US" sz="13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Slide 39">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58368" y="384048"/>
            <a:ext cx="10872216" cy="237744"/>
          </a:xfrm>
          <a:prstGeom prst="rect">
            <a:avLst/>
          </a:prstGeom>
          <a:noFill/>
          <a:ln/>
        </p:spPr>
        <p:txBody>
          <a:bodyPr wrap="square" lIns="0" tIns="0" rIns="0" bIns="0" rtlCol="0" anchor="ctr"/>
          <a:lstStyle/>
          <a:p>
            <a:pPr indent="0" marL="0">
              <a:buNone/>
            </a:pPr>
            <a:r>
              <a:rPr lang="en-US" sz="1100" b="1" dirty="0">
                <a:solidFill>
                  <a:srgbClr val="B52639"/>
                </a:solidFill>
                <a:latin typeface="Calibri" pitchFamily="34" charset="0"/>
                <a:ea typeface="Calibri" pitchFamily="34" charset="-122"/>
                <a:cs typeface="Calibri" pitchFamily="34" charset="-120"/>
              </a:rPr>
              <a:t>Dato oficial · por debajo del umbral</a:t>
            </a:r>
            <a:endParaRPr lang="en-US" sz="1100" dirty="0"/>
          </a:p>
        </p:txBody>
      </p:sp>
      <p:sp>
        <p:nvSpPr>
          <p:cNvPr id="3" name="Text 1"/>
          <p:cNvSpPr txBox="1"/>
          <p:nvPr/>
        </p:nvSpPr>
        <p:spPr>
          <a:xfrm>
            <a:off x="658368" y="658368"/>
            <a:ext cx="10872216" cy="658368"/>
          </a:xfrm>
          <a:prstGeom prst="rect">
            <a:avLst/>
          </a:prstGeom>
          <a:noFill/>
          <a:ln/>
        </p:spPr>
        <p:txBody>
          <a:bodyPr wrap="square" lIns="0" tIns="0" rIns="0" bIns="0" rtlCol="0" anchor="t"/>
          <a:lstStyle/>
          <a:p>
            <a:pPr indent="0" marL="0">
              <a:buNone/>
            </a:pPr>
            <a:r>
              <a:rPr lang="en-US" sz="3000" b="1" dirty="0">
                <a:solidFill>
                  <a:srgbClr val="08182C"/>
                </a:solidFill>
                <a:latin typeface="Cambria" pitchFamily="34" charset="0"/>
                <a:ea typeface="Cambria" pitchFamily="34" charset="-122"/>
                <a:cs typeface="Cambria" pitchFamily="34" charset="-120"/>
              </a:rPr>
              <a:t>Las coberturas de SPR en el Perú</a:t>
            </a:r>
            <a:endParaRPr lang="en-US" sz="3000" dirty="0"/>
          </a:p>
        </p:txBody>
      </p:sp>
      <p:sp>
        <p:nvSpPr>
          <p:cNvPr id="4" name="Text 2"/>
          <p:cNvSpPr txBox="1"/>
          <p:nvPr/>
        </p:nvSpPr>
        <p:spPr>
          <a:xfrm>
            <a:off x="658368" y="6382512"/>
            <a:ext cx="5486400" cy="274320"/>
          </a:xfrm>
          <a:prstGeom prst="rect">
            <a:avLst/>
          </a:prstGeom>
          <a:noFill/>
          <a:ln/>
        </p:spPr>
        <p:txBody>
          <a:bodyPr wrap="square" lIns="0" tIns="0" rIns="0" bIns="0" rtlCol="0" anchor="ctr"/>
          <a:lstStyle/>
          <a:p>
            <a:pPr indent="0" marL="0">
              <a:buNone/>
            </a:pPr>
            <a:r>
              <a:rPr lang="en-US" sz="950" dirty="0">
                <a:solidFill>
                  <a:srgbClr val="54637A"/>
                </a:solidFill>
                <a:latin typeface="Calibri" pitchFamily="34" charset="0"/>
                <a:ea typeface="Calibri" pitchFamily="34" charset="-122"/>
                <a:cs typeface="Calibri" pitchFamily="34" charset="-120"/>
              </a:rPr>
              <a:t>Epidemiología · Sesión 2 · Cadena epidemiológica</a:t>
            </a:r>
            <a:endParaRPr lang="en-US" sz="950" dirty="0"/>
          </a:p>
        </p:txBody>
      </p:sp>
      <p:sp>
        <p:nvSpPr>
          <p:cNvPr id="5" name="Text 3"/>
          <p:cNvSpPr txBox="1"/>
          <p:nvPr/>
        </p:nvSpPr>
        <p:spPr>
          <a:xfrm>
            <a:off x="10616184" y="6382512"/>
            <a:ext cx="914400" cy="274320"/>
          </a:xfrm>
          <a:prstGeom prst="rect">
            <a:avLst/>
          </a:prstGeom>
          <a:noFill/>
          <a:ln/>
        </p:spPr>
        <p:txBody>
          <a:bodyPr wrap="square" lIns="0" tIns="0" rIns="0" bIns="0" rtlCol="0" anchor="ctr"/>
          <a:lstStyle/>
          <a:p>
            <a:pPr algn="r" indent="0" marL="0">
              <a:buNone/>
            </a:pPr>
            <a:r>
              <a:rPr lang="en-US" sz="950" dirty="0">
                <a:solidFill>
                  <a:srgbClr val="54637A"/>
                </a:solidFill>
                <a:latin typeface="Calibri" pitchFamily="34" charset="0"/>
                <a:ea typeface="Calibri" pitchFamily="34" charset="-122"/>
                <a:cs typeface="Calibri" pitchFamily="34" charset="-120"/>
              </a:rPr>
              <a:t>39</a:t>
            </a:r>
            <a:endParaRPr lang="en-US" sz="950" dirty="0"/>
          </a:p>
        </p:txBody>
      </p:sp>
      <p:graphicFrame>
        <p:nvGraphicFramePr>
          <p:cNvPr id="6" name="Chart 0" descr=""/>
          <p:cNvGraphicFramePr/>
          <p:nvPr/>
        </p:nvGraphicFramePr>
        <p:xfrm>
          <a:off x="658368" y="1645920"/>
          <a:ext cx="6858000" cy="3108960"/>
        </p:xfrm>
        <a:graphic xmlns:a="http://schemas.openxmlformats.org/drawingml/2006/main">
          <a:graphicData uri="http://schemas.openxmlformats.org/drawingml/2006/chart">
            <c:chart xmlns:c="http://schemas.openxmlformats.org/drawingml/2006/chart" r:id="rId1"/>
          </a:graphicData>
        </a:graphic>
      </p:graphicFrame>
      <p:sp>
        <p:nvSpPr>
          <p:cNvPr id="7" name="Shape 4"/>
          <p:cNvSpPr/>
          <p:nvPr/>
        </p:nvSpPr>
        <p:spPr>
          <a:xfrm>
            <a:off x="7882128" y="1645920"/>
            <a:ext cx="3648456" cy="3108960"/>
          </a:xfrm>
          <a:prstGeom prst="roundRect">
            <a:avLst>
              <a:gd name="adj" fmla="val 1176"/>
            </a:avLst>
          </a:prstGeom>
          <a:solidFill>
            <a:srgbClr val="08182C"/>
          </a:solidFill>
          <a:ln w="12700">
            <a:solidFill>
              <a:srgbClr val="08182C"/>
            </a:solidFill>
            <a:prstDash val="solid"/>
          </a:ln>
        </p:spPr>
      </p:sp>
      <p:sp>
        <p:nvSpPr>
          <p:cNvPr id="8" name="Text 5"/>
          <p:cNvSpPr txBox="1"/>
          <p:nvPr/>
        </p:nvSpPr>
        <p:spPr>
          <a:xfrm>
            <a:off x="8119872" y="1847088"/>
            <a:ext cx="3172968" cy="237744"/>
          </a:xfrm>
          <a:prstGeom prst="rect">
            <a:avLst/>
          </a:prstGeom>
          <a:noFill/>
          <a:ln/>
        </p:spPr>
        <p:txBody>
          <a:bodyPr wrap="square" lIns="0" tIns="0" rIns="0" bIns="0" rtlCol="0" anchor="ctr"/>
          <a:lstStyle/>
          <a:p>
            <a:pPr indent="0" marL="0">
              <a:buNone/>
            </a:pPr>
            <a:r>
              <a:rPr lang="en-US" sz="1050" b="1" dirty="0">
                <a:solidFill>
                  <a:srgbClr val="8FB4D4"/>
                </a:solidFill>
                <a:latin typeface="Calibri" pitchFamily="34" charset="0"/>
                <a:ea typeface="Calibri" pitchFamily="34" charset="-122"/>
                <a:cs typeface="Calibri" pitchFamily="34" charset="-120"/>
              </a:rPr>
              <a:t>PUNTO CLAVE: EL PROMEDIO ENGAÑA</a:t>
            </a:r>
            <a:endParaRPr lang="en-US" sz="1050" dirty="0"/>
          </a:p>
        </p:txBody>
      </p:sp>
      <p:sp>
        <p:nvSpPr>
          <p:cNvPr id="9" name="Text 6"/>
          <p:cNvSpPr txBox="1"/>
          <p:nvPr/>
        </p:nvSpPr>
        <p:spPr>
          <a:xfrm>
            <a:off x="8119872" y="2139696"/>
            <a:ext cx="3172968" cy="2432304"/>
          </a:xfrm>
          <a:prstGeom prst="rect">
            <a:avLst/>
          </a:prstGeom>
          <a:noFill/>
          <a:ln/>
        </p:spPr>
        <p:txBody>
          <a:bodyPr wrap="square" lIns="0" tIns="0" rIns="0" bIns="0" rtlCol="0" anchor="ctr"/>
          <a:lstStyle/>
          <a:p>
            <a:pPr indent="0" marL="0">
              <a:lnSpc>
                <a:spcPct val="112000"/>
              </a:lnSpc>
              <a:buNone/>
            </a:pPr>
            <a:r>
              <a:rPr lang="en-US" sz="1250" dirty="0">
                <a:solidFill>
                  <a:srgbClr val="FFFFFF"/>
                </a:solidFill>
                <a:latin typeface="Calibri" pitchFamily="34" charset="0"/>
                <a:ea typeface="Calibri" pitchFamily="34" charset="-122"/>
                <a:cs typeface="Calibri" pitchFamily="34" charset="-120"/>
              </a:rPr>
              <a:t>Ninguna de estas cifras alcanza el 95 %.</a:t>
            </a:r>
            <a:endParaRPr lang="en-US" sz="1250" dirty="0"/>
          </a:p>
          <a:p>
            <a:pPr indent="0" marL="0">
              <a:lnSpc>
                <a:spcPct val="112000"/>
              </a:lnSpc>
              <a:buNone/>
            </a:pPr>
            <a:endParaRPr lang="en-US" sz="1250" dirty="0"/>
          </a:p>
          <a:p>
            <a:pPr indent="0" marL="0">
              <a:lnSpc>
                <a:spcPct val="112000"/>
              </a:lnSpc>
              <a:buNone/>
            </a:pPr>
            <a:r>
              <a:rPr lang="en-US" sz="1250" dirty="0">
                <a:solidFill>
                  <a:srgbClr val="FFFFFF"/>
                </a:solidFill>
                <a:latin typeface="Calibri" pitchFamily="34" charset="0"/>
                <a:ea typeface="Calibri" pitchFamily="34" charset="-122"/>
                <a:cs typeface="Calibri" pitchFamily="34" charset="-120"/>
              </a:rPr>
              <a:t>Y la falta de homogeneidad es tan peligrosa como la cobertura baja: un país puede tener 95 % nacional y sufrir brotes igual si hay bolsones con 40 %.</a:t>
            </a:r>
            <a:endParaRPr lang="en-US" sz="1250" dirty="0"/>
          </a:p>
          <a:p>
            <a:pPr indent="0" marL="0">
              <a:lnSpc>
                <a:spcPct val="112000"/>
              </a:lnSpc>
              <a:buNone/>
            </a:pPr>
            <a:endParaRPr lang="en-US" sz="1250" dirty="0"/>
          </a:p>
          <a:p>
            <a:pPr indent="0" marL="0">
              <a:lnSpc>
                <a:spcPct val="112000"/>
              </a:lnSpc>
              <a:buNone/>
            </a:pPr>
            <a:r>
              <a:rPr lang="en-US" sz="1250" dirty="0">
                <a:solidFill>
                  <a:srgbClr val="FFFFFF"/>
                </a:solidFill>
                <a:latin typeface="Calibri" pitchFamily="34" charset="0"/>
                <a:ea typeface="Calibri" pitchFamily="34" charset="-122"/>
                <a:cs typeface="Calibri" pitchFamily="34" charset="-120"/>
              </a:rPr>
              <a:t>En tu proyecto del semestre no te quedes con el promedio del distrito: busca la variación interna.</a:t>
            </a:r>
            <a:endParaRPr lang="en-US" sz="1250" dirty="0"/>
          </a:p>
        </p:txBody>
      </p:sp>
      <p:sp>
        <p:nvSpPr>
          <p:cNvPr id="10" name="Text 7"/>
          <p:cNvSpPr txBox="1"/>
          <p:nvPr/>
        </p:nvSpPr>
        <p:spPr>
          <a:xfrm>
            <a:off x="658368" y="4937760"/>
            <a:ext cx="10872216" cy="384048"/>
          </a:xfrm>
          <a:prstGeom prst="rect">
            <a:avLst/>
          </a:prstGeom>
          <a:noFill/>
          <a:ln/>
        </p:spPr>
        <p:txBody>
          <a:bodyPr wrap="square" lIns="0" tIns="0" rIns="0" bIns="0" rtlCol="0" anchor="ctr"/>
          <a:lstStyle/>
          <a:p>
            <a:pPr indent="0" marL="0">
              <a:lnSpc>
                <a:spcPct val="105000"/>
              </a:lnSpc>
              <a:buNone/>
            </a:pPr>
            <a:r>
              <a:rPr lang="en-US" sz="950" i="1" dirty="0">
                <a:solidFill>
                  <a:srgbClr val="54637A"/>
                </a:solidFill>
                <a:latin typeface="Calibri" pitchFamily="34" charset="0"/>
                <a:ea typeface="Calibri" pitchFamily="34" charset="-122"/>
                <a:cs typeface="Calibri" pitchFamily="34" charset="-120"/>
              </a:rPr>
              <a:t>Fuentes: reportes del CDC Perú - MINSA y del Colegio Médico del Perú, 2026. Cifras aproximadas y provisionales; verifica la vigente antes de citarla.</a:t>
            </a:r>
            <a:endParaRPr lang="en-US" sz="9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58368" y="384048"/>
            <a:ext cx="10872216" cy="237744"/>
          </a:xfrm>
          <a:prstGeom prst="rect">
            <a:avLst/>
          </a:prstGeom>
          <a:noFill/>
          <a:ln/>
        </p:spPr>
        <p:txBody>
          <a:bodyPr wrap="square" lIns="0" tIns="0" rIns="0" bIns="0" rtlCol="0" anchor="ctr"/>
          <a:lstStyle/>
          <a:p>
            <a:pPr indent="0" marL="0">
              <a:buNone/>
            </a:pPr>
            <a:r>
              <a:rPr lang="en-US" sz="1100" b="1" dirty="0">
                <a:solidFill>
                  <a:srgbClr val="B52639"/>
                </a:solidFill>
                <a:latin typeface="Calibri" pitchFamily="34" charset="0"/>
                <a:ea typeface="Calibri" pitchFamily="34" charset="-122"/>
                <a:cs typeface="Calibri" pitchFamily="34" charset="-120"/>
              </a:rPr>
              <a:t>Puente con la sesión anterior</a:t>
            </a:r>
            <a:endParaRPr lang="en-US" sz="1100" dirty="0"/>
          </a:p>
        </p:txBody>
      </p:sp>
      <p:sp>
        <p:nvSpPr>
          <p:cNvPr id="3" name="Text 1"/>
          <p:cNvSpPr txBox="1"/>
          <p:nvPr/>
        </p:nvSpPr>
        <p:spPr>
          <a:xfrm>
            <a:off x="658368" y="658368"/>
            <a:ext cx="10872216" cy="658368"/>
          </a:xfrm>
          <a:prstGeom prst="rect">
            <a:avLst/>
          </a:prstGeom>
          <a:noFill/>
          <a:ln/>
        </p:spPr>
        <p:txBody>
          <a:bodyPr wrap="square" lIns="0" tIns="0" rIns="0" bIns="0" rtlCol="0" anchor="t"/>
          <a:lstStyle/>
          <a:p>
            <a:pPr indent="0" marL="0">
              <a:buNone/>
            </a:pPr>
            <a:r>
              <a:rPr lang="en-US" sz="3000" b="1" dirty="0">
                <a:solidFill>
                  <a:srgbClr val="08182C"/>
                </a:solidFill>
                <a:latin typeface="Cambria" pitchFamily="34" charset="0"/>
                <a:ea typeface="Cambria" pitchFamily="34" charset="-122"/>
                <a:cs typeface="Cambria" pitchFamily="34" charset="-120"/>
              </a:rPr>
              <a:t>Dónde estábamos y dónde seguimos</a:t>
            </a:r>
            <a:endParaRPr lang="en-US" sz="3000" dirty="0"/>
          </a:p>
        </p:txBody>
      </p:sp>
      <p:sp>
        <p:nvSpPr>
          <p:cNvPr id="4" name="Text 2"/>
          <p:cNvSpPr txBox="1"/>
          <p:nvPr/>
        </p:nvSpPr>
        <p:spPr>
          <a:xfrm>
            <a:off x="658368" y="6382512"/>
            <a:ext cx="5486400" cy="274320"/>
          </a:xfrm>
          <a:prstGeom prst="rect">
            <a:avLst/>
          </a:prstGeom>
          <a:noFill/>
          <a:ln/>
        </p:spPr>
        <p:txBody>
          <a:bodyPr wrap="square" lIns="0" tIns="0" rIns="0" bIns="0" rtlCol="0" anchor="ctr"/>
          <a:lstStyle/>
          <a:p>
            <a:pPr indent="0" marL="0">
              <a:buNone/>
            </a:pPr>
            <a:r>
              <a:rPr lang="en-US" sz="950" dirty="0">
                <a:solidFill>
                  <a:srgbClr val="54637A"/>
                </a:solidFill>
                <a:latin typeface="Calibri" pitchFamily="34" charset="0"/>
                <a:ea typeface="Calibri" pitchFamily="34" charset="-122"/>
                <a:cs typeface="Calibri" pitchFamily="34" charset="-120"/>
              </a:rPr>
              <a:t>Epidemiología · Sesión 2 · Cadena epidemiológica</a:t>
            </a:r>
            <a:endParaRPr lang="en-US" sz="950" dirty="0"/>
          </a:p>
        </p:txBody>
      </p:sp>
      <p:sp>
        <p:nvSpPr>
          <p:cNvPr id="5" name="Text 3"/>
          <p:cNvSpPr txBox="1"/>
          <p:nvPr/>
        </p:nvSpPr>
        <p:spPr>
          <a:xfrm>
            <a:off x="10616184" y="6382512"/>
            <a:ext cx="914400" cy="274320"/>
          </a:xfrm>
          <a:prstGeom prst="rect">
            <a:avLst/>
          </a:prstGeom>
          <a:noFill/>
          <a:ln/>
        </p:spPr>
        <p:txBody>
          <a:bodyPr wrap="square" lIns="0" tIns="0" rIns="0" bIns="0" rtlCol="0" anchor="ctr"/>
          <a:lstStyle/>
          <a:p>
            <a:pPr algn="r" indent="0" marL="0">
              <a:buNone/>
            </a:pPr>
            <a:r>
              <a:rPr lang="en-US" sz="950" dirty="0">
                <a:solidFill>
                  <a:srgbClr val="54637A"/>
                </a:solidFill>
                <a:latin typeface="Calibri" pitchFamily="34" charset="0"/>
                <a:ea typeface="Calibri" pitchFamily="34" charset="-122"/>
                <a:cs typeface="Calibri" pitchFamily="34" charset="-120"/>
              </a:rPr>
              <a:t>4</a:t>
            </a:r>
            <a:endParaRPr lang="en-US" sz="950" dirty="0"/>
          </a:p>
        </p:txBody>
      </p:sp>
      <p:sp>
        <p:nvSpPr>
          <p:cNvPr id="6" name="Shape 4"/>
          <p:cNvSpPr/>
          <p:nvPr/>
        </p:nvSpPr>
        <p:spPr>
          <a:xfrm>
            <a:off x="658368" y="1737360"/>
            <a:ext cx="5253228" cy="1920240"/>
          </a:xfrm>
          <a:prstGeom prst="roundRect">
            <a:avLst>
              <a:gd name="adj" fmla="val 1905"/>
            </a:avLst>
          </a:prstGeom>
          <a:solidFill>
            <a:srgbClr val="F1F4F8"/>
          </a:solidFill>
          <a:ln w="12700">
            <a:solidFill>
              <a:srgbClr val="F1F4F8"/>
            </a:solidFill>
            <a:prstDash val="solid"/>
          </a:ln>
        </p:spPr>
      </p:sp>
      <p:sp>
        <p:nvSpPr>
          <p:cNvPr id="7" name="Text 5"/>
          <p:cNvSpPr txBox="1"/>
          <p:nvPr/>
        </p:nvSpPr>
        <p:spPr>
          <a:xfrm>
            <a:off x="896112" y="1938528"/>
            <a:ext cx="4777740" cy="237744"/>
          </a:xfrm>
          <a:prstGeom prst="rect">
            <a:avLst/>
          </a:prstGeom>
          <a:noFill/>
          <a:ln/>
        </p:spPr>
        <p:txBody>
          <a:bodyPr wrap="square" lIns="0" tIns="0" rIns="0" bIns="0" rtlCol="0" anchor="ctr"/>
          <a:lstStyle/>
          <a:p>
            <a:pPr indent="0" marL="0">
              <a:buNone/>
            </a:pPr>
            <a:r>
              <a:rPr lang="en-US" sz="1050" b="1" dirty="0">
                <a:solidFill>
                  <a:srgbClr val="54637A"/>
                </a:solidFill>
                <a:latin typeface="Calibri" pitchFamily="34" charset="0"/>
                <a:ea typeface="Calibri" pitchFamily="34" charset="-122"/>
                <a:cs typeface="Calibri" pitchFamily="34" charset="-120"/>
              </a:rPr>
              <a:t>SESIÓN 1</a:t>
            </a:r>
            <a:endParaRPr lang="en-US" sz="1050" dirty="0"/>
          </a:p>
        </p:txBody>
      </p:sp>
      <p:sp>
        <p:nvSpPr>
          <p:cNvPr id="8" name="Text 6"/>
          <p:cNvSpPr txBox="1"/>
          <p:nvPr/>
        </p:nvSpPr>
        <p:spPr>
          <a:xfrm>
            <a:off x="896112" y="2231136"/>
            <a:ext cx="4777740" cy="329184"/>
          </a:xfrm>
          <a:prstGeom prst="rect">
            <a:avLst/>
          </a:prstGeom>
          <a:noFill/>
          <a:ln/>
        </p:spPr>
        <p:txBody>
          <a:bodyPr wrap="square" lIns="0" tIns="0" rIns="0" bIns="0" rtlCol="0" anchor="ctr"/>
          <a:lstStyle/>
          <a:p>
            <a:pPr indent="0" marL="0">
              <a:buNone/>
            </a:pPr>
            <a:r>
              <a:rPr lang="en-US" sz="2000" b="1" dirty="0">
                <a:solidFill>
                  <a:srgbClr val="0F2A4A"/>
                </a:solidFill>
                <a:latin typeface="Calibri" pitchFamily="34" charset="0"/>
                <a:ea typeface="Calibri" pitchFamily="34" charset="-122"/>
                <a:cs typeface="Calibri" pitchFamily="34" charset="-120"/>
              </a:rPr>
              <a:t>Historia natural</a:t>
            </a:r>
            <a:endParaRPr lang="en-US" sz="2000" dirty="0"/>
          </a:p>
        </p:txBody>
      </p:sp>
      <p:sp>
        <p:nvSpPr>
          <p:cNvPr id="9" name="Text 7"/>
          <p:cNvSpPr txBox="1"/>
          <p:nvPr/>
        </p:nvSpPr>
        <p:spPr>
          <a:xfrm>
            <a:off x="896112" y="2615184"/>
            <a:ext cx="4777740" cy="859536"/>
          </a:xfrm>
          <a:prstGeom prst="rect">
            <a:avLst/>
          </a:prstGeom>
          <a:noFill/>
          <a:ln/>
        </p:spPr>
        <p:txBody>
          <a:bodyPr wrap="square" lIns="0" tIns="0" rIns="0" bIns="0" rtlCol="0" anchor="ctr"/>
          <a:lstStyle/>
          <a:p>
            <a:pPr indent="0" marL="0">
              <a:lnSpc>
                <a:spcPct val="112000"/>
              </a:lnSpc>
              <a:buNone/>
            </a:pPr>
            <a:r>
              <a:rPr lang="en-US" sz="1400" dirty="0">
                <a:solidFill>
                  <a:srgbClr val="14202E"/>
                </a:solidFill>
                <a:latin typeface="Calibri" pitchFamily="34" charset="0"/>
                <a:ea typeface="Calibri" pitchFamily="34" charset="-122"/>
                <a:cs typeface="Calibri" pitchFamily="34" charset="-120"/>
              </a:rPr>
              <a:t>Describe lo que ocurre DENTRO de una persona, desde la exposición hasta la resolución.</a:t>
            </a:r>
            <a:endParaRPr lang="en-US" sz="1400" dirty="0"/>
          </a:p>
        </p:txBody>
      </p:sp>
      <p:sp>
        <p:nvSpPr>
          <p:cNvPr id="10" name="Shape 8"/>
          <p:cNvSpPr/>
          <p:nvPr/>
        </p:nvSpPr>
        <p:spPr>
          <a:xfrm>
            <a:off x="6277356" y="1737360"/>
            <a:ext cx="5253228" cy="1920240"/>
          </a:xfrm>
          <a:prstGeom prst="roundRect">
            <a:avLst>
              <a:gd name="adj" fmla="val 1905"/>
            </a:avLst>
          </a:prstGeom>
          <a:solidFill>
            <a:srgbClr val="08182C"/>
          </a:solidFill>
          <a:ln w="12700">
            <a:solidFill>
              <a:srgbClr val="08182C"/>
            </a:solidFill>
            <a:prstDash val="solid"/>
          </a:ln>
        </p:spPr>
      </p:sp>
      <p:sp>
        <p:nvSpPr>
          <p:cNvPr id="11" name="Text 9"/>
          <p:cNvSpPr txBox="1"/>
          <p:nvPr/>
        </p:nvSpPr>
        <p:spPr>
          <a:xfrm>
            <a:off x="6515100" y="1938528"/>
            <a:ext cx="4777740" cy="237744"/>
          </a:xfrm>
          <a:prstGeom prst="rect">
            <a:avLst/>
          </a:prstGeom>
          <a:noFill/>
          <a:ln/>
        </p:spPr>
        <p:txBody>
          <a:bodyPr wrap="square" lIns="0" tIns="0" rIns="0" bIns="0" rtlCol="0" anchor="ctr"/>
          <a:lstStyle/>
          <a:p>
            <a:pPr indent="0" marL="0">
              <a:buNone/>
            </a:pPr>
            <a:r>
              <a:rPr lang="en-US" sz="1050" b="1" dirty="0">
                <a:solidFill>
                  <a:srgbClr val="8FB4D4"/>
                </a:solidFill>
                <a:latin typeface="Calibri" pitchFamily="34" charset="0"/>
                <a:ea typeface="Calibri" pitchFamily="34" charset="-122"/>
                <a:cs typeface="Calibri" pitchFamily="34" charset="-120"/>
              </a:rPr>
              <a:t>SESIÓN 2</a:t>
            </a:r>
            <a:endParaRPr lang="en-US" sz="1050" dirty="0"/>
          </a:p>
        </p:txBody>
      </p:sp>
      <p:sp>
        <p:nvSpPr>
          <p:cNvPr id="12" name="Text 10"/>
          <p:cNvSpPr txBox="1"/>
          <p:nvPr/>
        </p:nvSpPr>
        <p:spPr>
          <a:xfrm>
            <a:off x="6515100" y="2231136"/>
            <a:ext cx="4777740" cy="329184"/>
          </a:xfrm>
          <a:prstGeom prst="rect">
            <a:avLst/>
          </a:prstGeom>
          <a:noFill/>
          <a:ln/>
        </p:spPr>
        <p:txBody>
          <a:bodyPr wrap="square" lIns="0" tIns="0" rIns="0" bIns="0" rtlCol="0" anchor="ctr"/>
          <a:lstStyle/>
          <a:p>
            <a:pPr indent="0" marL="0">
              <a:buNone/>
            </a:pPr>
            <a:r>
              <a:rPr lang="en-US" sz="2000" b="1" dirty="0">
                <a:solidFill>
                  <a:srgbClr val="FFFFFF"/>
                </a:solidFill>
                <a:latin typeface="Calibri" pitchFamily="34" charset="0"/>
                <a:ea typeface="Calibri" pitchFamily="34" charset="-122"/>
                <a:cs typeface="Calibri" pitchFamily="34" charset="-120"/>
              </a:rPr>
              <a:t>Cadena epidemiológica</a:t>
            </a:r>
            <a:endParaRPr lang="en-US" sz="2000" dirty="0"/>
          </a:p>
        </p:txBody>
      </p:sp>
      <p:sp>
        <p:nvSpPr>
          <p:cNvPr id="13" name="Text 11"/>
          <p:cNvSpPr txBox="1"/>
          <p:nvPr/>
        </p:nvSpPr>
        <p:spPr>
          <a:xfrm>
            <a:off x="6515100" y="2615184"/>
            <a:ext cx="4777740" cy="859536"/>
          </a:xfrm>
          <a:prstGeom prst="rect">
            <a:avLst/>
          </a:prstGeom>
          <a:noFill/>
          <a:ln/>
        </p:spPr>
        <p:txBody>
          <a:bodyPr wrap="square" lIns="0" tIns="0" rIns="0" bIns="0" rtlCol="0" anchor="ctr"/>
          <a:lstStyle/>
          <a:p>
            <a:pPr indent="0" marL="0">
              <a:lnSpc>
                <a:spcPct val="112000"/>
              </a:lnSpc>
              <a:buNone/>
            </a:pPr>
            <a:r>
              <a:rPr lang="en-US" sz="1400" dirty="0">
                <a:solidFill>
                  <a:srgbClr val="FFFFFF"/>
                </a:solidFill>
                <a:latin typeface="Calibri" pitchFamily="34" charset="0"/>
                <a:ea typeface="Calibri" pitchFamily="34" charset="-122"/>
                <a:cs typeface="Calibri" pitchFamily="34" charset="-120"/>
              </a:rPr>
              <a:t>Describe lo que ocurre ENTRE las personas: cómo el agente llega de un organismo a otro.</a:t>
            </a:r>
            <a:endParaRPr lang="en-US" sz="1400" dirty="0"/>
          </a:p>
        </p:txBody>
      </p:sp>
      <p:sp>
        <p:nvSpPr>
          <p:cNvPr id="14" name="Shape 12"/>
          <p:cNvSpPr/>
          <p:nvPr/>
        </p:nvSpPr>
        <p:spPr>
          <a:xfrm>
            <a:off x="658368" y="3931920"/>
            <a:ext cx="10872216" cy="1463040"/>
          </a:xfrm>
          <a:prstGeom prst="roundRect">
            <a:avLst>
              <a:gd name="adj" fmla="val 2500"/>
            </a:avLst>
          </a:prstGeom>
          <a:solidFill>
            <a:srgbClr val="F6E4E6"/>
          </a:solidFill>
          <a:ln w="12700">
            <a:solidFill>
              <a:srgbClr val="F6E4E6"/>
            </a:solidFill>
            <a:prstDash val="solid"/>
          </a:ln>
        </p:spPr>
      </p:sp>
      <p:sp>
        <p:nvSpPr>
          <p:cNvPr id="15" name="Text 13"/>
          <p:cNvSpPr txBox="1"/>
          <p:nvPr/>
        </p:nvSpPr>
        <p:spPr>
          <a:xfrm>
            <a:off x="896112" y="4133088"/>
            <a:ext cx="10396728" cy="237744"/>
          </a:xfrm>
          <a:prstGeom prst="rect">
            <a:avLst/>
          </a:prstGeom>
          <a:noFill/>
          <a:ln/>
        </p:spPr>
        <p:txBody>
          <a:bodyPr wrap="square" lIns="0" tIns="0" rIns="0" bIns="0" rtlCol="0" anchor="ctr"/>
          <a:lstStyle/>
          <a:p>
            <a:pPr indent="0" marL="0">
              <a:buNone/>
            </a:pPr>
            <a:r>
              <a:rPr lang="en-US" sz="1050" b="1" dirty="0">
                <a:solidFill>
                  <a:srgbClr val="B52639"/>
                </a:solidFill>
                <a:latin typeface="Calibri" pitchFamily="34" charset="0"/>
                <a:ea typeface="Calibri" pitchFamily="34" charset="-122"/>
                <a:cs typeface="Calibri" pitchFamily="34" charset="-120"/>
              </a:rPr>
              <a:t>LA IDEA QUE SOSTIENE TODA LA SESIÓN</a:t>
            </a:r>
            <a:endParaRPr lang="en-US" sz="1050" dirty="0"/>
          </a:p>
        </p:txBody>
      </p:sp>
      <p:sp>
        <p:nvSpPr>
          <p:cNvPr id="16" name="Text 14"/>
          <p:cNvSpPr txBox="1"/>
          <p:nvPr/>
        </p:nvSpPr>
        <p:spPr>
          <a:xfrm>
            <a:off x="896112" y="4425696"/>
            <a:ext cx="10396728" cy="786384"/>
          </a:xfrm>
          <a:prstGeom prst="rect">
            <a:avLst/>
          </a:prstGeom>
          <a:noFill/>
          <a:ln/>
        </p:spPr>
        <p:txBody>
          <a:bodyPr wrap="square" lIns="0" tIns="0" rIns="0" bIns="0" rtlCol="0" anchor="ctr"/>
          <a:lstStyle/>
          <a:p>
            <a:pPr indent="0" marL="0">
              <a:lnSpc>
                <a:spcPct val="112000"/>
              </a:lnSpc>
              <a:buNone/>
            </a:pPr>
            <a:r>
              <a:rPr lang="en-US" sz="1500" dirty="0">
                <a:solidFill>
                  <a:srgbClr val="14202E"/>
                </a:solidFill>
                <a:latin typeface="Calibri" pitchFamily="34" charset="0"/>
                <a:ea typeface="Calibri" pitchFamily="34" charset="-122"/>
                <a:cs typeface="Calibri" pitchFamily="34" charset="-120"/>
              </a:rPr>
              <a:t>La metáfora de la cadena no es decorativa: si un eslabón se rompe, la transmisión se detiene. Toda la práctica del control de enfermedades transmisibles consiste en elegir cuál eslabón es más barato, más rápido y más factible de romper en un contexto real.</a:t>
            </a:r>
            <a:endParaRPr lang="en-US" sz="15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name="Slide 40">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58368" y="384048"/>
            <a:ext cx="10872216" cy="237744"/>
          </a:xfrm>
          <a:prstGeom prst="rect">
            <a:avLst/>
          </a:prstGeom>
          <a:noFill/>
          <a:ln/>
        </p:spPr>
        <p:txBody>
          <a:bodyPr wrap="square" lIns="0" tIns="0" rIns="0" bIns="0" rtlCol="0" anchor="ctr"/>
          <a:lstStyle/>
          <a:p>
            <a:pPr indent="0" marL="0">
              <a:buNone/>
            </a:pPr>
            <a:r>
              <a:rPr lang="en-US" sz="1100" b="1" dirty="0">
                <a:solidFill>
                  <a:srgbClr val="B52639"/>
                </a:solidFill>
                <a:latin typeface="Calibri" pitchFamily="34" charset="0"/>
                <a:ea typeface="Calibri" pitchFamily="34" charset="-122"/>
                <a:cs typeface="Calibri" pitchFamily="34" charset="-120"/>
              </a:rPr>
              <a:t>Dato oficial · atención, cambió en 2026</a:t>
            </a:r>
            <a:endParaRPr lang="en-US" sz="1100" dirty="0"/>
          </a:p>
        </p:txBody>
      </p:sp>
      <p:sp>
        <p:nvSpPr>
          <p:cNvPr id="3" name="Text 1"/>
          <p:cNvSpPr txBox="1"/>
          <p:nvPr/>
        </p:nvSpPr>
        <p:spPr>
          <a:xfrm>
            <a:off x="658368" y="658368"/>
            <a:ext cx="10872216" cy="658368"/>
          </a:xfrm>
          <a:prstGeom prst="rect">
            <a:avLst/>
          </a:prstGeom>
          <a:noFill/>
          <a:ln/>
        </p:spPr>
        <p:txBody>
          <a:bodyPr wrap="square" lIns="0" tIns="0" rIns="0" bIns="0" rtlCol="0" anchor="t"/>
          <a:lstStyle/>
          <a:p>
            <a:pPr indent="0" marL="0">
              <a:buNone/>
            </a:pPr>
            <a:r>
              <a:rPr lang="en-US" sz="3000" b="1" dirty="0">
                <a:solidFill>
                  <a:srgbClr val="08182C"/>
                </a:solidFill>
                <a:latin typeface="Cambria" pitchFamily="34" charset="0"/>
                <a:ea typeface="Cambria" pitchFamily="34" charset="-122"/>
                <a:cs typeface="Cambria" pitchFamily="34" charset="-120"/>
              </a:rPr>
              <a:t>El esquema vigente en el Perú</a:t>
            </a:r>
            <a:endParaRPr lang="en-US" sz="3000" dirty="0"/>
          </a:p>
        </p:txBody>
      </p:sp>
      <p:sp>
        <p:nvSpPr>
          <p:cNvPr id="4" name="Text 2"/>
          <p:cNvSpPr txBox="1"/>
          <p:nvPr/>
        </p:nvSpPr>
        <p:spPr>
          <a:xfrm>
            <a:off x="658368" y="6382512"/>
            <a:ext cx="5486400" cy="274320"/>
          </a:xfrm>
          <a:prstGeom prst="rect">
            <a:avLst/>
          </a:prstGeom>
          <a:noFill/>
          <a:ln/>
        </p:spPr>
        <p:txBody>
          <a:bodyPr wrap="square" lIns="0" tIns="0" rIns="0" bIns="0" rtlCol="0" anchor="ctr"/>
          <a:lstStyle/>
          <a:p>
            <a:pPr indent="0" marL="0">
              <a:buNone/>
            </a:pPr>
            <a:r>
              <a:rPr lang="en-US" sz="950" dirty="0">
                <a:solidFill>
                  <a:srgbClr val="54637A"/>
                </a:solidFill>
                <a:latin typeface="Calibri" pitchFamily="34" charset="0"/>
                <a:ea typeface="Calibri" pitchFamily="34" charset="-122"/>
                <a:cs typeface="Calibri" pitchFamily="34" charset="-120"/>
              </a:rPr>
              <a:t>Epidemiología · Sesión 2 · Cadena epidemiológica</a:t>
            </a:r>
            <a:endParaRPr lang="en-US" sz="950" dirty="0"/>
          </a:p>
        </p:txBody>
      </p:sp>
      <p:sp>
        <p:nvSpPr>
          <p:cNvPr id="5" name="Text 3"/>
          <p:cNvSpPr txBox="1"/>
          <p:nvPr/>
        </p:nvSpPr>
        <p:spPr>
          <a:xfrm>
            <a:off x="10616184" y="6382512"/>
            <a:ext cx="914400" cy="274320"/>
          </a:xfrm>
          <a:prstGeom prst="rect">
            <a:avLst/>
          </a:prstGeom>
          <a:noFill/>
          <a:ln/>
        </p:spPr>
        <p:txBody>
          <a:bodyPr wrap="square" lIns="0" tIns="0" rIns="0" bIns="0" rtlCol="0" anchor="ctr"/>
          <a:lstStyle/>
          <a:p>
            <a:pPr algn="r" indent="0" marL="0">
              <a:buNone/>
            </a:pPr>
            <a:r>
              <a:rPr lang="en-US" sz="950" dirty="0">
                <a:solidFill>
                  <a:srgbClr val="54637A"/>
                </a:solidFill>
                <a:latin typeface="Calibri" pitchFamily="34" charset="0"/>
                <a:ea typeface="Calibri" pitchFamily="34" charset="-122"/>
                <a:cs typeface="Calibri" pitchFamily="34" charset="-120"/>
              </a:rPr>
              <a:t>40</a:t>
            </a:r>
            <a:endParaRPr lang="en-US" sz="950" dirty="0"/>
          </a:p>
        </p:txBody>
      </p:sp>
      <p:sp>
        <p:nvSpPr>
          <p:cNvPr id="6" name="Shape 4"/>
          <p:cNvSpPr/>
          <p:nvPr/>
        </p:nvSpPr>
        <p:spPr>
          <a:xfrm>
            <a:off x="658368" y="1600200"/>
            <a:ext cx="10872216" cy="1600200"/>
          </a:xfrm>
          <a:prstGeom prst="roundRect">
            <a:avLst>
              <a:gd name="adj" fmla="val 2286"/>
            </a:avLst>
          </a:prstGeom>
          <a:solidFill>
            <a:srgbClr val="F6E4E6"/>
          </a:solidFill>
          <a:ln w="12700">
            <a:solidFill>
              <a:srgbClr val="F6E4E6"/>
            </a:solidFill>
            <a:prstDash val="solid"/>
          </a:ln>
        </p:spPr>
      </p:sp>
      <p:sp>
        <p:nvSpPr>
          <p:cNvPr id="7" name="Text 5"/>
          <p:cNvSpPr txBox="1"/>
          <p:nvPr/>
        </p:nvSpPr>
        <p:spPr>
          <a:xfrm>
            <a:off x="896112" y="1801368"/>
            <a:ext cx="10396728" cy="237744"/>
          </a:xfrm>
          <a:prstGeom prst="rect">
            <a:avLst/>
          </a:prstGeom>
          <a:noFill/>
          <a:ln/>
        </p:spPr>
        <p:txBody>
          <a:bodyPr wrap="square" lIns="0" tIns="0" rIns="0" bIns="0" rtlCol="0" anchor="ctr"/>
          <a:lstStyle/>
          <a:p>
            <a:pPr indent="0" marL="0">
              <a:buNone/>
            </a:pPr>
            <a:r>
              <a:rPr lang="en-US" sz="1050" b="1" dirty="0">
                <a:solidFill>
                  <a:srgbClr val="B52639"/>
                </a:solidFill>
                <a:latin typeface="Calibri" pitchFamily="34" charset="0"/>
                <a:ea typeface="Calibri" pitchFamily="34" charset="-122"/>
                <a:cs typeface="Calibri" pitchFamily="34" charset="-120"/>
              </a:rPr>
              <a:t>ADVERTENCIA</a:t>
            </a:r>
            <a:endParaRPr lang="en-US" sz="1050" dirty="0"/>
          </a:p>
        </p:txBody>
      </p:sp>
      <p:sp>
        <p:nvSpPr>
          <p:cNvPr id="8" name="Text 6"/>
          <p:cNvSpPr txBox="1"/>
          <p:nvPr/>
        </p:nvSpPr>
        <p:spPr>
          <a:xfrm>
            <a:off x="896112" y="2093976"/>
            <a:ext cx="10396728" cy="329184"/>
          </a:xfrm>
          <a:prstGeom prst="rect">
            <a:avLst/>
          </a:prstGeom>
          <a:noFill/>
          <a:ln/>
        </p:spPr>
        <p:txBody>
          <a:bodyPr wrap="square" lIns="0" tIns="0" rIns="0" bIns="0" rtlCol="0" anchor="ctr"/>
          <a:lstStyle/>
          <a:p>
            <a:pPr indent="0" marL="0">
              <a:buNone/>
            </a:pPr>
            <a:r>
              <a:rPr lang="en-US" sz="1900" b="1" dirty="0">
                <a:solidFill>
                  <a:srgbClr val="0F2A4A"/>
                </a:solidFill>
                <a:latin typeface="Calibri" pitchFamily="34" charset="0"/>
                <a:ea typeface="Calibri" pitchFamily="34" charset="-122"/>
                <a:cs typeface="Calibri" pitchFamily="34" charset="-120"/>
              </a:rPr>
              <a:t>El esquema cambió en junio de 2026</a:t>
            </a:r>
            <a:endParaRPr lang="en-US" sz="1900" dirty="0"/>
          </a:p>
        </p:txBody>
      </p:sp>
      <p:sp>
        <p:nvSpPr>
          <p:cNvPr id="9" name="Text 7"/>
          <p:cNvSpPr txBox="1"/>
          <p:nvPr/>
        </p:nvSpPr>
        <p:spPr>
          <a:xfrm>
            <a:off x="896112" y="2478024"/>
            <a:ext cx="10396728" cy="539496"/>
          </a:xfrm>
          <a:prstGeom prst="rect">
            <a:avLst/>
          </a:prstGeom>
          <a:noFill/>
          <a:ln/>
        </p:spPr>
        <p:txBody>
          <a:bodyPr wrap="square" lIns="0" tIns="0" rIns="0" bIns="0" rtlCol="0" anchor="ctr"/>
          <a:lstStyle/>
          <a:p>
            <a:pPr indent="0" marL="0">
              <a:lnSpc>
                <a:spcPct val="112000"/>
              </a:lnSpc>
              <a:buNone/>
            </a:pPr>
            <a:r>
              <a:rPr lang="en-US" sz="1350" dirty="0">
                <a:solidFill>
                  <a:srgbClr val="14202E"/>
                </a:solidFill>
                <a:latin typeface="Calibri" pitchFamily="34" charset="0"/>
                <a:ea typeface="Calibri" pitchFamily="34" charset="-122"/>
                <a:cs typeface="Calibri" pitchFamily="34" charset="-120"/>
              </a:rPr>
              <a:t>La RM N.° 561-2026/MINSA aprobó la NTS N.° 246-MINSA/DGIESP-2026, Norma Técnica de Salud que establece el Esquema Nacional de Inmunizaciones. Sustituye al esquema de 2022 y deja sin efecto todas las resoluciones que lo modificaron entre 2023 y 2026.</a:t>
            </a:r>
            <a:endParaRPr lang="en-US" sz="1350" dirty="0"/>
          </a:p>
        </p:txBody>
      </p:sp>
      <p:sp>
        <p:nvSpPr>
          <p:cNvPr id="10" name="Shape 8"/>
          <p:cNvSpPr/>
          <p:nvPr/>
        </p:nvSpPr>
        <p:spPr>
          <a:xfrm>
            <a:off x="658368" y="3337560"/>
            <a:ext cx="5253228" cy="2057400"/>
          </a:xfrm>
          <a:prstGeom prst="roundRect">
            <a:avLst>
              <a:gd name="adj" fmla="val 1778"/>
            </a:avLst>
          </a:prstGeom>
          <a:solidFill>
            <a:srgbClr val="F1F4F8"/>
          </a:solidFill>
          <a:ln w="12700">
            <a:solidFill>
              <a:srgbClr val="F1F4F8"/>
            </a:solidFill>
            <a:prstDash val="solid"/>
          </a:ln>
        </p:spPr>
      </p:sp>
      <p:sp>
        <p:nvSpPr>
          <p:cNvPr id="11" name="Text 9"/>
          <p:cNvSpPr txBox="1"/>
          <p:nvPr/>
        </p:nvSpPr>
        <p:spPr>
          <a:xfrm>
            <a:off x="896112" y="3538728"/>
            <a:ext cx="4777740" cy="237744"/>
          </a:xfrm>
          <a:prstGeom prst="rect">
            <a:avLst/>
          </a:prstGeom>
          <a:noFill/>
          <a:ln/>
        </p:spPr>
        <p:txBody>
          <a:bodyPr wrap="square" lIns="0" tIns="0" rIns="0" bIns="0" rtlCol="0" anchor="ctr"/>
          <a:lstStyle/>
          <a:p>
            <a:pPr indent="0" marL="0">
              <a:buNone/>
            </a:pPr>
            <a:r>
              <a:rPr lang="en-US" sz="1050" b="1" dirty="0">
                <a:solidFill>
                  <a:srgbClr val="1A4270"/>
                </a:solidFill>
                <a:latin typeface="Calibri" pitchFamily="34" charset="0"/>
                <a:ea typeface="Calibri" pitchFamily="34" charset="-122"/>
                <a:cs typeface="Calibri" pitchFamily="34" charset="-120"/>
              </a:rPr>
              <a:t>NO ES SOLO UN CAMBIO DE NOMBRE</a:t>
            </a:r>
            <a:endParaRPr lang="en-US" sz="1050" dirty="0"/>
          </a:p>
        </p:txBody>
      </p:sp>
      <p:sp>
        <p:nvSpPr>
          <p:cNvPr id="12" name="Text 10"/>
          <p:cNvSpPr txBox="1"/>
          <p:nvPr/>
        </p:nvSpPr>
        <p:spPr>
          <a:xfrm>
            <a:off x="896112" y="3831336"/>
            <a:ext cx="4777740" cy="1380744"/>
          </a:xfrm>
          <a:prstGeom prst="rect">
            <a:avLst/>
          </a:prstGeom>
          <a:noFill/>
          <a:ln/>
        </p:spPr>
        <p:txBody>
          <a:bodyPr wrap="square" lIns="0" tIns="0" rIns="0" bIns="0" rtlCol="0" anchor="ctr"/>
          <a:lstStyle/>
          <a:p>
            <a:pPr indent="0" marL="0">
              <a:lnSpc>
                <a:spcPct val="112000"/>
              </a:lnSpc>
              <a:buNone/>
            </a:pPr>
            <a:r>
              <a:rPr lang="en-US" sz="1300" dirty="0">
                <a:solidFill>
                  <a:srgbClr val="14202E"/>
                </a:solidFill>
                <a:latin typeface="Calibri" pitchFamily="34" charset="0"/>
                <a:ea typeface="Calibri" pitchFamily="34" charset="-122"/>
                <a:cs typeface="Calibri" pitchFamily="34" charset="-120"/>
              </a:rPr>
              <a:t>Pasó de llamarse “Esquema Nacional de Vacunación” a “Esquema Nacional de Inmunizaciones”.</a:t>
            </a:r>
            <a:endParaRPr lang="en-US" sz="1300" dirty="0"/>
          </a:p>
          <a:p>
            <a:pPr indent="0" marL="0">
              <a:lnSpc>
                <a:spcPct val="112000"/>
              </a:lnSpc>
              <a:buNone/>
            </a:pPr>
            <a:endParaRPr lang="en-US" sz="1300" dirty="0"/>
          </a:p>
          <a:p>
            <a:pPr indent="0" marL="0">
              <a:lnSpc>
                <a:spcPct val="112000"/>
              </a:lnSpc>
              <a:buNone/>
            </a:pPr>
            <a:r>
              <a:rPr lang="en-US" sz="1300" dirty="0">
                <a:solidFill>
                  <a:srgbClr val="14202E"/>
                </a:solidFill>
                <a:latin typeface="Calibri" pitchFamily="34" charset="0"/>
                <a:ea typeface="Calibri" pitchFamily="34" charset="-122"/>
                <a:cs typeface="Calibri" pitchFamily="34" charset="-120"/>
              </a:rPr>
              <a:t>Refleja el paso de un calendario centrado en la infancia a un esquema organizado por curso de vida, de aplicación obligatoria en todas las etapas.</a:t>
            </a:r>
            <a:endParaRPr lang="en-US" sz="1300" dirty="0"/>
          </a:p>
        </p:txBody>
      </p:sp>
      <p:sp>
        <p:nvSpPr>
          <p:cNvPr id="13" name="Shape 11"/>
          <p:cNvSpPr/>
          <p:nvPr/>
        </p:nvSpPr>
        <p:spPr>
          <a:xfrm>
            <a:off x="6277356" y="3337560"/>
            <a:ext cx="5253228" cy="2057400"/>
          </a:xfrm>
          <a:prstGeom prst="roundRect">
            <a:avLst>
              <a:gd name="adj" fmla="val 1778"/>
            </a:avLst>
          </a:prstGeom>
          <a:solidFill>
            <a:srgbClr val="F1F4F8"/>
          </a:solidFill>
          <a:ln w="12700">
            <a:solidFill>
              <a:srgbClr val="F1F4F8"/>
            </a:solidFill>
            <a:prstDash val="solid"/>
          </a:ln>
        </p:spPr>
      </p:sp>
      <p:sp>
        <p:nvSpPr>
          <p:cNvPr id="14" name="Text 12"/>
          <p:cNvSpPr txBox="1"/>
          <p:nvPr/>
        </p:nvSpPr>
        <p:spPr>
          <a:xfrm>
            <a:off x="6515100" y="3538728"/>
            <a:ext cx="4777740" cy="237744"/>
          </a:xfrm>
          <a:prstGeom prst="rect">
            <a:avLst/>
          </a:prstGeom>
          <a:noFill/>
          <a:ln/>
        </p:spPr>
        <p:txBody>
          <a:bodyPr wrap="square" lIns="0" tIns="0" rIns="0" bIns="0" rtlCol="0" anchor="ctr"/>
          <a:lstStyle/>
          <a:p>
            <a:pPr indent="0" marL="0">
              <a:buNone/>
            </a:pPr>
            <a:r>
              <a:rPr lang="en-US" sz="1050" b="1" dirty="0">
                <a:solidFill>
                  <a:srgbClr val="1A4270"/>
                </a:solidFill>
                <a:latin typeface="Calibri" pitchFamily="34" charset="0"/>
                <a:ea typeface="Calibri" pitchFamily="34" charset="-122"/>
                <a:cs typeface="Calibri" pitchFamily="34" charset="-120"/>
              </a:rPr>
              <a:t>QUÉ INCORPORA</a:t>
            </a:r>
            <a:endParaRPr lang="en-US" sz="1050" dirty="0"/>
          </a:p>
        </p:txBody>
      </p:sp>
      <p:sp>
        <p:nvSpPr>
          <p:cNvPr id="15" name="Text 13"/>
          <p:cNvSpPr txBox="1"/>
          <p:nvPr/>
        </p:nvSpPr>
        <p:spPr>
          <a:xfrm>
            <a:off x="6515100" y="3831336"/>
            <a:ext cx="4777740" cy="1380744"/>
          </a:xfrm>
          <a:prstGeom prst="rect">
            <a:avLst/>
          </a:prstGeom>
          <a:noFill/>
          <a:ln/>
        </p:spPr>
        <p:txBody>
          <a:bodyPr wrap="square" lIns="0" tIns="0" rIns="0" bIns="0" rtlCol="0" anchor="ctr"/>
          <a:lstStyle/>
          <a:p>
            <a:pPr marL="342900" indent="-342900">
              <a:lnSpc>
                <a:spcPct val="112000"/>
              </a:lnSpc>
              <a:spcAft>
                <a:spcPts val="500"/>
              </a:spcAft>
              <a:buSzPct val="100000"/>
              <a:buChar char="•"/>
            </a:pPr>
            <a:r>
              <a:rPr lang="en-US" sz="1250" dirty="0">
                <a:solidFill>
                  <a:srgbClr val="14202E"/>
                </a:solidFill>
                <a:latin typeface="Calibri" pitchFamily="34" charset="0"/>
                <a:ea typeface="Calibri" pitchFamily="34" charset="-122"/>
                <a:cs typeface="Calibri" pitchFamily="34" charset="-120"/>
              </a:rPr>
              <a:t>Unas 18 vacunas gratuitas frente a unas 28 enfermedades, con 16 antes de los 5 años</a:t>
            </a:r>
            <a:endParaRPr lang="en-US" sz="1250" dirty="0"/>
          </a:p>
          <a:p>
            <a:pPr marL="342900" indent="-342900">
              <a:lnSpc>
                <a:spcPct val="112000"/>
              </a:lnSpc>
              <a:spcAft>
                <a:spcPts val="500"/>
              </a:spcAft>
              <a:buSzPct val="100000"/>
              <a:buChar char="•"/>
            </a:pPr>
            <a:r>
              <a:rPr lang="en-US" sz="1250" dirty="0">
                <a:solidFill>
                  <a:srgbClr val="14202E"/>
                </a:solidFill>
                <a:latin typeface="Calibri" pitchFamily="34" charset="0"/>
                <a:ea typeface="Calibri" pitchFamily="34" charset="-122"/>
                <a:cs typeface="Calibri" pitchFamily="34" charset="-120"/>
              </a:rPr>
              <a:t>Vacuna hexavalente: seis enfermedades en una aplicación</a:t>
            </a:r>
            <a:endParaRPr lang="en-US" sz="1250" dirty="0"/>
          </a:p>
          <a:p>
            <a:pPr marL="342900" indent="-342900">
              <a:lnSpc>
                <a:spcPct val="112000"/>
              </a:lnSpc>
              <a:spcAft>
                <a:spcPts val="500"/>
              </a:spcAft>
              <a:buSzPct val="100000"/>
              <a:buChar char="•"/>
            </a:pPr>
            <a:r>
              <a:rPr lang="en-US" sz="1250" dirty="0">
                <a:solidFill>
                  <a:srgbClr val="14202E"/>
                </a:solidFill>
                <a:latin typeface="Calibri" pitchFamily="34" charset="0"/>
                <a:ea typeface="Calibri" pitchFamily="34" charset="-122"/>
                <a:cs typeface="Calibri" pitchFamily="34" charset="-120"/>
              </a:rPr>
              <a:t>Antineumocócica 20-valente</a:t>
            </a:r>
            <a:endParaRPr lang="en-US" sz="1250" dirty="0"/>
          </a:p>
          <a:p>
            <a:pPr marL="342900" indent="-342900">
              <a:lnSpc>
                <a:spcPct val="112000"/>
              </a:lnSpc>
              <a:spcAft>
                <a:spcPts val="500"/>
              </a:spcAft>
              <a:buSzPct val="100000"/>
              <a:buChar char="•"/>
            </a:pPr>
            <a:r>
              <a:rPr lang="en-US" sz="1250" dirty="0">
                <a:solidFill>
                  <a:srgbClr val="14202E"/>
                </a:solidFill>
                <a:latin typeface="Calibri" pitchFamily="34" charset="0"/>
                <a:ea typeface="Calibri" pitchFamily="34" charset="-122"/>
                <a:cs typeface="Calibri" pitchFamily="34" charset="-120"/>
              </a:rPr>
              <a:t>Vacunación contra virus sincitial respiratorio, por primera vez en el país</a:t>
            </a:r>
            <a:endParaRPr lang="en-US" sz="125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name="Slide 41">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58368" y="384048"/>
            <a:ext cx="10872216" cy="237744"/>
          </a:xfrm>
          <a:prstGeom prst="rect">
            <a:avLst/>
          </a:prstGeom>
          <a:noFill/>
          <a:ln/>
        </p:spPr>
        <p:txBody>
          <a:bodyPr wrap="square" lIns="0" tIns="0" rIns="0" bIns="0" rtlCol="0" anchor="ctr"/>
          <a:lstStyle/>
          <a:p>
            <a:pPr indent="0" marL="0">
              <a:buNone/>
            </a:pPr>
            <a:r>
              <a:rPr lang="en-US" sz="1100" b="1" dirty="0">
                <a:solidFill>
                  <a:srgbClr val="B52639"/>
                </a:solidFill>
                <a:latin typeface="Calibri" pitchFamily="34" charset="0"/>
                <a:ea typeface="Calibri" pitchFamily="34" charset="-122"/>
                <a:cs typeface="Calibri" pitchFamily="34" charset="-120"/>
              </a:rPr>
              <a:t>Cuatro tecnologías</a:t>
            </a:r>
            <a:endParaRPr lang="en-US" sz="1100" dirty="0"/>
          </a:p>
        </p:txBody>
      </p:sp>
      <p:sp>
        <p:nvSpPr>
          <p:cNvPr id="3" name="Text 1"/>
          <p:cNvSpPr txBox="1"/>
          <p:nvPr/>
        </p:nvSpPr>
        <p:spPr>
          <a:xfrm>
            <a:off x="658368" y="658368"/>
            <a:ext cx="10872216" cy="658368"/>
          </a:xfrm>
          <a:prstGeom prst="rect">
            <a:avLst/>
          </a:prstGeom>
          <a:noFill/>
          <a:ln/>
        </p:spPr>
        <p:txBody>
          <a:bodyPr wrap="square" lIns="0" tIns="0" rIns="0" bIns="0" rtlCol="0" anchor="t"/>
          <a:lstStyle/>
          <a:p>
            <a:pPr indent="0" marL="0">
              <a:buNone/>
            </a:pPr>
            <a:r>
              <a:rPr lang="en-US" sz="3000" b="1" dirty="0">
                <a:solidFill>
                  <a:srgbClr val="08182C"/>
                </a:solidFill>
                <a:latin typeface="Cambria" pitchFamily="34" charset="0"/>
                <a:ea typeface="Cambria" pitchFamily="34" charset="-122"/>
                <a:cs typeface="Cambria" pitchFamily="34" charset="-120"/>
              </a:rPr>
              <a:t>Cómo se fabrica una vacuna</a:t>
            </a:r>
            <a:endParaRPr lang="en-US" sz="3000" dirty="0"/>
          </a:p>
        </p:txBody>
      </p:sp>
      <p:sp>
        <p:nvSpPr>
          <p:cNvPr id="4" name="Text 2"/>
          <p:cNvSpPr txBox="1"/>
          <p:nvPr/>
        </p:nvSpPr>
        <p:spPr>
          <a:xfrm>
            <a:off x="658368" y="6382512"/>
            <a:ext cx="5486400" cy="274320"/>
          </a:xfrm>
          <a:prstGeom prst="rect">
            <a:avLst/>
          </a:prstGeom>
          <a:noFill/>
          <a:ln/>
        </p:spPr>
        <p:txBody>
          <a:bodyPr wrap="square" lIns="0" tIns="0" rIns="0" bIns="0" rtlCol="0" anchor="ctr"/>
          <a:lstStyle/>
          <a:p>
            <a:pPr indent="0" marL="0">
              <a:buNone/>
            </a:pPr>
            <a:r>
              <a:rPr lang="en-US" sz="950" dirty="0">
                <a:solidFill>
                  <a:srgbClr val="54637A"/>
                </a:solidFill>
                <a:latin typeface="Calibri" pitchFamily="34" charset="0"/>
                <a:ea typeface="Calibri" pitchFamily="34" charset="-122"/>
                <a:cs typeface="Calibri" pitchFamily="34" charset="-120"/>
              </a:rPr>
              <a:t>Epidemiología · Sesión 2 · Cadena epidemiológica</a:t>
            </a:r>
            <a:endParaRPr lang="en-US" sz="950" dirty="0"/>
          </a:p>
        </p:txBody>
      </p:sp>
      <p:sp>
        <p:nvSpPr>
          <p:cNvPr id="5" name="Text 3"/>
          <p:cNvSpPr txBox="1"/>
          <p:nvPr/>
        </p:nvSpPr>
        <p:spPr>
          <a:xfrm>
            <a:off x="10616184" y="6382512"/>
            <a:ext cx="914400" cy="274320"/>
          </a:xfrm>
          <a:prstGeom prst="rect">
            <a:avLst/>
          </a:prstGeom>
          <a:noFill/>
          <a:ln/>
        </p:spPr>
        <p:txBody>
          <a:bodyPr wrap="square" lIns="0" tIns="0" rIns="0" bIns="0" rtlCol="0" anchor="ctr"/>
          <a:lstStyle/>
          <a:p>
            <a:pPr algn="r" indent="0" marL="0">
              <a:buNone/>
            </a:pPr>
            <a:r>
              <a:rPr lang="en-US" sz="950" dirty="0">
                <a:solidFill>
                  <a:srgbClr val="54637A"/>
                </a:solidFill>
                <a:latin typeface="Calibri" pitchFamily="34" charset="0"/>
                <a:ea typeface="Calibri" pitchFamily="34" charset="-122"/>
                <a:cs typeface="Calibri" pitchFamily="34" charset="-120"/>
              </a:rPr>
              <a:t>41</a:t>
            </a:r>
            <a:endParaRPr lang="en-US" sz="950" dirty="0"/>
          </a:p>
        </p:txBody>
      </p:sp>
      <p:graphicFrame>
        <p:nvGraphicFramePr>
          <p:cNvPr id="42" name="Table 0"/>
          <p:cNvGraphicFramePr>
            <a:graphicFrameLocks noGrp="1"/>
          </p:cNvGraphicFramePr>
          <p:nvPr>
            <p:extLst>
              <p:ext uri="{D42A27DB-BD31-4B8C-83A1-F6EECF244321}">
                <p14:modId xmlns:p14="http://schemas.microsoft.com/office/powerpoint/2010/main" val="1579011935"/>
              </p:ext>
            </p:extLst>
          </p:nvPr>
        </p:nvGraphicFramePr>
        <p:xfrm>
          <a:off x="658368" y="1600200"/>
          <a:ext cx="10872216" cy="914400"/>
        </p:xfrm>
        <a:graphic>
          <a:graphicData uri="http://schemas.openxmlformats.org/drawingml/2006/table">
            <a:tbl>
              <a:tblPr/>
              <a:tblGrid>
                <a:gridCol w="2194560"/>
                <a:gridCol w="3017520"/>
                <a:gridCol w="3108960"/>
                <a:gridCol w="2551176"/>
              </a:tblGrid>
              <a:tr h="0">
                <a:tc>
                  <a:txBody>
                    <a:bodyPr/>
                    <a:lstStyle/>
                    <a:p>
                      <a:pPr indent="0" marL="0">
                        <a:buNone/>
                      </a:pPr>
                      <a:r>
                        <a:rPr lang="en-US" sz="1150" b="1" dirty="0">
                          <a:solidFill>
                            <a:srgbClr val="0F2A4A"/>
                          </a:solidFill>
                          <a:latin typeface="Calibri" pitchFamily="34" charset="0"/>
                          <a:ea typeface="Calibri" pitchFamily="34" charset="-122"/>
                          <a:cs typeface="Calibri" pitchFamily="34" charset="-120"/>
                        </a:rPr>
                        <a:t>Tipo</a:t>
                      </a:r>
                      <a:endParaRPr lang="en-US" sz="115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solidFill>
                      <a:srgbClr val="E5EBF2"/>
                    </a:solidFill>
                  </a:tcPr>
                </a:tc>
                <a:tc>
                  <a:txBody>
                    <a:bodyPr/>
                    <a:lstStyle/>
                    <a:p>
                      <a:pPr indent="0" marL="0">
                        <a:buNone/>
                      </a:pPr>
                      <a:r>
                        <a:rPr lang="en-US" sz="1150" b="1" dirty="0">
                          <a:solidFill>
                            <a:srgbClr val="0F2A4A"/>
                          </a:solidFill>
                          <a:latin typeface="Calibri" pitchFamily="34" charset="0"/>
                          <a:ea typeface="Calibri" pitchFamily="34" charset="-122"/>
                          <a:cs typeface="Calibri" pitchFamily="34" charset="-120"/>
                        </a:rPr>
                        <a:t>En qué consiste</a:t>
                      </a:r>
                      <a:endParaRPr lang="en-US" sz="115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solidFill>
                      <a:srgbClr val="E5EBF2"/>
                    </a:solidFill>
                  </a:tcPr>
                </a:tc>
                <a:tc>
                  <a:txBody>
                    <a:bodyPr/>
                    <a:lstStyle/>
                    <a:p>
                      <a:pPr indent="0" marL="0">
                        <a:buNone/>
                      </a:pPr>
                      <a:r>
                        <a:rPr lang="en-US" sz="1150" b="1" dirty="0">
                          <a:solidFill>
                            <a:srgbClr val="0F2A4A"/>
                          </a:solidFill>
                          <a:latin typeface="Calibri" pitchFamily="34" charset="0"/>
                          <a:ea typeface="Calibri" pitchFamily="34" charset="-122"/>
                          <a:cs typeface="Calibri" pitchFamily="34" charset="-120"/>
                        </a:rPr>
                        <a:t>Ventajas</a:t>
                      </a:r>
                      <a:endParaRPr lang="en-US" sz="115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solidFill>
                      <a:srgbClr val="E5EBF2"/>
                    </a:solidFill>
                  </a:tcPr>
                </a:tc>
                <a:tc>
                  <a:txBody>
                    <a:bodyPr/>
                    <a:lstStyle/>
                    <a:p>
                      <a:pPr indent="0" marL="0">
                        <a:buNone/>
                      </a:pPr>
                      <a:r>
                        <a:rPr lang="en-US" sz="1150" b="1" dirty="0">
                          <a:solidFill>
                            <a:srgbClr val="0F2A4A"/>
                          </a:solidFill>
                          <a:latin typeface="Calibri" pitchFamily="34" charset="0"/>
                          <a:ea typeface="Calibri" pitchFamily="34" charset="-122"/>
                          <a:cs typeface="Calibri" pitchFamily="34" charset="-120"/>
                        </a:rPr>
                        <a:t>Limitaciones</a:t>
                      </a:r>
                      <a:endParaRPr lang="en-US" sz="115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solidFill>
                      <a:srgbClr val="E5EBF2"/>
                    </a:solidFill>
                  </a:tcPr>
                </a:tc>
              </a:tr>
              <a:tr h="0">
                <a:tc>
                  <a:txBody>
                    <a:bodyPr/>
                    <a:lstStyle/>
                    <a:p>
                      <a:pPr indent="0" marL="0">
                        <a:buNone/>
                      </a:pPr>
                      <a:r>
                        <a:rPr lang="en-US" sz="1100" dirty="0">
                          <a:solidFill>
                            <a:srgbClr val="14202E"/>
                          </a:solidFill>
                          <a:latin typeface="Calibri" pitchFamily="34" charset="0"/>
                          <a:ea typeface="Calibri" pitchFamily="34" charset="-122"/>
                          <a:cs typeface="Calibri" pitchFamily="34" charset="-120"/>
                        </a:rPr>
                        <a:t>Inactivadas</a:t>
                      </a:r>
                      <a:endParaRPr lang="en-US" sz="110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c>
                  <a:txBody>
                    <a:bodyPr/>
                    <a:lstStyle/>
                    <a:p>
                      <a:pPr indent="0" marL="0">
                        <a:buNone/>
                      </a:pPr>
                      <a:r>
                        <a:rPr lang="en-US" sz="1100" dirty="0">
                          <a:solidFill>
                            <a:srgbClr val="14202E"/>
                          </a:solidFill>
                          <a:latin typeface="Calibri" pitchFamily="34" charset="0"/>
                          <a:ea typeface="Calibri" pitchFamily="34" charset="-122"/>
                          <a:cs typeface="Calibri" pitchFamily="34" charset="-120"/>
                        </a:rPr>
                        <a:t>Se aísla el patógeno y se lo inactiva con químicos, calor o radiación</a:t>
                      </a:r>
                      <a:endParaRPr lang="en-US" sz="110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c>
                  <a:txBody>
                    <a:bodyPr/>
                    <a:lstStyle/>
                    <a:p>
                      <a:pPr indent="0" marL="0">
                        <a:buNone/>
                      </a:pPr>
                      <a:r>
                        <a:rPr lang="en-US" sz="1100" dirty="0">
                          <a:solidFill>
                            <a:srgbClr val="14202E"/>
                          </a:solidFill>
                          <a:latin typeface="Calibri" pitchFamily="34" charset="0"/>
                          <a:ea typeface="Calibri" pitchFamily="34" charset="-122"/>
                          <a:cs typeface="Calibri" pitchFamily="34" charset="-120"/>
                        </a:rPr>
                        <a:t>Tecnología probada: antigripal, antipoliomielítica. Permite gran escala</a:t>
                      </a:r>
                      <a:endParaRPr lang="en-US" sz="110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c>
                  <a:txBody>
                    <a:bodyPr/>
                    <a:lstStyle/>
                    <a:p>
                      <a:pPr indent="0" marL="0">
                        <a:buNone/>
                      </a:pPr>
                      <a:r>
                        <a:rPr lang="en-US" sz="1100" dirty="0">
                          <a:solidFill>
                            <a:srgbClr val="14202E"/>
                          </a:solidFill>
                          <a:latin typeface="Calibri" pitchFamily="34" charset="0"/>
                          <a:ea typeface="Calibri" pitchFamily="34" charset="-122"/>
                          <a:cs typeface="Calibri" pitchFamily="34" charset="-120"/>
                        </a:rPr>
                        <a:t>Requiere laboratorios especiales, fabricación lenta, dos o tres dosis</a:t>
                      </a:r>
                      <a:endParaRPr lang="en-US" sz="110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r>
              <a:tr h="0">
                <a:tc>
                  <a:txBody>
                    <a:bodyPr/>
                    <a:lstStyle/>
                    <a:p>
                      <a:pPr indent="0" marL="0">
                        <a:buNone/>
                      </a:pPr>
                      <a:r>
                        <a:rPr lang="en-US" sz="1100" dirty="0">
                          <a:solidFill>
                            <a:srgbClr val="14202E"/>
                          </a:solidFill>
                          <a:latin typeface="Calibri" pitchFamily="34" charset="0"/>
                          <a:ea typeface="Calibri" pitchFamily="34" charset="-122"/>
                          <a:cs typeface="Calibri" pitchFamily="34" charset="-120"/>
                        </a:rPr>
                        <a:t>Atenuadas</a:t>
                      </a:r>
                      <a:endParaRPr lang="en-US" sz="110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c>
                  <a:txBody>
                    <a:bodyPr/>
                    <a:lstStyle/>
                    <a:p>
                      <a:pPr indent="0" marL="0">
                        <a:buNone/>
                      </a:pPr>
                      <a:r>
                        <a:rPr lang="en-US" sz="1100" dirty="0">
                          <a:solidFill>
                            <a:srgbClr val="14202E"/>
                          </a:solidFill>
                          <a:latin typeface="Calibri" pitchFamily="34" charset="0"/>
                          <a:ea typeface="Calibri" pitchFamily="34" charset="-122"/>
                          <a:cs typeface="Calibri" pitchFamily="34" charset="-120"/>
                        </a:rPr>
                        <a:t>Patógeno vivo pero debilitado</a:t>
                      </a:r>
                      <a:endParaRPr lang="en-US" sz="110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c>
                  <a:txBody>
                    <a:bodyPr/>
                    <a:lstStyle/>
                    <a:p>
                      <a:pPr indent="0" marL="0">
                        <a:buNone/>
                      </a:pPr>
                      <a:r>
                        <a:rPr lang="en-US" sz="1100" dirty="0">
                          <a:solidFill>
                            <a:srgbClr val="14202E"/>
                          </a:solidFill>
                          <a:latin typeface="Calibri" pitchFamily="34" charset="0"/>
                          <a:ea typeface="Calibri" pitchFamily="34" charset="-122"/>
                          <a:cs typeface="Calibri" pitchFamily="34" charset="-120"/>
                        </a:rPr>
                        <a:t>Respuesta robusta y duradera: SPR, varicela, zóster</a:t>
                      </a:r>
                      <a:endParaRPr lang="en-US" sz="110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c>
                  <a:txBody>
                    <a:bodyPr/>
                    <a:lstStyle/>
                    <a:p>
                      <a:pPr indent="0" marL="0">
                        <a:buNone/>
                      </a:pPr>
                      <a:r>
                        <a:rPr lang="en-US" sz="1100" dirty="0">
                          <a:solidFill>
                            <a:srgbClr val="14202E"/>
                          </a:solidFill>
                          <a:latin typeface="Calibri" pitchFamily="34" charset="0"/>
                          <a:ea typeface="Calibri" pitchFamily="34" charset="-122"/>
                          <a:cs typeface="Calibri" pitchFamily="34" charset="-120"/>
                        </a:rPr>
                        <a:t>No siempre convenientes en personas inmunodeprimidas</a:t>
                      </a:r>
                      <a:endParaRPr lang="en-US" sz="110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r>
              <a:tr h="0">
                <a:tc>
                  <a:txBody>
                    <a:bodyPr/>
                    <a:lstStyle/>
                    <a:p>
                      <a:pPr indent="0" marL="0">
                        <a:buNone/>
                      </a:pPr>
                      <a:r>
                        <a:rPr lang="en-US" sz="1100" dirty="0">
                          <a:solidFill>
                            <a:srgbClr val="14202E"/>
                          </a:solidFill>
                          <a:latin typeface="Calibri" pitchFamily="34" charset="0"/>
                          <a:ea typeface="Calibri" pitchFamily="34" charset="-122"/>
                          <a:cs typeface="Calibri" pitchFamily="34" charset="-120"/>
                        </a:rPr>
                        <a:t>Subunidades antigénicas</a:t>
                      </a:r>
                      <a:endParaRPr lang="en-US" sz="110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c>
                  <a:txBody>
                    <a:bodyPr/>
                    <a:lstStyle/>
                    <a:p>
                      <a:pPr indent="0" marL="0">
                        <a:buNone/>
                      </a:pPr>
                      <a:r>
                        <a:rPr lang="en-US" sz="1100" dirty="0">
                          <a:solidFill>
                            <a:srgbClr val="14202E"/>
                          </a:solidFill>
                          <a:latin typeface="Calibri" pitchFamily="34" charset="0"/>
                          <a:ea typeface="Calibri" pitchFamily="34" charset="-122"/>
                          <a:cs typeface="Calibri" pitchFamily="34" charset="-120"/>
                        </a:rPr>
                        <a:t>Solo fragmentos específicos, proteínas o hidratos de carbono</a:t>
                      </a:r>
                      <a:endParaRPr lang="en-US" sz="110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c>
                  <a:txBody>
                    <a:bodyPr/>
                    <a:lstStyle/>
                    <a:p>
                      <a:pPr indent="0" marL="0">
                        <a:buNone/>
                      </a:pPr>
                      <a:r>
                        <a:rPr lang="en-US" sz="1100" dirty="0">
                          <a:solidFill>
                            <a:srgbClr val="14202E"/>
                          </a:solidFill>
                          <a:latin typeface="Calibri" pitchFamily="34" charset="0"/>
                          <a:ea typeface="Calibri" pitchFamily="34" charset="-122"/>
                          <a:cs typeface="Calibri" pitchFamily="34" charset="-120"/>
                        </a:rPr>
                        <a:t>No contienen el patógeno íntegro. Mayoría del calendario infantil: tosferina, tétanos, difteria, meningococo</a:t>
                      </a:r>
                      <a:endParaRPr lang="en-US" sz="110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c>
                  <a:txBody>
                    <a:bodyPr/>
                    <a:lstStyle/>
                    <a:p>
                      <a:pPr indent="0" marL="0">
                        <a:buNone/>
                      </a:pPr>
                      <a:r>
                        <a:rPr lang="en-US" sz="1100" dirty="0">
                          <a:solidFill>
                            <a:srgbClr val="14202E"/>
                          </a:solidFill>
                          <a:latin typeface="Calibri" pitchFamily="34" charset="0"/>
                          <a:ea typeface="Calibri" pitchFamily="34" charset="-122"/>
                          <a:cs typeface="Calibri" pitchFamily="34" charset="-120"/>
                        </a:rPr>
                        <a:t>Puede requerir adyuvantes y refuerzos</a:t>
                      </a:r>
                      <a:endParaRPr lang="en-US" sz="110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r>
              <a:tr h="0">
                <a:tc>
                  <a:txBody>
                    <a:bodyPr/>
                    <a:lstStyle/>
                    <a:p>
                      <a:pPr indent="0" marL="0">
                        <a:buNone/>
                      </a:pPr>
                      <a:r>
                        <a:rPr lang="en-US" sz="1100" dirty="0">
                          <a:solidFill>
                            <a:srgbClr val="14202E"/>
                          </a:solidFill>
                          <a:latin typeface="Calibri" pitchFamily="34" charset="0"/>
                          <a:ea typeface="Calibri" pitchFamily="34" charset="-122"/>
                          <a:cs typeface="Calibri" pitchFamily="34" charset="-120"/>
                        </a:rPr>
                        <a:t>Ácido nucleico</a:t>
                      </a:r>
                      <a:endParaRPr lang="en-US" sz="110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c>
                  <a:txBody>
                    <a:bodyPr/>
                    <a:lstStyle/>
                    <a:p>
                      <a:pPr indent="0" marL="0">
                        <a:buNone/>
                      </a:pPr>
                      <a:r>
                        <a:rPr lang="en-US" sz="1100" dirty="0">
                          <a:solidFill>
                            <a:srgbClr val="14202E"/>
                          </a:solidFill>
                          <a:latin typeface="Calibri" pitchFamily="34" charset="0"/>
                          <a:ea typeface="Calibri" pitchFamily="34" charset="-122"/>
                          <a:cs typeface="Calibri" pitchFamily="34" charset="-120"/>
                        </a:rPr>
                        <a:t>Secuencia de ADN o ARNm para que nuestras células fabriquen la proteína buscada</a:t>
                      </a:r>
                      <a:endParaRPr lang="en-US" sz="110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c>
                  <a:txBody>
                    <a:bodyPr/>
                    <a:lstStyle/>
                    <a:p>
                      <a:pPr indent="0" marL="0">
                        <a:buNone/>
                      </a:pPr>
                      <a:r>
                        <a:rPr lang="en-US" sz="1100" dirty="0">
                          <a:solidFill>
                            <a:srgbClr val="14202E"/>
                          </a:solidFill>
                          <a:latin typeface="Calibri" pitchFamily="34" charset="0"/>
                          <a:ea typeface="Calibri" pitchFamily="34" charset="-122"/>
                          <a:cs typeface="Calibri" pitchFamily="34" charset="-120"/>
                        </a:rPr>
                        <a:t>Desarrollo y adaptación rápidos, sin cultivar el agente</a:t>
                      </a:r>
                      <a:endParaRPr lang="en-US" sz="110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c>
                  <a:txBody>
                    <a:bodyPr/>
                    <a:lstStyle/>
                    <a:p>
                      <a:pPr indent="0" marL="0">
                        <a:buNone/>
                      </a:pPr>
                      <a:r>
                        <a:rPr lang="en-US" sz="1100" dirty="0">
                          <a:solidFill>
                            <a:srgbClr val="14202E"/>
                          </a:solidFill>
                          <a:latin typeface="Calibri" pitchFamily="34" charset="0"/>
                          <a:ea typeface="Calibri" pitchFamily="34" charset="-122"/>
                          <a:cs typeface="Calibri" pitchFamily="34" charset="-120"/>
                        </a:rPr>
                        <a:t>Tecnología nueva; cadena de frío exigente en algunas formulaciones</a:t>
                      </a:r>
                      <a:endParaRPr lang="en-US" sz="110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r>
            </a:tbl>
          </a:graphicData>
        </a:graphic>
      </p:graphicFrame>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name="Slide 42">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58368" y="384048"/>
            <a:ext cx="10872216" cy="237744"/>
          </a:xfrm>
          <a:prstGeom prst="rect">
            <a:avLst/>
          </a:prstGeom>
          <a:noFill/>
          <a:ln/>
        </p:spPr>
        <p:txBody>
          <a:bodyPr wrap="square" lIns="0" tIns="0" rIns="0" bIns="0" rtlCol="0" anchor="ctr"/>
          <a:lstStyle/>
          <a:p>
            <a:pPr indent="0" marL="0">
              <a:buNone/>
            </a:pPr>
            <a:r>
              <a:rPr lang="en-US" sz="1100" b="1" dirty="0">
                <a:solidFill>
                  <a:srgbClr val="B52639"/>
                </a:solidFill>
                <a:latin typeface="Calibri" pitchFamily="34" charset="0"/>
                <a:ea typeface="Calibri" pitchFamily="34" charset="-122"/>
                <a:cs typeface="Calibri" pitchFamily="34" charset="-120"/>
              </a:rPr>
              <a:t>El salto del método genético</a:t>
            </a:r>
            <a:endParaRPr lang="en-US" sz="1100" dirty="0"/>
          </a:p>
        </p:txBody>
      </p:sp>
      <p:sp>
        <p:nvSpPr>
          <p:cNvPr id="3" name="Text 1"/>
          <p:cNvSpPr txBox="1"/>
          <p:nvPr/>
        </p:nvSpPr>
        <p:spPr>
          <a:xfrm>
            <a:off x="658368" y="658368"/>
            <a:ext cx="10872216" cy="658368"/>
          </a:xfrm>
          <a:prstGeom prst="rect">
            <a:avLst/>
          </a:prstGeom>
          <a:noFill/>
          <a:ln/>
        </p:spPr>
        <p:txBody>
          <a:bodyPr wrap="square" lIns="0" tIns="0" rIns="0" bIns="0" rtlCol="0" anchor="t"/>
          <a:lstStyle/>
          <a:p>
            <a:pPr indent="0" marL="0">
              <a:buNone/>
            </a:pPr>
            <a:r>
              <a:rPr lang="en-US" sz="3000" b="1" dirty="0">
                <a:solidFill>
                  <a:srgbClr val="08182C"/>
                </a:solidFill>
                <a:latin typeface="Cambria" pitchFamily="34" charset="0"/>
                <a:ea typeface="Cambria" pitchFamily="34" charset="-122"/>
                <a:cs typeface="Cambria" pitchFamily="34" charset="-120"/>
              </a:rPr>
              <a:t>Vacunación contra la COVID-19</a:t>
            </a:r>
            <a:endParaRPr lang="en-US" sz="3000" dirty="0"/>
          </a:p>
        </p:txBody>
      </p:sp>
      <p:sp>
        <p:nvSpPr>
          <p:cNvPr id="4" name="Text 2"/>
          <p:cNvSpPr txBox="1"/>
          <p:nvPr/>
        </p:nvSpPr>
        <p:spPr>
          <a:xfrm>
            <a:off x="658368" y="6382512"/>
            <a:ext cx="5486400" cy="274320"/>
          </a:xfrm>
          <a:prstGeom prst="rect">
            <a:avLst/>
          </a:prstGeom>
          <a:noFill/>
          <a:ln/>
        </p:spPr>
        <p:txBody>
          <a:bodyPr wrap="square" lIns="0" tIns="0" rIns="0" bIns="0" rtlCol="0" anchor="ctr"/>
          <a:lstStyle/>
          <a:p>
            <a:pPr indent="0" marL="0">
              <a:buNone/>
            </a:pPr>
            <a:r>
              <a:rPr lang="en-US" sz="950" dirty="0">
                <a:solidFill>
                  <a:srgbClr val="54637A"/>
                </a:solidFill>
                <a:latin typeface="Calibri" pitchFamily="34" charset="0"/>
                <a:ea typeface="Calibri" pitchFamily="34" charset="-122"/>
                <a:cs typeface="Calibri" pitchFamily="34" charset="-120"/>
              </a:rPr>
              <a:t>Epidemiología · Sesión 2 · Cadena epidemiológica</a:t>
            </a:r>
            <a:endParaRPr lang="en-US" sz="950" dirty="0"/>
          </a:p>
        </p:txBody>
      </p:sp>
      <p:sp>
        <p:nvSpPr>
          <p:cNvPr id="5" name="Text 3"/>
          <p:cNvSpPr txBox="1"/>
          <p:nvPr/>
        </p:nvSpPr>
        <p:spPr>
          <a:xfrm>
            <a:off x="10616184" y="6382512"/>
            <a:ext cx="914400" cy="274320"/>
          </a:xfrm>
          <a:prstGeom prst="rect">
            <a:avLst/>
          </a:prstGeom>
          <a:noFill/>
          <a:ln/>
        </p:spPr>
        <p:txBody>
          <a:bodyPr wrap="square" lIns="0" tIns="0" rIns="0" bIns="0" rtlCol="0" anchor="ctr"/>
          <a:lstStyle/>
          <a:p>
            <a:pPr algn="r" indent="0" marL="0">
              <a:buNone/>
            </a:pPr>
            <a:r>
              <a:rPr lang="en-US" sz="950" dirty="0">
                <a:solidFill>
                  <a:srgbClr val="54637A"/>
                </a:solidFill>
                <a:latin typeface="Calibri" pitchFamily="34" charset="0"/>
                <a:ea typeface="Calibri" pitchFamily="34" charset="-122"/>
                <a:cs typeface="Calibri" pitchFamily="34" charset="-120"/>
              </a:rPr>
              <a:t>42</a:t>
            </a:r>
            <a:endParaRPr lang="en-US" sz="950" dirty="0"/>
          </a:p>
        </p:txBody>
      </p:sp>
      <p:sp>
        <p:nvSpPr>
          <p:cNvPr id="6" name="Text 4"/>
          <p:cNvSpPr txBox="1"/>
          <p:nvPr/>
        </p:nvSpPr>
        <p:spPr>
          <a:xfrm>
            <a:off x="658368" y="1600200"/>
            <a:ext cx="10607040" cy="777240"/>
          </a:xfrm>
          <a:prstGeom prst="rect">
            <a:avLst/>
          </a:prstGeom>
          <a:noFill/>
          <a:ln/>
        </p:spPr>
        <p:txBody>
          <a:bodyPr wrap="square" lIns="0" tIns="0" rIns="0" bIns="0" rtlCol="0" anchor="ctr"/>
          <a:lstStyle/>
          <a:p>
            <a:pPr algn="l" indent="0" marL="0">
              <a:lnSpc>
                <a:spcPct val="115000"/>
              </a:lnSpc>
              <a:buNone/>
            </a:pPr>
            <a:r>
              <a:rPr lang="en-US" sz="1450" dirty="0">
                <a:solidFill>
                  <a:srgbClr val="14202E"/>
                </a:solidFill>
                <a:latin typeface="Calibri" pitchFamily="34" charset="0"/>
                <a:ea typeface="Calibri" pitchFamily="34" charset="-122"/>
                <a:cs typeface="Calibri" pitchFamily="34" charset="-120"/>
              </a:rPr>
              <a:t>Antes de la pandemia ninguna vacuna de ácido nucleico había superado todo el proceso de autorización para uso en seres humanos, aunque algunas vacunas de ADN, incluidas varias contra tipos específicos de cáncer, ya estaban en fase de ensayos clínicos.</a:t>
            </a:r>
            <a:endParaRPr lang="en-US" sz="1450" dirty="0"/>
          </a:p>
        </p:txBody>
      </p:sp>
      <p:sp>
        <p:nvSpPr>
          <p:cNvPr id="7" name="Text 5"/>
          <p:cNvSpPr txBox="1"/>
          <p:nvPr/>
        </p:nvSpPr>
        <p:spPr>
          <a:xfrm>
            <a:off x="658368" y="2468880"/>
            <a:ext cx="10607040" cy="640080"/>
          </a:xfrm>
          <a:prstGeom prst="rect">
            <a:avLst/>
          </a:prstGeom>
          <a:noFill/>
          <a:ln/>
        </p:spPr>
        <p:txBody>
          <a:bodyPr wrap="square" lIns="0" tIns="0" rIns="0" bIns="0" rtlCol="0" anchor="ctr"/>
          <a:lstStyle/>
          <a:p>
            <a:pPr algn="l" indent="0" marL="0">
              <a:lnSpc>
                <a:spcPct val="115000"/>
              </a:lnSpc>
              <a:buNone/>
            </a:pPr>
            <a:r>
              <a:rPr lang="en-US" sz="1450" dirty="0">
                <a:solidFill>
                  <a:srgbClr val="14202E"/>
                </a:solidFill>
                <a:latin typeface="Calibri" pitchFamily="34" charset="0"/>
                <a:ea typeface="Calibri" pitchFamily="34" charset="-122"/>
                <a:cs typeface="Calibri" pitchFamily="34" charset="-120"/>
              </a:rPr>
              <a:t>La pandemia aceleró enormemente la investigación y se otorgó autorización de uso de emergencia a varias vacunas de ARN mensajero, lo que permitió administrarlas a la población y no solo dentro de ensayos.</a:t>
            </a:r>
            <a:endParaRPr lang="en-US" sz="1450" dirty="0"/>
          </a:p>
        </p:txBody>
      </p:sp>
      <p:sp>
        <p:nvSpPr>
          <p:cNvPr id="8" name="Shape 6"/>
          <p:cNvSpPr/>
          <p:nvPr/>
        </p:nvSpPr>
        <p:spPr>
          <a:xfrm>
            <a:off x="658368" y="3291840"/>
            <a:ext cx="10872216" cy="1371600"/>
          </a:xfrm>
          <a:prstGeom prst="roundRect">
            <a:avLst>
              <a:gd name="adj" fmla="val 2667"/>
            </a:avLst>
          </a:prstGeom>
          <a:solidFill>
            <a:srgbClr val="08182C"/>
          </a:solidFill>
          <a:ln w="12700">
            <a:solidFill>
              <a:srgbClr val="08182C"/>
            </a:solidFill>
            <a:prstDash val="solid"/>
          </a:ln>
        </p:spPr>
      </p:sp>
      <p:sp>
        <p:nvSpPr>
          <p:cNvPr id="9" name="Text 7"/>
          <p:cNvSpPr txBox="1"/>
          <p:nvPr/>
        </p:nvSpPr>
        <p:spPr>
          <a:xfrm>
            <a:off x="896112" y="3493008"/>
            <a:ext cx="10396728" cy="237744"/>
          </a:xfrm>
          <a:prstGeom prst="rect">
            <a:avLst/>
          </a:prstGeom>
          <a:noFill/>
          <a:ln/>
        </p:spPr>
        <p:txBody>
          <a:bodyPr wrap="square" lIns="0" tIns="0" rIns="0" bIns="0" rtlCol="0" anchor="ctr"/>
          <a:lstStyle/>
          <a:p>
            <a:pPr indent="0" marL="0">
              <a:buNone/>
            </a:pPr>
            <a:r>
              <a:rPr lang="en-US" sz="1050" b="1" dirty="0">
                <a:solidFill>
                  <a:srgbClr val="8FB4D4"/>
                </a:solidFill>
                <a:latin typeface="Calibri" pitchFamily="34" charset="0"/>
                <a:ea typeface="Calibri" pitchFamily="34" charset="-122"/>
                <a:cs typeface="Calibri" pitchFamily="34" charset="-120"/>
              </a:rPr>
              <a:t>LA FRASE QUE TE VAN A PEDIR EN CONSULTA</a:t>
            </a:r>
            <a:endParaRPr lang="en-US" sz="1050" dirty="0"/>
          </a:p>
        </p:txBody>
      </p:sp>
      <p:sp>
        <p:nvSpPr>
          <p:cNvPr id="10" name="Text 8"/>
          <p:cNvSpPr txBox="1"/>
          <p:nvPr/>
        </p:nvSpPr>
        <p:spPr>
          <a:xfrm>
            <a:off x="896112" y="3785616"/>
            <a:ext cx="10396728" cy="694944"/>
          </a:xfrm>
          <a:prstGeom prst="rect">
            <a:avLst/>
          </a:prstGeom>
          <a:noFill/>
          <a:ln/>
        </p:spPr>
        <p:txBody>
          <a:bodyPr wrap="square" lIns="0" tIns="0" rIns="0" bIns="0" rtlCol="0" anchor="ctr"/>
          <a:lstStyle/>
          <a:p>
            <a:pPr indent="0" marL="0">
              <a:lnSpc>
                <a:spcPct val="112000"/>
              </a:lnSpc>
              <a:buNone/>
            </a:pPr>
            <a:r>
              <a:rPr lang="en-US" sz="1500" dirty="0">
                <a:solidFill>
                  <a:srgbClr val="FFFFFF"/>
                </a:solidFill>
                <a:latin typeface="Calibri" pitchFamily="34" charset="0"/>
                <a:ea typeface="Calibri" pitchFamily="34" charset="-122"/>
                <a:cs typeface="Calibri" pitchFamily="34" charset="-120"/>
              </a:rPr>
              <a:t>La vacuna de ARN mensajero no introduce el virus: introduce la instrucción para que tus propias células fabriquen una proteína del virus, que es lo que tu sistema inmune aprende a reconocer.</a:t>
            </a:r>
            <a:endParaRPr lang="en-US" sz="1500" dirty="0"/>
          </a:p>
        </p:txBody>
      </p:sp>
      <p:sp>
        <p:nvSpPr>
          <p:cNvPr id="11" name="Shape 9"/>
          <p:cNvSpPr/>
          <p:nvPr/>
        </p:nvSpPr>
        <p:spPr>
          <a:xfrm>
            <a:off x="658368" y="4800600"/>
            <a:ext cx="10872216" cy="777240"/>
          </a:xfrm>
          <a:prstGeom prst="roundRect">
            <a:avLst>
              <a:gd name="adj" fmla="val 4706"/>
            </a:avLst>
          </a:prstGeom>
          <a:solidFill>
            <a:srgbClr val="F1F4F8"/>
          </a:solidFill>
          <a:ln w="12700">
            <a:solidFill>
              <a:srgbClr val="F1F4F8"/>
            </a:solidFill>
            <a:prstDash val="solid"/>
          </a:ln>
        </p:spPr>
      </p:sp>
      <p:sp>
        <p:nvSpPr>
          <p:cNvPr id="12" name="Text 10"/>
          <p:cNvSpPr txBox="1"/>
          <p:nvPr/>
        </p:nvSpPr>
        <p:spPr>
          <a:xfrm>
            <a:off x="896112" y="5001768"/>
            <a:ext cx="10396728" cy="393192"/>
          </a:xfrm>
          <a:prstGeom prst="rect">
            <a:avLst/>
          </a:prstGeom>
          <a:noFill/>
          <a:ln/>
        </p:spPr>
        <p:txBody>
          <a:bodyPr wrap="square" lIns="0" tIns="0" rIns="0" bIns="0" rtlCol="0" anchor="ctr"/>
          <a:lstStyle/>
          <a:p>
            <a:pPr indent="0" marL="0">
              <a:lnSpc>
                <a:spcPct val="112000"/>
              </a:lnSpc>
              <a:buNone/>
            </a:pPr>
            <a:r>
              <a:rPr lang="en-US" sz="1350" dirty="0">
                <a:solidFill>
                  <a:srgbClr val="14202E"/>
                </a:solidFill>
                <a:latin typeface="Calibri" pitchFamily="34" charset="0"/>
                <a:ea typeface="Calibri" pitchFamily="34" charset="-122"/>
                <a:cs typeface="Calibri" pitchFamily="34" charset="-120"/>
              </a:rPr>
              <a:t>Poder explicarlo así, en una sola frase y sin jerga, evita más desconfianza que cualquier campaña. Es parte del trabajo de enfermería.</a:t>
            </a:r>
            <a:endParaRPr lang="en-US" sz="135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name="Slide 43">
    <p:bg>
      <p:bgPr>
        <a:solidFill>
          <a:srgbClr val="08182C"/>
        </a:solidFill>
      </p:bgPr>
    </p:bg>
    <p:spTree>
      <p:nvGrpSpPr>
        <p:cNvPr id="1" name=""/>
        <p:cNvGrpSpPr/>
        <p:nvPr/>
      </p:nvGrpSpPr>
      <p:grpSpPr>
        <a:xfrm>
          <a:off x="0" y="0"/>
          <a:ext cx="0" cy="0"/>
          <a:chOff x="0" y="0"/>
          <a:chExt cx="0" cy="0"/>
        </a:xfrm>
      </p:grpSpPr>
      <p:sp>
        <p:nvSpPr>
          <p:cNvPr id="2" name="Text 0"/>
          <p:cNvSpPr txBox="1"/>
          <p:nvPr/>
        </p:nvSpPr>
        <p:spPr>
          <a:xfrm>
            <a:off x="658368" y="1828800"/>
            <a:ext cx="2011680" cy="1371600"/>
          </a:xfrm>
          <a:prstGeom prst="rect">
            <a:avLst/>
          </a:prstGeom>
          <a:noFill/>
          <a:ln/>
        </p:spPr>
        <p:txBody>
          <a:bodyPr wrap="square" lIns="0" tIns="0" rIns="0" bIns="0" rtlCol="0" anchor="ctr"/>
          <a:lstStyle/>
          <a:p>
            <a:pPr indent="0" marL="0">
              <a:buNone/>
            </a:pPr>
            <a:r>
              <a:rPr lang="en-US" sz="8400" b="1" dirty="0">
                <a:solidFill>
                  <a:srgbClr val="B52639"/>
                </a:solidFill>
                <a:latin typeface="Cambria" pitchFamily="34" charset="0"/>
                <a:ea typeface="Cambria" pitchFamily="34" charset="-122"/>
                <a:cs typeface="Cambria" pitchFamily="34" charset="-120"/>
              </a:rPr>
              <a:t>7</a:t>
            </a:r>
            <a:endParaRPr lang="en-US" sz="8400" dirty="0"/>
          </a:p>
        </p:txBody>
      </p:sp>
      <p:sp>
        <p:nvSpPr>
          <p:cNvPr id="3" name="Text 1"/>
          <p:cNvSpPr txBox="1"/>
          <p:nvPr/>
        </p:nvSpPr>
        <p:spPr>
          <a:xfrm>
            <a:off x="658368" y="3017520"/>
            <a:ext cx="9052560" cy="1143000"/>
          </a:xfrm>
          <a:prstGeom prst="rect">
            <a:avLst/>
          </a:prstGeom>
          <a:noFill/>
          <a:ln/>
        </p:spPr>
        <p:txBody>
          <a:bodyPr wrap="square" lIns="0" tIns="0" rIns="0" bIns="0" rtlCol="0" anchor="ctr"/>
          <a:lstStyle/>
          <a:p>
            <a:pPr indent="0" marL="0">
              <a:buNone/>
            </a:pPr>
            <a:r>
              <a:rPr lang="en-US" sz="3600" b="1" dirty="0">
                <a:solidFill>
                  <a:srgbClr val="FFFFFF"/>
                </a:solidFill>
                <a:latin typeface="Cambria" pitchFamily="34" charset="0"/>
                <a:ea typeface="Cambria" pitchFamily="34" charset="-122"/>
                <a:cs typeface="Cambria" pitchFamily="34" charset="-120"/>
              </a:rPr>
              <a:t>Caso integrador</a:t>
            </a:r>
            <a:endParaRPr lang="en-US" sz="3600" dirty="0"/>
          </a:p>
        </p:txBody>
      </p:sp>
      <p:sp>
        <p:nvSpPr>
          <p:cNvPr id="4" name="Text 2"/>
          <p:cNvSpPr txBox="1"/>
          <p:nvPr/>
        </p:nvSpPr>
        <p:spPr>
          <a:xfrm>
            <a:off x="658368" y="4279392"/>
            <a:ext cx="8595360" cy="640080"/>
          </a:xfrm>
          <a:prstGeom prst="rect">
            <a:avLst/>
          </a:prstGeom>
          <a:noFill/>
          <a:ln/>
        </p:spPr>
        <p:txBody>
          <a:bodyPr wrap="square" lIns="0" tIns="0" rIns="0" bIns="0" rtlCol="0" anchor="ctr"/>
          <a:lstStyle/>
          <a:p>
            <a:pPr indent="0" marL="0">
              <a:buNone/>
            </a:pPr>
            <a:r>
              <a:rPr lang="en-US" sz="1400" dirty="0">
                <a:solidFill>
                  <a:srgbClr val="8FB4D4"/>
                </a:solidFill>
                <a:latin typeface="Calibri" pitchFamily="34" charset="0"/>
                <a:ea typeface="Calibri" pitchFamily="34" charset="-122"/>
                <a:cs typeface="Calibri" pitchFamily="34" charset="-120"/>
              </a:rPr>
              <a:t>El brote de sarampión en el Perú, 2026</a:t>
            </a:r>
            <a:endParaRPr lang="en-US" sz="1400" dirty="0"/>
          </a:p>
        </p:txBody>
      </p:sp>
      <p:sp>
        <p:nvSpPr>
          <p:cNvPr id="5" name="Shape 3"/>
          <p:cNvSpPr/>
          <p:nvPr/>
        </p:nvSpPr>
        <p:spPr>
          <a:xfrm>
            <a:off x="0" y="6320396"/>
            <a:ext cx="310896" cy="80404"/>
          </a:xfrm>
          <a:prstGeom prst="rect">
            <a:avLst/>
          </a:prstGeom>
          <a:solidFill>
            <a:srgbClr val="0F2A4A"/>
          </a:solidFill>
          <a:ln w="12700">
            <a:solidFill>
              <a:srgbClr val="0F2A4A"/>
            </a:solidFill>
            <a:prstDash val="solid"/>
          </a:ln>
        </p:spPr>
      </p:sp>
      <p:sp>
        <p:nvSpPr>
          <p:cNvPr id="6" name="Shape 4"/>
          <p:cNvSpPr/>
          <p:nvPr/>
        </p:nvSpPr>
        <p:spPr>
          <a:xfrm>
            <a:off x="420624" y="6266793"/>
            <a:ext cx="310896" cy="134007"/>
          </a:xfrm>
          <a:prstGeom prst="rect">
            <a:avLst/>
          </a:prstGeom>
          <a:solidFill>
            <a:srgbClr val="0F2A4A"/>
          </a:solidFill>
          <a:ln w="12700">
            <a:solidFill>
              <a:srgbClr val="0F2A4A"/>
            </a:solidFill>
            <a:prstDash val="solid"/>
          </a:ln>
        </p:spPr>
      </p:sp>
      <p:sp>
        <p:nvSpPr>
          <p:cNvPr id="7" name="Shape 5"/>
          <p:cNvSpPr/>
          <p:nvPr/>
        </p:nvSpPr>
        <p:spPr>
          <a:xfrm>
            <a:off x="841248" y="6186389"/>
            <a:ext cx="310896" cy="214411"/>
          </a:xfrm>
          <a:prstGeom prst="rect">
            <a:avLst/>
          </a:prstGeom>
          <a:solidFill>
            <a:srgbClr val="0F2A4A"/>
          </a:solidFill>
          <a:ln w="12700">
            <a:solidFill>
              <a:srgbClr val="0F2A4A"/>
            </a:solidFill>
            <a:prstDash val="solid"/>
          </a:ln>
        </p:spPr>
      </p:sp>
      <p:sp>
        <p:nvSpPr>
          <p:cNvPr id="8" name="Shape 6"/>
          <p:cNvSpPr/>
          <p:nvPr/>
        </p:nvSpPr>
        <p:spPr>
          <a:xfrm>
            <a:off x="1261872" y="6079183"/>
            <a:ext cx="310896" cy="321617"/>
          </a:xfrm>
          <a:prstGeom prst="rect">
            <a:avLst/>
          </a:prstGeom>
          <a:solidFill>
            <a:srgbClr val="0F2A4A"/>
          </a:solidFill>
          <a:ln w="12700">
            <a:solidFill>
              <a:srgbClr val="0F2A4A"/>
            </a:solidFill>
            <a:prstDash val="solid"/>
          </a:ln>
        </p:spPr>
      </p:sp>
      <p:sp>
        <p:nvSpPr>
          <p:cNvPr id="9" name="Shape 7"/>
          <p:cNvSpPr/>
          <p:nvPr/>
        </p:nvSpPr>
        <p:spPr>
          <a:xfrm>
            <a:off x="1682496" y="5945177"/>
            <a:ext cx="310896" cy="455623"/>
          </a:xfrm>
          <a:prstGeom prst="rect">
            <a:avLst/>
          </a:prstGeom>
          <a:solidFill>
            <a:srgbClr val="0F2A4A"/>
          </a:solidFill>
          <a:ln w="12700">
            <a:solidFill>
              <a:srgbClr val="0F2A4A"/>
            </a:solidFill>
            <a:prstDash val="solid"/>
          </a:ln>
        </p:spPr>
      </p:sp>
      <p:sp>
        <p:nvSpPr>
          <p:cNvPr id="10" name="Shape 8"/>
          <p:cNvSpPr/>
          <p:nvPr/>
        </p:nvSpPr>
        <p:spPr>
          <a:xfrm>
            <a:off x="2103120" y="5784368"/>
            <a:ext cx="310896" cy="616432"/>
          </a:xfrm>
          <a:prstGeom prst="rect">
            <a:avLst/>
          </a:prstGeom>
          <a:solidFill>
            <a:srgbClr val="0F2A4A"/>
          </a:solidFill>
          <a:ln w="12700">
            <a:solidFill>
              <a:srgbClr val="0F2A4A"/>
            </a:solidFill>
            <a:prstDash val="solid"/>
          </a:ln>
        </p:spPr>
      </p:sp>
      <p:sp>
        <p:nvSpPr>
          <p:cNvPr id="11" name="Shape 9"/>
          <p:cNvSpPr/>
          <p:nvPr/>
        </p:nvSpPr>
        <p:spPr>
          <a:xfrm>
            <a:off x="2523744" y="5623560"/>
            <a:ext cx="310896" cy="777240"/>
          </a:xfrm>
          <a:prstGeom prst="rect">
            <a:avLst/>
          </a:prstGeom>
          <a:solidFill>
            <a:srgbClr val="B52639"/>
          </a:solidFill>
          <a:ln w="12700">
            <a:solidFill>
              <a:srgbClr val="B52639"/>
            </a:solidFill>
            <a:prstDash val="solid"/>
          </a:ln>
        </p:spPr>
      </p:sp>
      <p:sp>
        <p:nvSpPr>
          <p:cNvPr id="12" name="Shape 10"/>
          <p:cNvSpPr/>
          <p:nvPr/>
        </p:nvSpPr>
        <p:spPr>
          <a:xfrm>
            <a:off x="2944368" y="5703964"/>
            <a:ext cx="310896" cy="696836"/>
          </a:xfrm>
          <a:prstGeom prst="rect">
            <a:avLst/>
          </a:prstGeom>
          <a:solidFill>
            <a:srgbClr val="0F2A4A"/>
          </a:solidFill>
          <a:ln w="12700">
            <a:solidFill>
              <a:srgbClr val="0F2A4A"/>
            </a:solidFill>
            <a:prstDash val="solid"/>
          </a:ln>
        </p:spPr>
      </p:sp>
      <p:sp>
        <p:nvSpPr>
          <p:cNvPr id="13" name="Shape 11"/>
          <p:cNvSpPr/>
          <p:nvPr/>
        </p:nvSpPr>
        <p:spPr>
          <a:xfrm>
            <a:off x="3364992" y="5864772"/>
            <a:ext cx="310896" cy="536028"/>
          </a:xfrm>
          <a:prstGeom prst="rect">
            <a:avLst/>
          </a:prstGeom>
          <a:solidFill>
            <a:srgbClr val="0F2A4A"/>
          </a:solidFill>
          <a:ln w="12700">
            <a:solidFill>
              <a:srgbClr val="0F2A4A"/>
            </a:solidFill>
            <a:prstDash val="solid"/>
          </a:ln>
        </p:spPr>
      </p:sp>
      <p:sp>
        <p:nvSpPr>
          <p:cNvPr id="14" name="Shape 12"/>
          <p:cNvSpPr/>
          <p:nvPr/>
        </p:nvSpPr>
        <p:spPr>
          <a:xfrm>
            <a:off x="3785616" y="5998779"/>
            <a:ext cx="310896" cy="402021"/>
          </a:xfrm>
          <a:prstGeom prst="rect">
            <a:avLst/>
          </a:prstGeom>
          <a:solidFill>
            <a:srgbClr val="0F2A4A"/>
          </a:solidFill>
          <a:ln w="12700">
            <a:solidFill>
              <a:srgbClr val="0F2A4A"/>
            </a:solidFill>
            <a:prstDash val="solid"/>
          </a:ln>
        </p:spPr>
      </p:sp>
      <p:sp>
        <p:nvSpPr>
          <p:cNvPr id="15" name="Shape 13"/>
          <p:cNvSpPr/>
          <p:nvPr/>
        </p:nvSpPr>
        <p:spPr>
          <a:xfrm>
            <a:off x="4206240" y="6105985"/>
            <a:ext cx="310896" cy="294815"/>
          </a:xfrm>
          <a:prstGeom prst="rect">
            <a:avLst/>
          </a:prstGeom>
          <a:solidFill>
            <a:srgbClr val="0F2A4A"/>
          </a:solidFill>
          <a:ln w="12700">
            <a:solidFill>
              <a:srgbClr val="0F2A4A"/>
            </a:solidFill>
            <a:prstDash val="solid"/>
          </a:ln>
        </p:spPr>
      </p:sp>
      <p:sp>
        <p:nvSpPr>
          <p:cNvPr id="16" name="Shape 14"/>
          <p:cNvSpPr/>
          <p:nvPr/>
        </p:nvSpPr>
        <p:spPr>
          <a:xfrm>
            <a:off x="4626864" y="6172988"/>
            <a:ext cx="310896" cy="227812"/>
          </a:xfrm>
          <a:prstGeom prst="rect">
            <a:avLst/>
          </a:prstGeom>
          <a:solidFill>
            <a:srgbClr val="0F2A4A"/>
          </a:solidFill>
          <a:ln w="12700">
            <a:solidFill>
              <a:srgbClr val="0F2A4A"/>
            </a:solidFill>
            <a:prstDash val="solid"/>
          </a:ln>
        </p:spPr>
      </p:sp>
      <p:sp>
        <p:nvSpPr>
          <p:cNvPr id="17" name="Shape 15"/>
          <p:cNvSpPr/>
          <p:nvPr/>
        </p:nvSpPr>
        <p:spPr>
          <a:xfrm>
            <a:off x="5047488" y="6132786"/>
            <a:ext cx="310896" cy="268014"/>
          </a:xfrm>
          <a:prstGeom prst="rect">
            <a:avLst/>
          </a:prstGeom>
          <a:solidFill>
            <a:srgbClr val="0F2A4A"/>
          </a:solidFill>
          <a:ln w="12700">
            <a:solidFill>
              <a:srgbClr val="0F2A4A"/>
            </a:solidFill>
            <a:prstDash val="solid"/>
          </a:ln>
        </p:spPr>
      </p:sp>
      <p:sp>
        <p:nvSpPr>
          <p:cNvPr id="18" name="Shape 16"/>
          <p:cNvSpPr/>
          <p:nvPr/>
        </p:nvSpPr>
        <p:spPr>
          <a:xfrm>
            <a:off x="5468112" y="6052382"/>
            <a:ext cx="310896" cy="348418"/>
          </a:xfrm>
          <a:prstGeom prst="rect">
            <a:avLst/>
          </a:prstGeom>
          <a:solidFill>
            <a:srgbClr val="0F2A4A"/>
          </a:solidFill>
          <a:ln w="12700">
            <a:solidFill>
              <a:srgbClr val="0F2A4A"/>
            </a:solidFill>
            <a:prstDash val="solid"/>
          </a:ln>
        </p:spPr>
      </p:sp>
      <p:sp>
        <p:nvSpPr>
          <p:cNvPr id="19" name="Shape 17"/>
          <p:cNvSpPr/>
          <p:nvPr/>
        </p:nvSpPr>
        <p:spPr>
          <a:xfrm>
            <a:off x="5888736" y="6146187"/>
            <a:ext cx="310896" cy="254613"/>
          </a:xfrm>
          <a:prstGeom prst="rect">
            <a:avLst/>
          </a:prstGeom>
          <a:solidFill>
            <a:srgbClr val="0F2A4A"/>
          </a:solidFill>
          <a:ln w="12700">
            <a:solidFill>
              <a:srgbClr val="0F2A4A"/>
            </a:solidFill>
            <a:prstDash val="solid"/>
          </a:ln>
        </p:spPr>
      </p:sp>
      <p:sp>
        <p:nvSpPr>
          <p:cNvPr id="20" name="Shape 18"/>
          <p:cNvSpPr/>
          <p:nvPr/>
        </p:nvSpPr>
        <p:spPr>
          <a:xfrm>
            <a:off x="6309360" y="6226591"/>
            <a:ext cx="310896" cy="174209"/>
          </a:xfrm>
          <a:prstGeom prst="rect">
            <a:avLst/>
          </a:prstGeom>
          <a:solidFill>
            <a:srgbClr val="0F2A4A"/>
          </a:solidFill>
          <a:ln w="12700">
            <a:solidFill>
              <a:srgbClr val="0F2A4A"/>
            </a:solidFill>
            <a:prstDash val="solid"/>
          </a:ln>
        </p:spPr>
      </p:sp>
      <p:sp>
        <p:nvSpPr>
          <p:cNvPr id="21" name="Shape 19"/>
          <p:cNvSpPr/>
          <p:nvPr/>
        </p:nvSpPr>
        <p:spPr>
          <a:xfrm>
            <a:off x="6729984" y="6280194"/>
            <a:ext cx="310896" cy="120606"/>
          </a:xfrm>
          <a:prstGeom prst="rect">
            <a:avLst/>
          </a:prstGeom>
          <a:solidFill>
            <a:srgbClr val="0F2A4A"/>
          </a:solidFill>
          <a:ln w="12700">
            <a:solidFill>
              <a:srgbClr val="0F2A4A"/>
            </a:solidFill>
            <a:prstDash val="solid"/>
          </a:ln>
        </p:spPr>
      </p:sp>
      <p:sp>
        <p:nvSpPr>
          <p:cNvPr id="22" name="Shape 20"/>
          <p:cNvSpPr/>
          <p:nvPr/>
        </p:nvSpPr>
        <p:spPr>
          <a:xfrm>
            <a:off x="7150608" y="6306995"/>
            <a:ext cx="310896" cy="93805"/>
          </a:xfrm>
          <a:prstGeom prst="rect">
            <a:avLst/>
          </a:prstGeom>
          <a:solidFill>
            <a:srgbClr val="0F2A4A"/>
          </a:solidFill>
          <a:ln w="12700">
            <a:solidFill>
              <a:srgbClr val="0F2A4A"/>
            </a:solidFill>
            <a:prstDash val="solid"/>
          </a:ln>
        </p:spPr>
      </p:sp>
      <p:sp>
        <p:nvSpPr>
          <p:cNvPr id="23" name="Shape 21"/>
          <p:cNvSpPr/>
          <p:nvPr/>
        </p:nvSpPr>
        <p:spPr>
          <a:xfrm>
            <a:off x="7571232" y="6333797"/>
            <a:ext cx="310896" cy="67003"/>
          </a:xfrm>
          <a:prstGeom prst="rect">
            <a:avLst/>
          </a:prstGeom>
          <a:solidFill>
            <a:srgbClr val="0F2A4A"/>
          </a:solidFill>
          <a:ln w="12700">
            <a:solidFill>
              <a:srgbClr val="0F2A4A"/>
            </a:solidFill>
            <a:prstDash val="solid"/>
          </a:ln>
        </p:spPr>
      </p:sp>
      <p:sp>
        <p:nvSpPr>
          <p:cNvPr id="24" name="Shape 22"/>
          <p:cNvSpPr/>
          <p:nvPr/>
        </p:nvSpPr>
        <p:spPr>
          <a:xfrm>
            <a:off x="7991856" y="6347197"/>
            <a:ext cx="310896" cy="53603"/>
          </a:xfrm>
          <a:prstGeom prst="rect">
            <a:avLst/>
          </a:prstGeom>
          <a:solidFill>
            <a:srgbClr val="0F2A4A"/>
          </a:solidFill>
          <a:ln w="12700">
            <a:solidFill>
              <a:srgbClr val="0F2A4A"/>
            </a:solidFill>
            <a:prstDash val="solid"/>
          </a:ln>
        </p:spPr>
      </p:sp>
      <p:sp>
        <p:nvSpPr>
          <p:cNvPr id="25" name="Shape 23"/>
          <p:cNvSpPr/>
          <p:nvPr/>
        </p:nvSpPr>
        <p:spPr>
          <a:xfrm>
            <a:off x="8412480" y="6360598"/>
            <a:ext cx="310896" cy="40202"/>
          </a:xfrm>
          <a:prstGeom prst="rect">
            <a:avLst/>
          </a:prstGeom>
          <a:solidFill>
            <a:srgbClr val="0F2A4A"/>
          </a:solidFill>
          <a:ln w="12700">
            <a:solidFill>
              <a:srgbClr val="0F2A4A"/>
            </a:solidFill>
            <a:prstDash val="solid"/>
          </a:ln>
        </p:spPr>
      </p:sp>
      <p:sp>
        <p:nvSpPr>
          <p:cNvPr id="26" name="Shape 24"/>
          <p:cNvSpPr/>
          <p:nvPr/>
        </p:nvSpPr>
        <p:spPr>
          <a:xfrm>
            <a:off x="8833104" y="6360598"/>
            <a:ext cx="310896" cy="40202"/>
          </a:xfrm>
          <a:prstGeom prst="rect">
            <a:avLst/>
          </a:prstGeom>
          <a:solidFill>
            <a:srgbClr val="0F2A4A"/>
          </a:solidFill>
          <a:ln w="12700">
            <a:solidFill>
              <a:srgbClr val="0F2A4A"/>
            </a:solidFill>
            <a:prstDash val="solid"/>
          </a:ln>
        </p:spPr>
      </p:sp>
      <p:sp>
        <p:nvSpPr>
          <p:cNvPr id="27" name="Shape 25"/>
          <p:cNvSpPr/>
          <p:nvPr/>
        </p:nvSpPr>
        <p:spPr>
          <a:xfrm>
            <a:off x="9253728" y="6373999"/>
            <a:ext cx="310896" cy="26801"/>
          </a:xfrm>
          <a:prstGeom prst="rect">
            <a:avLst/>
          </a:prstGeom>
          <a:solidFill>
            <a:srgbClr val="0F2A4A"/>
          </a:solidFill>
          <a:ln w="12700">
            <a:solidFill>
              <a:srgbClr val="0F2A4A"/>
            </a:solidFill>
            <a:prstDash val="solid"/>
          </a:ln>
        </p:spPr>
      </p:sp>
      <p:sp>
        <p:nvSpPr>
          <p:cNvPr id="28" name="Shape 26"/>
          <p:cNvSpPr/>
          <p:nvPr/>
        </p:nvSpPr>
        <p:spPr>
          <a:xfrm>
            <a:off x="9674352" y="6373999"/>
            <a:ext cx="310896" cy="26801"/>
          </a:xfrm>
          <a:prstGeom prst="rect">
            <a:avLst/>
          </a:prstGeom>
          <a:solidFill>
            <a:srgbClr val="0F2A4A"/>
          </a:solidFill>
          <a:ln w="12700">
            <a:solidFill>
              <a:srgbClr val="0F2A4A"/>
            </a:solidFill>
            <a:prstDash val="solid"/>
          </a:ln>
        </p:spPr>
      </p:sp>
      <p:sp>
        <p:nvSpPr>
          <p:cNvPr id="29" name="Text 27"/>
          <p:cNvSpPr txBox="1"/>
          <p:nvPr/>
        </p:nvSpPr>
        <p:spPr>
          <a:xfrm>
            <a:off x="658368" y="6382512"/>
            <a:ext cx="5486400" cy="274320"/>
          </a:xfrm>
          <a:prstGeom prst="rect">
            <a:avLst/>
          </a:prstGeom>
          <a:noFill/>
          <a:ln/>
        </p:spPr>
        <p:txBody>
          <a:bodyPr wrap="square" lIns="0" tIns="0" rIns="0" bIns="0" rtlCol="0" anchor="ctr"/>
          <a:lstStyle/>
          <a:p>
            <a:pPr indent="0" marL="0">
              <a:buNone/>
            </a:pPr>
            <a:r>
              <a:rPr lang="en-US" sz="950" dirty="0">
                <a:solidFill>
                  <a:srgbClr val="8FB4D4"/>
                </a:solidFill>
                <a:latin typeface="Calibri" pitchFamily="34" charset="0"/>
                <a:ea typeface="Calibri" pitchFamily="34" charset="-122"/>
                <a:cs typeface="Calibri" pitchFamily="34" charset="-120"/>
              </a:rPr>
              <a:t>Epidemiología · Sesión 2 · Cadena epidemiológica</a:t>
            </a:r>
            <a:endParaRPr lang="en-US" sz="950" dirty="0"/>
          </a:p>
        </p:txBody>
      </p:sp>
      <p:sp>
        <p:nvSpPr>
          <p:cNvPr id="30" name="Text 28"/>
          <p:cNvSpPr txBox="1"/>
          <p:nvPr/>
        </p:nvSpPr>
        <p:spPr>
          <a:xfrm>
            <a:off x="10616184" y="6382512"/>
            <a:ext cx="914400" cy="274320"/>
          </a:xfrm>
          <a:prstGeom prst="rect">
            <a:avLst/>
          </a:prstGeom>
          <a:noFill/>
          <a:ln/>
        </p:spPr>
        <p:txBody>
          <a:bodyPr wrap="square" lIns="0" tIns="0" rIns="0" bIns="0" rtlCol="0" anchor="ctr"/>
          <a:lstStyle/>
          <a:p>
            <a:pPr algn="r" indent="0" marL="0">
              <a:buNone/>
            </a:pPr>
            <a:r>
              <a:rPr lang="en-US" sz="950" dirty="0">
                <a:solidFill>
                  <a:srgbClr val="8FB4D4"/>
                </a:solidFill>
                <a:latin typeface="Calibri" pitchFamily="34" charset="0"/>
                <a:ea typeface="Calibri" pitchFamily="34" charset="-122"/>
                <a:cs typeface="Calibri" pitchFamily="34" charset="-120"/>
              </a:rPr>
              <a:t>43</a:t>
            </a:r>
            <a:endParaRPr lang="en-US" sz="95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name="Slide 44">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58368" y="384048"/>
            <a:ext cx="10872216" cy="237744"/>
          </a:xfrm>
          <a:prstGeom prst="rect">
            <a:avLst/>
          </a:prstGeom>
          <a:noFill/>
          <a:ln/>
        </p:spPr>
        <p:txBody>
          <a:bodyPr wrap="square" lIns="0" tIns="0" rIns="0" bIns="0" rtlCol="0" anchor="ctr"/>
          <a:lstStyle/>
          <a:p>
            <a:pPr indent="0" marL="0">
              <a:buNone/>
            </a:pPr>
            <a:r>
              <a:rPr lang="en-US" sz="1100" b="1" dirty="0">
                <a:solidFill>
                  <a:srgbClr val="B52639"/>
                </a:solidFill>
                <a:latin typeface="Calibri" pitchFamily="34" charset="0"/>
                <a:ea typeface="Calibri" pitchFamily="34" charset="-122"/>
                <a:cs typeface="Calibri" pitchFamily="34" charset="-120"/>
              </a:rPr>
              <a:t>Dato oficial · Región de las Américas</a:t>
            </a:r>
            <a:endParaRPr lang="en-US" sz="1100" dirty="0"/>
          </a:p>
        </p:txBody>
      </p:sp>
      <p:sp>
        <p:nvSpPr>
          <p:cNvPr id="3" name="Text 1"/>
          <p:cNvSpPr txBox="1"/>
          <p:nvPr/>
        </p:nvSpPr>
        <p:spPr>
          <a:xfrm>
            <a:off x="658368" y="658368"/>
            <a:ext cx="10872216" cy="658368"/>
          </a:xfrm>
          <a:prstGeom prst="rect">
            <a:avLst/>
          </a:prstGeom>
          <a:noFill/>
          <a:ln/>
        </p:spPr>
        <p:txBody>
          <a:bodyPr wrap="square" lIns="0" tIns="0" rIns="0" bIns="0" rtlCol="0" anchor="t"/>
          <a:lstStyle/>
          <a:p>
            <a:pPr indent="0" marL="0">
              <a:buNone/>
            </a:pPr>
            <a:r>
              <a:rPr lang="en-US" sz="3000" b="1" dirty="0">
                <a:solidFill>
                  <a:srgbClr val="08182C"/>
                </a:solidFill>
                <a:latin typeface="Cambria" pitchFamily="34" charset="0"/>
                <a:ea typeface="Cambria" pitchFamily="34" charset="-122"/>
                <a:cs typeface="Cambria" pitchFamily="34" charset="-120"/>
              </a:rPr>
              <a:t>El sarampión volvió</a:t>
            </a:r>
            <a:endParaRPr lang="en-US" sz="3000" dirty="0"/>
          </a:p>
        </p:txBody>
      </p:sp>
      <p:sp>
        <p:nvSpPr>
          <p:cNvPr id="4" name="Text 2"/>
          <p:cNvSpPr txBox="1"/>
          <p:nvPr/>
        </p:nvSpPr>
        <p:spPr>
          <a:xfrm>
            <a:off x="658368" y="6382512"/>
            <a:ext cx="5486400" cy="274320"/>
          </a:xfrm>
          <a:prstGeom prst="rect">
            <a:avLst/>
          </a:prstGeom>
          <a:noFill/>
          <a:ln/>
        </p:spPr>
        <p:txBody>
          <a:bodyPr wrap="square" lIns="0" tIns="0" rIns="0" bIns="0" rtlCol="0" anchor="ctr"/>
          <a:lstStyle/>
          <a:p>
            <a:pPr indent="0" marL="0">
              <a:buNone/>
            </a:pPr>
            <a:r>
              <a:rPr lang="en-US" sz="950" dirty="0">
                <a:solidFill>
                  <a:srgbClr val="54637A"/>
                </a:solidFill>
                <a:latin typeface="Calibri" pitchFamily="34" charset="0"/>
                <a:ea typeface="Calibri" pitchFamily="34" charset="-122"/>
                <a:cs typeface="Calibri" pitchFamily="34" charset="-120"/>
              </a:rPr>
              <a:t>Epidemiología · Sesión 2 · Cadena epidemiológica</a:t>
            </a:r>
            <a:endParaRPr lang="en-US" sz="950" dirty="0"/>
          </a:p>
        </p:txBody>
      </p:sp>
      <p:sp>
        <p:nvSpPr>
          <p:cNvPr id="5" name="Text 3"/>
          <p:cNvSpPr txBox="1"/>
          <p:nvPr/>
        </p:nvSpPr>
        <p:spPr>
          <a:xfrm>
            <a:off x="10616184" y="6382512"/>
            <a:ext cx="914400" cy="274320"/>
          </a:xfrm>
          <a:prstGeom prst="rect">
            <a:avLst/>
          </a:prstGeom>
          <a:noFill/>
          <a:ln/>
        </p:spPr>
        <p:txBody>
          <a:bodyPr wrap="square" lIns="0" tIns="0" rIns="0" bIns="0" rtlCol="0" anchor="ctr"/>
          <a:lstStyle/>
          <a:p>
            <a:pPr algn="r" indent="0" marL="0">
              <a:buNone/>
            </a:pPr>
            <a:r>
              <a:rPr lang="en-US" sz="950" dirty="0">
                <a:solidFill>
                  <a:srgbClr val="54637A"/>
                </a:solidFill>
                <a:latin typeface="Calibri" pitchFamily="34" charset="0"/>
                <a:ea typeface="Calibri" pitchFamily="34" charset="-122"/>
                <a:cs typeface="Calibri" pitchFamily="34" charset="-120"/>
              </a:rPr>
              <a:t>44</a:t>
            </a:r>
            <a:endParaRPr lang="en-US" sz="950" dirty="0"/>
          </a:p>
        </p:txBody>
      </p:sp>
      <p:sp>
        <p:nvSpPr>
          <p:cNvPr id="6" name="Shape 4"/>
          <p:cNvSpPr/>
          <p:nvPr/>
        </p:nvSpPr>
        <p:spPr>
          <a:xfrm>
            <a:off x="658368" y="1645920"/>
            <a:ext cx="2651760" cy="1554480"/>
          </a:xfrm>
          <a:prstGeom prst="roundRect">
            <a:avLst>
              <a:gd name="adj" fmla="val 2353"/>
            </a:avLst>
          </a:prstGeom>
          <a:solidFill>
            <a:srgbClr val="F1F4F8"/>
          </a:solidFill>
          <a:ln w="12700">
            <a:solidFill>
              <a:srgbClr val="F1F4F8"/>
            </a:solidFill>
            <a:prstDash val="solid"/>
          </a:ln>
        </p:spPr>
      </p:sp>
      <p:sp>
        <p:nvSpPr>
          <p:cNvPr id="7" name="Text 5"/>
          <p:cNvSpPr txBox="1"/>
          <p:nvPr/>
        </p:nvSpPr>
        <p:spPr>
          <a:xfrm>
            <a:off x="841248" y="1901952"/>
            <a:ext cx="2286000" cy="777240"/>
          </a:xfrm>
          <a:prstGeom prst="rect">
            <a:avLst/>
          </a:prstGeom>
          <a:noFill/>
          <a:ln/>
        </p:spPr>
        <p:txBody>
          <a:bodyPr wrap="square" lIns="0" tIns="0" rIns="0" bIns="0" rtlCol="0" anchor="ctr"/>
          <a:lstStyle/>
          <a:p>
            <a:pPr algn="ctr" indent="0" marL="0">
              <a:buNone/>
            </a:pPr>
            <a:r>
              <a:rPr lang="en-US" sz="3200" b="1" dirty="0">
                <a:solidFill>
                  <a:srgbClr val="B52639"/>
                </a:solidFill>
                <a:latin typeface="Cambria" pitchFamily="34" charset="0"/>
                <a:ea typeface="Cambria" pitchFamily="34" charset="-122"/>
                <a:cs typeface="Cambria" pitchFamily="34" charset="-120"/>
              </a:rPr>
              <a:t>47 459</a:t>
            </a:r>
            <a:endParaRPr lang="en-US" sz="3200" dirty="0"/>
          </a:p>
        </p:txBody>
      </p:sp>
      <p:sp>
        <p:nvSpPr>
          <p:cNvPr id="8" name="Text 6"/>
          <p:cNvSpPr txBox="1"/>
          <p:nvPr/>
        </p:nvSpPr>
        <p:spPr>
          <a:xfrm>
            <a:off x="841248" y="2697480"/>
            <a:ext cx="2286000" cy="365760"/>
          </a:xfrm>
          <a:prstGeom prst="rect">
            <a:avLst/>
          </a:prstGeom>
          <a:noFill/>
          <a:ln/>
        </p:spPr>
        <p:txBody>
          <a:bodyPr wrap="square" lIns="0" tIns="0" rIns="0" bIns="0" rtlCol="0" anchor="ctr"/>
          <a:lstStyle/>
          <a:p>
            <a:pPr algn="ctr" indent="0" marL="0">
              <a:lnSpc>
                <a:spcPct val="110000"/>
              </a:lnSpc>
              <a:buNone/>
            </a:pPr>
            <a:r>
              <a:rPr lang="en-US" sz="1150" dirty="0">
                <a:solidFill>
                  <a:srgbClr val="54637A"/>
                </a:solidFill>
                <a:latin typeface="Calibri" pitchFamily="34" charset="0"/>
                <a:ea typeface="Calibri" pitchFamily="34" charset="-122"/>
                <a:cs typeface="Calibri" pitchFamily="34" charset="-120"/>
              </a:rPr>
              <a:t>casos confirmados hasta</a:t>
            </a:r>
            <a:endParaRPr lang="en-US" sz="1150" dirty="0"/>
          </a:p>
          <a:p>
            <a:pPr algn="ctr" indent="0" marL="0">
              <a:lnSpc>
                <a:spcPct val="110000"/>
              </a:lnSpc>
              <a:buNone/>
            </a:pPr>
            <a:r>
              <a:rPr lang="en-US" sz="1150" dirty="0">
                <a:solidFill>
                  <a:srgbClr val="54637A"/>
                </a:solidFill>
                <a:latin typeface="Calibri" pitchFamily="34" charset="0"/>
                <a:ea typeface="Calibri" pitchFamily="34" charset="-122"/>
                <a:cs typeface="Calibri" pitchFamily="34" charset="-120"/>
              </a:rPr>
              <a:t>la SE 28 de 2026</a:t>
            </a:r>
            <a:endParaRPr lang="en-US" sz="1150" dirty="0"/>
          </a:p>
        </p:txBody>
      </p:sp>
      <p:sp>
        <p:nvSpPr>
          <p:cNvPr id="9" name="Shape 7"/>
          <p:cNvSpPr/>
          <p:nvPr/>
        </p:nvSpPr>
        <p:spPr>
          <a:xfrm>
            <a:off x="3538728" y="1645920"/>
            <a:ext cx="2651760" cy="1554480"/>
          </a:xfrm>
          <a:prstGeom prst="roundRect">
            <a:avLst>
              <a:gd name="adj" fmla="val 2353"/>
            </a:avLst>
          </a:prstGeom>
          <a:solidFill>
            <a:srgbClr val="F1F4F8"/>
          </a:solidFill>
          <a:ln w="12700">
            <a:solidFill>
              <a:srgbClr val="F1F4F8"/>
            </a:solidFill>
            <a:prstDash val="solid"/>
          </a:ln>
        </p:spPr>
      </p:sp>
      <p:sp>
        <p:nvSpPr>
          <p:cNvPr id="10" name="Text 8"/>
          <p:cNvSpPr txBox="1"/>
          <p:nvPr/>
        </p:nvSpPr>
        <p:spPr>
          <a:xfrm>
            <a:off x="3721608" y="1901952"/>
            <a:ext cx="2286000" cy="777240"/>
          </a:xfrm>
          <a:prstGeom prst="rect">
            <a:avLst/>
          </a:prstGeom>
          <a:noFill/>
          <a:ln/>
        </p:spPr>
        <p:txBody>
          <a:bodyPr wrap="square" lIns="0" tIns="0" rIns="0" bIns="0" rtlCol="0" anchor="ctr"/>
          <a:lstStyle/>
          <a:p>
            <a:pPr algn="ctr" indent="0" marL="0">
              <a:buNone/>
            </a:pPr>
            <a:r>
              <a:rPr lang="en-US" sz="3400" b="1" dirty="0">
                <a:solidFill>
                  <a:srgbClr val="0F2A4A"/>
                </a:solidFill>
                <a:latin typeface="Cambria" pitchFamily="34" charset="0"/>
                <a:ea typeface="Cambria" pitchFamily="34" charset="-122"/>
                <a:cs typeface="Cambria" pitchFamily="34" charset="-120"/>
              </a:rPr>
              <a:t>3×</a:t>
            </a:r>
            <a:endParaRPr lang="en-US" sz="3400" dirty="0"/>
          </a:p>
        </p:txBody>
      </p:sp>
      <p:sp>
        <p:nvSpPr>
          <p:cNvPr id="11" name="Text 9"/>
          <p:cNvSpPr txBox="1"/>
          <p:nvPr/>
        </p:nvSpPr>
        <p:spPr>
          <a:xfrm>
            <a:off x="3721608" y="2697480"/>
            <a:ext cx="2286000" cy="365760"/>
          </a:xfrm>
          <a:prstGeom prst="rect">
            <a:avLst/>
          </a:prstGeom>
          <a:noFill/>
          <a:ln/>
        </p:spPr>
        <p:txBody>
          <a:bodyPr wrap="square" lIns="0" tIns="0" rIns="0" bIns="0" rtlCol="0" anchor="ctr"/>
          <a:lstStyle/>
          <a:p>
            <a:pPr algn="ctr" indent="0" marL="0">
              <a:lnSpc>
                <a:spcPct val="110000"/>
              </a:lnSpc>
              <a:buNone/>
            </a:pPr>
            <a:r>
              <a:rPr lang="en-US" sz="1150" dirty="0">
                <a:solidFill>
                  <a:srgbClr val="54637A"/>
                </a:solidFill>
                <a:latin typeface="Calibri" pitchFamily="34" charset="0"/>
                <a:ea typeface="Calibri" pitchFamily="34" charset="-122"/>
                <a:cs typeface="Calibri" pitchFamily="34" charset="-120"/>
              </a:rPr>
              <a:t>más que en todo 2025</a:t>
            </a:r>
            <a:endParaRPr lang="en-US" sz="1150" dirty="0"/>
          </a:p>
          <a:p>
            <a:pPr algn="ctr" indent="0" marL="0">
              <a:lnSpc>
                <a:spcPct val="110000"/>
              </a:lnSpc>
              <a:buNone/>
            </a:pPr>
            <a:r>
              <a:rPr lang="en-US" sz="1150" dirty="0">
                <a:solidFill>
                  <a:srgbClr val="54637A"/>
                </a:solidFill>
                <a:latin typeface="Calibri" pitchFamily="34" charset="0"/>
                <a:ea typeface="Calibri" pitchFamily="34" charset="-122"/>
                <a:cs typeface="Calibri" pitchFamily="34" charset="-120"/>
              </a:rPr>
              <a:t>(15 011 casos)</a:t>
            </a:r>
            <a:endParaRPr lang="en-US" sz="1150" dirty="0"/>
          </a:p>
        </p:txBody>
      </p:sp>
      <p:sp>
        <p:nvSpPr>
          <p:cNvPr id="12" name="Shape 10"/>
          <p:cNvSpPr/>
          <p:nvPr/>
        </p:nvSpPr>
        <p:spPr>
          <a:xfrm>
            <a:off x="6419088" y="1645920"/>
            <a:ext cx="2651760" cy="1554480"/>
          </a:xfrm>
          <a:prstGeom prst="roundRect">
            <a:avLst>
              <a:gd name="adj" fmla="val 2353"/>
            </a:avLst>
          </a:prstGeom>
          <a:solidFill>
            <a:srgbClr val="08182C"/>
          </a:solidFill>
          <a:ln w="12700">
            <a:solidFill>
              <a:srgbClr val="08182C"/>
            </a:solidFill>
            <a:prstDash val="solid"/>
          </a:ln>
        </p:spPr>
      </p:sp>
      <p:sp>
        <p:nvSpPr>
          <p:cNvPr id="13" name="Text 11"/>
          <p:cNvSpPr txBox="1"/>
          <p:nvPr/>
        </p:nvSpPr>
        <p:spPr>
          <a:xfrm>
            <a:off x="6601968" y="1901952"/>
            <a:ext cx="2286000" cy="777240"/>
          </a:xfrm>
          <a:prstGeom prst="rect">
            <a:avLst/>
          </a:prstGeom>
          <a:noFill/>
          <a:ln/>
        </p:spPr>
        <p:txBody>
          <a:bodyPr wrap="square" lIns="0" tIns="0" rIns="0" bIns="0" rtlCol="0" anchor="ctr"/>
          <a:lstStyle/>
          <a:p>
            <a:pPr algn="ctr" indent="0" marL="0">
              <a:buNone/>
            </a:pPr>
            <a:r>
              <a:rPr lang="en-US" sz="3400" b="1" dirty="0">
                <a:solidFill>
                  <a:srgbClr val="B52639"/>
                </a:solidFill>
                <a:latin typeface="Cambria" pitchFamily="34" charset="0"/>
                <a:ea typeface="Cambria" pitchFamily="34" charset="-122"/>
                <a:cs typeface="Cambria" pitchFamily="34" charset="-120"/>
              </a:rPr>
              <a:t>95 %</a:t>
            </a:r>
            <a:endParaRPr lang="en-US" sz="3400" dirty="0"/>
          </a:p>
        </p:txBody>
      </p:sp>
      <p:sp>
        <p:nvSpPr>
          <p:cNvPr id="14" name="Text 12"/>
          <p:cNvSpPr txBox="1"/>
          <p:nvPr/>
        </p:nvSpPr>
        <p:spPr>
          <a:xfrm>
            <a:off x="6601968" y="2697480"/>
            <a:ext cx="2286000" cy="365760"/>
          </a:xfrm>
          <a:prstGeom prst="rect">
            <a:avLst/>
          </a:prstGeom>
          <a:noFill/>
          <a:ln/>
        </p:spPr>
        <p:txBody>
          <a:bodyPr wrap="square" lIns="0" tIns="0" rIns="0" bIns="0" rtlCol="0" anchor="ctr"/>
          <a:lstStyle/>
          <a:p>
            <a:pPr algn="ctr" indent="0" marL="0">
              <a:lnSpc>
                <a:spcPct val="110000"/>
              </a:lnSpc>
              <a:buNone/>
            </a:pPr>
            <a:r>
              <a:rPr lang="en-US" sz="1150" dirty="0">
                <a:solidFill>
                  <a:srgbClr val="8FB4D4"/>
                </a:solidFill>
                <a:latin typeface="Calibri" pitchFamily="34" charset="0"/>
                <a:ea typeface="Calibri" pitchFamily="34" charset="-122"/>
                <a:cs typeface="Calibri" pitchFamily="34" charset="-120"/>
              </a:rPr>
              <a:t>de los casos: Guatemala,</a:t>
            </a:r>
            <a:endParaRPr lang="en-US" sz="1150" dirty="0"/>
          </a:p>
          <a:p>
            <a:pPr algn="ctr" indent="0" marL="0">
              <a:lnSpc>
                <a:spcPct val="110000"/>
              </a:lnSpc>
              <a:buNone/>
            </a:pPr>
            <a:r>
              <a:rPr lang="en-US" sz="1150" dirty="0">
                <a:solidFill>
                  <a:srgbClr val="8FB4D4"/>
                </a:solidFill>
                <a:latin typeface="Calibri" pitchFamily="34" charset="0"/>
                <a:ea typeface="Calibri" pitchFamily="34" charset="-122"/>
                <a:cs typeface="Calibri" pitchFamily="34" charset="-120"/>
              </a:rPr>
              <a:t>México, EE. UU. y Perú</a:t>
            </a:r>
            <a:endParaRPr lang="en-US" sz="1150" dirty="0"/>
          </a:p>
        </p:txBody>
      </p:sp>
      <p:sp>
        <p:nvSpPr>
          <p:cNvPr id="15" name="Shape 13"/>
          <p:cNvSpPr/>
          <p:nvPr/>
        </p:nvSpPr>
        <p:spPr>
          <a:xfrm>
            <a:off x="9299448" y="1645920"/>
            <a:ext cx="2231136" cy="1554480"/>
          </a:xfrm>
          <a:prstGeom prst="roundRect">
            <a:avLst>
              <a:gd name="adj" fmla="val 2353"/>
            </a:avLst>
          </a:prstGeom>
          <a:solidFill>
            <a:srgbClr val="F1F4F8"/>
          </a:solidFill>
          <a:ln w="12700">
            <a:solidFill>
              <a:srgbClr val="F1F4F8"/>
            </a:solidFill>
            <a:prstDash val="solid"/>
          </a:ln>
        </p:spPr>
      </p:sp>
      <p:sp>
        <p:nvSpPr>
          <p:cNvPr id="16" name="Text 14"/>
          <p:cNvSpPr txBox="1"/>
          <p:nvPr/>
        </p:nvSpPr>
        <p:spPr>
          <a:xfrm>
            <a:off x="9482328" y="1901952"/>
            <a:ext cx="1865376" cy="777240"/>
          </a:xfrm>
          <a:prstGeom prst="rect">
            <a:avLst/>
          </a:prstGeom>
          <a:noFill/>
          <a:ln/>
        </p:spPr>
        <p:txBody>
          <a:bodyPr wrap="square" lIns="0" tIns="0" rIns="0" bIns="0" rtlCol="0" anchor="ctr"/>
          <a:lstStyle/>
          <a:p>
            <a:pPr algn="ctr" indent="0" marL="0">
              <a:buNone/>
            </a:pPr>
            <a:r>
              <a:rPr lang="en-US" sz="3400" b="1" dirty="0">
                <a:solidFill>
                  <a:srgbClr val="0F2A4A"/>
                </a:solidFill>
                <a:latin typeface="Cambria" pitchFamily="34" charset="0"/>
                <a:ea typeface="Cambria" pitchFamily="34" charset="-122"/>
                <a:cs typeface="Cambria" pitchFamily="34" charset="-120"/>
              </a:rPr>
              <a:t>33 %</a:t>
            </a:r>
            <a:endParaRPr lang="en-US" sz="3400" dirty="0"/>
          </a:p>
        </p:txBody>
      </p:sp>
      <p:sp>
        <p:nvSpPr>
          <p:cNvPr id="17" name="Text 15"/>
          <p:cNvSpPr txBox="1"/>
          <p:nvPr/>
        </p:nvSpPr>
        <p:spPr>
          <a:xfrm>
            <a:off x="9482328" y="2697480"/>
            <a:ext cx="1865376" cy="365760"/>
          </a:xfrm>
          <a:prstGeom prst="rect">
            <a:avLst/>
          </a:prstGeom>
          <a:noFill/>
          <a:ln/>
        </p:spPr>
        <p:txBody>
          <a:bodyPr wrap="square" lIns="0" tIns="0" rIns="0" bIns="0" rtlCol="0" anchor="ctr"/>
          <a:lstStyle/>
          <a:p>
            <a:pPr algn="ctr" indent="0" marL="0">
              <a:lnSpc>
                <a:spcPct val="110000"/>
              </a:lnSpc>
              <a:buNone/>
            </a:pPr>
            <a:r>
              <a:rPr lang="en-US" sz="1150" dirty="0">
                <a:solidFill>
                  <a:srgbClr val="54637A"/>
                </a:solidFill>
                <a:latin typeface="Calibri" pitchFamily="34" charset="0"/>
                <a:ea typeface="Calibri" pitchFamily="34" charset="-122"/>
                <a:cs typeface="Calibri" pitchFamily="34" charset="-120"/>
              </a:rPr>
              <a:t>de los países alcanzó</a:t>
            </a:r>
            <a:endParaRPr lang="en-US" sz="1150" dirty="0"/>
          </a:p>
          <a:p>
            <a:pPr algn="ctr" indent="0" marL="0">
              <a:lnSpc>
                <a:spcPct val="110000"/>
              </a:lnSpc>
              <a:buNone/>
            </a:pPr>
            <a:r>
              <a:rPr lang="en-US" sz="1150" dirty="0">
                <a:solidFill>
                  <a:srgbClr val="54637A"/>
                </a:solidFill>
                <a:latin typeface="Calibri" pitchFamily="34" charset="0"/>
                <a:ea typeface="Calibri" pitchFamily="34" charset="-122"/>
                <a:cs typeface="Calibri" pitchFamily="34" charset="-120"/>
              </a:rPr>
              <a:t>cobertura ≥95 % con 1.ª dosis</a:t>
            </a:r>
            <a:endParaRPr lang="en-US" sz="1150" dirty="0"/>
          </a:p>
        </p:txBody>
      </p:sp>
      <p:sp>
        <p:nvSpPr>
          <p:cNvPr id="18" name="Shape 16"/>
          <p:cNvSpPr/>
          <p:nvPr/>
        </p:nvSpPr>
        <p:spPr>
          <a:xfrm>
            <a:off x="658368" y="3429000"/>
            <a:ext cx="5253228" cy="1828800"/>
          </a:xfrm>
          <a:prstGeom prst="roundRect">
            <a:avLst>
              <a:gd name="adj" fmla="val 2000"/>
            </a:avLst>
          </a:prstGeom>
          <a:solidFill>
            <a:srgbClr val="F1F4F8"/>
          </a:solidFill>
          <a:ln w="12700">
            <a:solidFill>
              <a:srgbClr val="F1F4F8"/>
            </a:solidFill>
            <a:prstDash val="solid"/>
          </a:ln>
        </p:spPr>
      </p:sp>
      <p:sp>
        <p:nvSpPr>
          <p:cNvPr id="19" name="Text 17"/>
          <p:cNvSpPr txBox="1"/>
          <p:nvPr/>
        </p:nvSpPr>
        <p:spPr>
          <a:xfrm>
            <a:off x="896112" y="3630168"/>
            <a:ext cx="4777740" cy="237744"/>
          </a:xfrm>
          <a:prstGeom prst="rect">
            <a:avLst/>
          </a:prstGeom>
          <a:noFill/>
          <a:ln/>
        </p:spPr>
        <p:txBody>
          <a:bodyPr wrap="square" lIns="0" tIns="0" rIns="0" bIns="0" rtlCol="0" anchor="ctr"/>
          <a:lstStyle/>
          <a:p>
            <a:pPr indent="0" marL="0">
              <a:buNone/>
            </a:pPr>
            <a:r>
              <a:rPr lang="en-US" sz="1050" b="1" dirty="0">
                <a:solidFill>
                  <a:srgbClr val="1A4270"/>
                </a:solidFill>
                <a:latin typeface="Calibri" pitchFamily="34" charset="0"/>
                <a:ea typeface="Calibri" pitchFamily="34" charset="-122"/>
                <a:cs typeface="Calibri" pitchFamily="34" charset="-120"/>
              </a:rPr>
              <a:t>LA REGIÓN</a:t>
            </a:r>
            <a:endParaRPr lang="en-US" sz="1050" dirty="0"/>
          </a:p>
        </p:txBody>
      </p:sp>
      <p:sp>
        <p:nvSpPr>
          <p:cNvPr id="20" name="Text 18"/>
          <p:cNvSpPr txBox="1"/>
          <p:nvPr/>
        </p:nvSpPr>
        <p:spPr>
          <a:xfrm>
            <a:off x="896112" y="3922776"/>
            <a:ext cx="4777740" cy="1152144"/>
          </a:xfrm>
          <a:prstGeom prst="rect">
            <a:avLst/>
          </a:prstGeom>
          <a:noFill/>
          <a:ln/>
        </p:spPr>
        <p:txBody>
          <a:bodyPr wrap="square" lIns="0" tIns="0" rIns="0" bIns="0" rtlCol="0" anchor="ctr"/>
          <a:lstStyle/>
          <a:p>
            <a:pPr indent="0" marL="0">
              <a:lnSpc>
                <a:spcPct val="112000"/>
              </a:lnSpc>
              <a:buNone/>
            </a:pPr>
            <a:r>
              <a:rPr lang="en-US" sz="1300" dirty="0">
                <a:solidFill>
                  <a:srgbClr val="14202E"/>
                </a:solidFill>
                <a:latin typeface="Calibri" pitchFamily="34" charset="0"/>
                <a:ea typeface="Calibri" pitchFamily="34" charset="-122"/>
                <a:cs typeface="Calibri" pitchFamily="34" charset="-120"/>
              </a:rPr>
              <a:t>La OPS mantiene el riesgo regional en “muy alto” por la persistencia de brotes, las brechas de vacunación, la acumulación de susceptibles y la movilidad asociada a viajes y eventos masivos.</a:t>
            </a:r>
            <a:endParaRPr lang="en-US" sz="1300" dirty="0"/>
          </a:p>
          <a:p>
            <a:pPr indent="0" marL="0">
              <a:lnSpc>
                <a:spcPct val="112000"/>
              </a:lnSpc>
              <a:buNone/>
            </a:pPr>
            <a:endParaRPr lang="en-US" sz="1300" dirty="0"/>
          </a:p>
          <a:p>
            <a:pPr indent="0" marL="0">
              <a:lnSpc>
                <a:spcPct val="112000"/>
              </a:lnSpc>
              <a:buNone/>
            </a:pPr>
            <a:r>
              <a:rPr lang="en-US" sz="1300" dirty="0">
                <a:solidFill>
                  <a:srgbClr val="14202E"/>
                </a:solidFill>
                <a:latin typeface="Calibri" pitchFamily="34" charset="0"/>
                <a:ea typeface="Calibri" pitchFamily="34" charset="-122"/>
                <a:cs typeface="Calibri" pitchFamily="34" charset="-120"/>
              </a:rPr>
              <a:t>Las Américas habían sido declaradas libres de sarampión endémico en 2016.</a:t>
            </a:r>
            <a:endParaRPr lang="en-US" sz="1300" dirty="0"/>
          </a:p>
        </p:txBody>
      </p:sp>
      <p:sp>
        <p:nvSpPr>
          <p:cNvPr id="21" name="Shape 19"/>
          <p:cNvSpPr/>
          <p:nvPr/>
        </p:nvSpPr>
        <p:spPr>
          <a:xfrm>
            <a:off x="6277356" y="3429000"/>
            <a:ext cx="5253228" cy="1828800"/>
          </a:xfrm>
          <a:prstGeom prst="roundRect">
            <a:avLst>
              <a:gd name="adj" fmla="val 2000"/>
            </a:avLst>
          </a:prstGeom>
          <a:solidFill>
            <a:srgbClr val="F6E4E6"/>
          </a:solidFill>
          <a:ln w="12700">
            <a:solidFill>
              <a:srgbClr val="F6E4E6"/>
            </a:solidFill>
            <a:prstDash val="solid"/>
          </a:ln>
        </p:spPr>
      </p:sp>
      <p:sp>
        <p:nvSpPr>
          <p:cNvPr id="22" name="Text 20"/>
          <p:cNvSpPr txBox="1"/>
          <p:nvPr/>
        </p:nvSpPr>
        <p:spPr>
          <a:xfrm>
            <a:off x="6515100" y="3630168"/>
            <a:ext cx="4777740" cy="237744"/>
          </a:xfrm>
          <a:prstGeom prst="rect">
            <a:avLst/>
          </a:prstGeom>
          <a:noFill/>
          <a:ln/>
        </p:spPr>
        <p:txBody>
          <a:bodyPr wrap="square" lIns="0" tIns="0" rIns="0" bIns="0" rtlCol="0" anchor="ctr"/>
          <a:lstStyle/>
          <a:p>
            <a:pPr indent="0" marL="0">
              <a:buNone/>
            </a:pPr>
            <a:r>
              <a:rPr lang="en-US" sz="1050" b="1" dirty="0">
                <a:solidFill>
                  <a:srgbClr val="B52639"/>
                </a:solidFill>
                <a:latin typeface="Calibri" pitchFamily="34" charset="0"/>
                <a:ea typeface="Calibri" pitchFamily="34" charset="-122"/>
                <a:cs typeface="Calibri" pitchFamily="34" charset="-120"/>
              </a:rPr>
              <a:t>EL PERÚ</a:t>
            </a:r>
            <a:endParaRPr lang="en-US" sz="1050" dirty="0"/>
          </a:p>
        </p:txBody>
      </p:sp>
      <p:sp>
        <p:nvSpPr>
          <p:cNvPr id="23" name="Text 21"/>
          <p:cNvSpPr txBox="1"/>
          <p:nvPr/>
        </p:nvSpPr>
        <p:spPr>
          <a:xfrm>
            <a:off x="6515100" y="3922776"/>
            <a:ext cx="4777740" cy="1152144"/>
          </a:xfrm>
          <a:prstGeom prst="rect">
            <a:avLst/>
          </a:prstGeom>
          <a:noFill/>
          <a:ln/>
        </p:spPr>
        <p:txBody>
          <a:bodyPr wrap="square" lIns="0" tIns="0" rIns="0" bIns="0" rtlCol="0" anchor="ctr"/>
          <a:lstStyle/>
          <a:p>
            <a:pPr indent="0" marL="0">
              <a:lnSpc>
                <a:spcPct val="112000"/>
              </a:lnSpc>
              <a:buNone/>
            </a:pPr>
            <a:r>
              <a:rPr lang="en-US" sz="1300" dirty="0">
                <a:solidFill>
                  <a:srgbClr val="14202E"/>
                </a:solidFill>
                <a:latin typeface="Calibri" pitchFamily="34" charset="0"/>
                <a:ea typeface="Calibri" pitchFamily="34" charset="-122"/>
                <a:cs typeface="Calibri" pitchFamily="34" charset="-120"/>
              </a:rPr>
              <a:t>El sarampión estaba controlado desde inicios de los 2000. En 2026 reaparece con transmisión comunitaria local, ya no solo casos importados, en regiones como Puno y Lima Metropolitana.</a:t>
            </a:r>
            <a:endParaRPr lang="en-US" sz="1300" dirty="0"/>
          </a:p>
          <a:p>
            <a:pPr indent="0" marL="0">
              <a:lnSpc>
                <a:spcPct val="112000"/>
              </a:lnSpc>
              <a:buNone/>
            </a:pPr>
            <a:endParaRPr lang="en-US" sz="1300" dirty="0"/>
          </a:p>
          <a:p>
            <a:pPr indent="0" marL="0">
              <a:lnSpc>
                <a:spcPct val="112000"/>
              </a:lnSpc>
              <a:buNone/>
            </a:pPr>
            <a:r>
              <a:rPr lang="en-US" sz="1300" dirty="0">
                <a:solidFill>
                  <a:srgbClr val="14202E"/>
                </a:solidFill>
                <a:latin typeface="Calibri" pitchFamily="34" charset="0"/>
                <a:ea typeface="Calibri" pitchFamily="34" charset="-122"/>
                <a:cs typeface="Calibri" pitchFamily="34" charset="-120"/>
              </a:rPr>
              <a:t>El MINSA emitió dos alertas sanitarias en menos de dos meses.</a:t>
            </a:r>
            <a:endParaRPr lang="en-US" sz="1300" dirty="0"/>
          </a:p>
        </p:txBody>
      </p:sp>
      <p:sp>
        <p:nvSpPr>
          <p:cNvPr id="24" name="Text 22"/>
          <p:cNvSpPr txBox="1"/>
          <p:nvPr/>
        </p:nvSpPr>
        <p:spPr>
          <a:xfrm>
            <a:off x="658368" y="5394960"/>
            <a:ext cx="10872216" cy="384048"/>
          </a:xfrm>
          <a:prstGeom prst="rect">
            <a:avLst/>
          </a:prstGeom>
          <a:noFill/>
          <a:ln/>
        </p:spPr>
        <p:txBody>
          <a:bodyPr wrap="square" lIns="0" tIns="0" rIns="0" bIns="0" rtlCol="0" anchor="ctr"/>
          <a:lstStyle/>
          <a:p>
            <a:pPr indent="0" marL="0">
              <a:lnSpc>
                <a:spcPct val="105000"/>
              </a:lnSpc>
              <a:buNone/>
            </a:pPr>
            <a:r>
              <a:rPr lang="en-US" sz="950" i="1" dirty="0">
                <a:solidFill>
                  <a:srgbClr val="54637A"/>
                </a:solidFill>
                <a:latin typeface="Calibri" pitchFamily="34" charset="0"/>
                <a:ea typeface="Calibri" pitchFamily="34" charset="-122"/>
                <a:cs typeface="Calibri" pitchFamily="34" charset="-120"/>
              </a:rPr>
              <a:t>Fuentes: OPS/OMS, informes de situación del brote multipaís de sarampión, agosto de 2026; CDC Perú - MINSA, alertas epidemiológicas 2026. Cifras provisionales.</a:t>
            </a:r>
            <a:endParaRPr lang="en-US" sz="95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name="Slide 45">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58368" y="384048"/>
            <a:ext cx="10872216" cy="237744"/>
          </a:xfrm>
          <a:prstGeom prst="rect">
            <a:avLst/>
          </a:prstGeom>
          <a:noFill/>
          <a:ln/>
        </p:spPr>
        <p:txBody>
          <a:bodyPr wrap="square" lIns="0" tIns="0" rIns="0" bIns="0" rtlCol="0" anchor="ctr"/>
          <a:lstStyle/>
          <a:p>
            <a:pPr indent="0" marL="0">
              <a:buNone/>
            </a:pPr>
            <a:r>
              <a:rPr lang="en-US" sz="1100" b="1" dirty="0">
                <a:solidFill>
                  <a:srgbClr val="B52639"/>
                </a:solidFill>
                <a:latin typeface="Calibri" pitchFamily="34" charset="0"/>
                <a:ea typeface="Calibri" pitchFamily="34" charset="-122"/>
                <a:cs typeface="Calibri" pitchFamily="34" charset="-120"/>
              </a:rPr>
              <a:t>El ejercicio para el foro</a:t>
            </a:r>
            <a:endParaRPr lang="en-US" sz="1100" dirty="0"/>
          </a:p>
        </p:txBody>
      </p:sp>
      <p:sp>
        <p:nvSpPr>
          <p:cNvPr id="3" name="Text 1"/>
          <p:cNvSpPr txBox="1"/>
          <p:nvPr/>
        </p:nvSpPr>
        <p:spPr>
          <a:xfrm>
            <a:off x="658368" y="658368"/>
            <a:ext cx="10872216" cy="658368"/>
          </a:xfrm>
          <a:prstGeom prst="rect">
            <a:avLst/>
          </a:prstGeom>
          <a:noFill/>
          <a:ln/>
        </p:spPr>
        <p:txBody>
          <a:bodyPr wrap="square" lIns="0" tIns="0" rIns="0" bIns="0" rtlCol="0" anchor="t"/>
          <a:lstStyle/>
          <a:p>
            <a:pPr indent="0" marL="0">
              <a:buNone/>
            </a:pPr>
            <a:r>
              <a:rPr lang="en-US" sz="3000" b="1" dirty="0">
                <a:solidFill>
                  <a:srgbClr val="08182C"/>
                </a:solidFill>
                <a:latin typeface="Cambria" pitchFamily="34" charset="0"/>
                <a:ea typeface="Cambria" pitchFamily="34" charset="-122"/>
                <a:cs typeface="Cambria" pitchFamily="34" charset="-120"/>
              </a:rPr>
              <a:t>El brote, eslabón por eslabón</a:t>
            </a:r>
            <a:endParaRPr lang="en-US" sz="3000" dirty="0"/>
          </a:p>
        </p:txBody>
      </p:sp>
      <p:sp>
        <p:nvSpPr>
          <p:cNvPr id="4" name="Text 2"/>
          <p:cNvSpPr txBox="1"/>
          <p:nvPr/>
        </p:nvSpPr>
        <p:spPr>
          <a:xfrm>
            <a:off x="658368" y="6382512"/>
            <a:ext cx="5486400" cy="274320"/>
          </a:xfrm>
          <a:prstGeom prst="rect">
            <a:avLst/>
          </a:prstGeom>
          <a:noFill/>
          <a:ln/>
        </p:spPr>
        <p:txBody>
          <a:bodyPr wrap="square" lIns="0" tIns="0" rIns="0" bIns="0" rtlCol="0" anchor="ctr"/>
          <a:lstStyle/>
          <a:p>
            <a:pPr indent="0" marL="0">
              <a:buNone/>
            </a:pPr>
            <a:r>
              <a:rPr lang="en-US" sz="950" dirty="0">
                <a:solidFill>
                  <a:srgbClr val="54637A"/>
                </a:solidFill>
                <a:latin typeface="Calibri" pitchFamily="34" charset="0"/>
                <a:ea typeface="Calibri" pitchFamily="34" charset="-122"/>
                <a:cs typeface="Calibri" pitchFamily="34" charset="-120"/>
              </a:rPr>
              <a:t>Epidemiología · Sesión 2 · Cadena epidemiológica</a:t>
            </a:r>
            <a:endParaRPr lang="en-US" sz="950" dirty="0"/>
          </a:p>
        </p:txBody>
      </p:sp>
      <p:sp>
        <p:nvSpPr>
          <p:cNvPr id="5" name="Text 3"/>
          <p:cNvSpPr txBox="1"/>
          <p:nvPr/>
        </p:nvSpPr>
        <p:spPr>
          <a:xfrm>
            <a:off x="10616184" y="6382512"/>
            <a:ext cx="914400" cy="274320"/>
          </a:xfrm>
          <a:prstGeom prst="rect">
            <a:avLst/>
          </a:prstGeom>
          <a:noFill/>
          <a:ln/>
        </p:spPr>
        <p:txBody>
          <a:bodyPr wrap="square" lIns="0" tIns="0" rIns="0" bIns="0" rtlCol="0" anchor="ctr"/>
          <a:lstStyle/>
          <a:p>
            <a:pPr algn="r" indent="0" marL="0">
              <a:buNone/>
            </a:pPr>
            <a:r>
              <a:rPr lang="en-US" sz="950" dirty="0">
                <a:solidFill>
                  <a:srgbClr val="54637A"/>
                </a:solidFill>
                <a:latin typeface="Calibri" pitchFamily="34" charset="0"/>
                <a:ea typeface="Calibri" pitchFamily="34" charset="-122"/>
                <a:cs typeface="Calibri" pitchFamily="34" charset="-120"/>
              </a:rPr>
              <a:t>45</a:t>
            </a:r>
            <a:endParaRPr lang="en-US" sz="950" dirty="0"/>
          </a:p>
        </p:txBody>
      </p:sp>
      <p:sp>
        <p:nvSpPr>
          <p:cNvPr id="6" name="Shape 4"/>
          <p:cNvSpPr/>
          <p:nvPr/>
        </p:nvSpPr>
        <p:spPr>
          <a:xfrm>
            <a:off x="658368" y="1627632"/>
            <a:ext cx="10872216" cy="548640"/>
          </a:xfrm>
          <a:prstGeom prst="roundRect">
            <a:avLst>
              <a:gd name="adj" fmla="val 6667"/>
            </a:avLst>
          </a:prstGeom>
          <a:solidFill>
            <a:srgbClr val="F1F4F8"/>
          </a:solidFill>
          <a:ln w="12700">
            <a:solidFill>
              <a:srgbClr val="333333"/>
            </a:solidFill>
            <a:prstDash val="solid"/>
          </a:ln>
        </p:spPr>
      </p:sp>
      <p:sp>
        <p:nvSpPr>
          <p:cNvPr id="7" name="Text 5"/>
          <p:cNvSpPr txBox="1"/>
          <p:nvPr/>
        </p:nvSpPr>
        <p:spPr>
          <a:xfrm>
            <a:off x="877824" y="1764792"/>
            <a:ext cx="2286000" cy="292608"/>
          </a:xfrm>
          <a:prstGeom prst="rect">
            <a:avLst/>
          </a:prstGeom>
          <a:noFill/>
          <a:ln/>
        </p:spPr>
        <p:txBody>
          <a:bodyPr wrap="square" lIns="0" tIns="0" rIns="0" bIns="0" rtlCol="0" anchor="ctr"/>
          <a:lstStyle/>
          <a:p>
            <a:pPr indent="0" marL="0">
              <a:buNone/>
            </a:pPr>
            <a:r>
              <a:rPr lang="en-US" sz="1300" b="1" dirty="0">
                <a:solidFill>
                  <a:srgbClr val="0F2A4A"/>
                </a:solidFill>
                <a:latin typeface="Calibri" pitchFamily="34" charset="0"/>
                <a:ea typeface="Calibri" pitchFamily="34" charset="-122"/>
                <a:cs typeface="Calibri" pitchFamily="34" charset="-120"/>
              </a:rPr>
              <a:t>1. Agente</a:t>
            </a:r>
            <a:endParaRPr lang="en-US" sz="1300" dirty="0"/>
          </a:p>
        </p:txBody>
      </p:sp>
      <p:sp>
        <p:nvSpPr>
          <p:cNvPr id="8" name="Text 6"/>
          <p:cNvSpPr txBox="1"/>
          <p:nvPr/>
        </p:nvSpPr>
        <p:spPr>
          <a:xfrm>
            <a:off x="3310128" y="1709928"/>
            <a:ext cx="7946136" cy="411480"/>
          </a:xfrm>
          <a:prstGeom prst="rect">
            <a:avLst/>
          </a:prstGeom>
          <a:noFill/>
          <a:ln/>
        </p:spPr>
        <p:txBody>
          <a:bodyPr wrap="square" lIns="0" tIns="0" rIns="0" bIns="0" rtlCol="0" anchor="ctr"/>
          <a:lstStyle/>
          <a:p>
            <a:pPr indent="0" marL="0">
              <a:lnSpc>
                <a:spcPct val="100000"/>
              </a:lnSpc>
              <a:buNone/>
            </a:pPr>
            <a:r>
              <a:rPr lang="en-US" sz="1200" dirty="0">
                <a:solidFill>
                  <a:srgbClr val="14202E"/>
                </a:solidFill>
                <a:latin typeface="Calibri" pitchFamily="34" charset="0"/>
                <a:ea typeface="Calibri" pitchFamily="34" charset="-122"/>
                <a:cs typeface="Calibri" pitchFamily="34" charset="-120"/>
              </a:rPr>
              <a:t>Virus del sarampión. Infectividad máxima, de las más altas conocidas. Patogenicidad alta.</a:t>
            </a:r>
            <a:endParaRPr lang="en-US" sz="1200" dirty="0"/>
          </a:p>
        </p:txBody>
      </p:sp>
      <p:sp>
        <p:nvSpPr>
          <p:cNvPr id="9" name="Shape 7"/>
          <p:cNvSpPr/>
          <p:nvPr/>
        </p:nvSpPr>
        <p:spPr>
          <a:xfrm>
            <a:off x="658368" y="2276856"/>
            <a:ext cx="10872216" cy="548640"/>
          </a:xfrm>
          <a:prstGeom prst="roundRect">
            <a:avLst>
              <a:gd name="adj" fmla="val 6667"/>
            </a:avLst>
          </a:prstGeom>
          <a:solidFill>
            <a:srgbClr val="F1F4F8"/>
          </a:solidFill>
          <a:ln w="12700">
            <a:solidFill>
              <a:srgbClr val="333333"/>
            </a:solidFill>
            <a:prstDash val="solid"/>
          </a:ln>
        </p:spPr>
      </p:sp>
      <p:sp>
        <p:nvSpPr>
          <p:cNvPr id="10" name="Text 8"/>
          <p:cNvSpPr txBox="1"/>
          <p:nvPr/>
        </p:nvSpPr>
        <p:spPr>
          <a:xfrm>
            <a:off x="877824" y="2414016"/>
            <a:ext cx="2286000" cy="292608"/>
          </a:xfrm>
          <a:prstGeom prst="rect">
            <a:avLst/>
          </a:prstGeom>
          <a:noFill/>
          <a:ln/>
        </p:spPr>
        <p:txBody>
          <a:bodyPr wrap="square" lIns="0" tIns="0" rIns="0" bIns="0" rtlCol="0" anchor="ctr"/>
          <a:lstStyle/>
          <a:p>
            <a:pPr indent="0" marL="0">
              <a:buNone/>
            </a:pPr>
            <a:r>
              <a:rPr lang="en-US" sz="1300" b="1" dirty="0">
                <a:solidFill>
                  <a:srgbClr val="0F2A4A"/>
                </a:solidFill>
                <a:latin typeface="Calibri" pitchFamily="34" charset="0"/>
                <a:ea typeface="Calibri" pitchFamily="34" charset="-122"/>
                <a:cs typeface="Calibri" pitchFamily="34" charset="-120"/>
              </a:rPr>
              <a:t>2. Reservorio</a:t>
            </a:r>
            <a:endParaRPr lang="en-US" sz="1300" dirty="0"/>
          </a:p>
        </p:txBody>
      </p:sp>
      <p:sp>
        <p:nvSpPr>
          <p:cNvPr id="11" name="Text 9"/>
          <p:cNvSpPr txBox="1"/>
          <p:nvPr/>
        </p:nvSpPr>
        <p:spPr>
          <a:xfrm>
            <a:off x="3310128" y="2359152"/>
            <a:ext cx="7946136" cy="411480"/>
          </a:xfrm>
          <a:prstGeom prst="rect">
            <a:avLst/>
          </a:prstGeom>
          <a:noFill/>
          <a:ln/>
        </p:spPr>
        <p:txBody>
          <a:bodyPr wrap="square" lIns="0" tIns="0" rIns="0" bIns="0" rtlCol="0" anchor="ctr"/>
          <a:lstStyle/>
          <a:p>
            <a:pPr indent="0" marL="0">
              <a:lnSpc>
                <a:spcPct val="100000"/>
              </a:lnSpc>
              <a:buNone/>
            </a:pPr>
            <a:r>
              <a:rPr lang="en-US" sz="1200" dirty="0">
                <a:solidFill>
                  <a:srgbClr val="14202E"/>
                </a:solidFill>
                <a:latin typeface="Calibri" pitchFamily="34" charset="0"/>
                <a:ea typeface="Calibri" pitchFamily="34" charset="-122"/>
                <a:cs typeface="Calibri" pitchFamily="34" charset="-120"/>
              </a:rPr>
              <a:t>Exclusivamente el ser humano. Por eso la erradicación es teóricamente posible, como ocurrió con la viruela.</a:t>
            </a:r>
            <a:endParaRPr lang="en-US" sz="1200" dirty="0"/>
          </a:p>
        </p:txBody>
      </p:sp>
      <p:sp>
        <p:nvSpPr>
          <p:cNvPr id="12" name="Shape 10"/>
          <p:cNvSpPr/>
          <p:nvPr/>
        </p:nvSpPr>
        <p:spPr>
          <a:xfrm>
            <a:off x="658368" y="2926080"/>
            <a:ext cx="10872216" cy="548640"/>
          </a:xfrm>
          <a:prstGeom prst="roundRect">
            <a:avLst>
              <a:gd name="adj" fmla="val 6667"/>
            </a:avLst>
          </a:prstGeom>
          <a:solidFill>
            <a:srgbClr val="F1F4F8"/>
          </a:solidFill>
          <a:ln w="12700">
            <a:solidFill>
              <a:srgbClr val="333333"/>
            </a:solidFill>
            <a:prstDash val="solid"/>
          </a:ln>
        </p:spPr>
      </p:sp>
      <p:sp>
        <p:nvSpPr>
          <p:cNvPr id="13" name="Text 11"/>
          <p:cNvSpPr txBox="1"/>
          <p:nvPr/>
        </p:nvSpPr>
        <p:spPr>
          <a:xfrm>
            <a:off x="877824" y="3063240"/>
            <a:ext cx="2286000" cy="292608"/>
          </a:xfrm>
          <a:prstGeom prst="rect">
            <a:avLst/>
          </a:prstGeom>
          <a:noFill/>
          <a:ln/>
        </p:spPr>
        <p:txBody>
          <a:bodyPr wrap="square" lIns="0" tIns="0" rIns="0" bIns="0" rtlCol="0" anchor="ctr"/>
          <a:lstStyle/>
          <a:p>
            <a:pPr indent="0" marL="0">
              <a:buNone/>
            </a:pPr>
            <a:r>
              <a:rPr lang="en-US" sz="1300" b="1" dirty="0">
                <a:solidFill>
                  <a:srgbClr val="0F2A4A"/>
                </a:solidFill>
                <a:latin typeface="Calibri" pitchFamily="34" charset="0"/>
                <a:ea typeface="Calibri" pitchFamily="34" charset="-122"/>
                <a:cs typeface="Calibri" pitchFamily="34" charset="-120"/>
              </a:rPr>
              <a:t>3. Puerta de salida</a:t>
            </a:r>
            <a:endParaRPr lang="en-US" sz="1300" dirty="0"/>
          </a:p>
        </p:txBody>
      </p:sp>
      <p:sp>
        <p:nvSpPr>
          <p:cNvPr id="14" name="Text 12"/>
          <p:cNvSpPr txBox="1"/>
          <p:nvPr/>
        </p:nvSpPr>
        <p:spPr>
          <a:xfrm>
            <a:off x="3310128" y="3008376"/>
            <a:ext cx="7946136" cy="411480"/>
          </a:xfrm>
          <a:prstGeom prst="rect">
            <a:avLst/>
          </a:prstGeom>
          <a:noFill/>
          <a:ln/>
        </p:spPr>
        <p:txBody>
          <a:bodyPr wrap="square" lIns="0" tIns="0" rIns="0" bIns="0" rtlCol="0" anchor="ctr"/>
          <a:lstStyle/>
          <a:p>
            <a:pPr indent="0" marL="0">
              <a:lnSpc>
                <a:spcPct val="100000"/>
              </a:lnSpc>
              <a:buNone/>
            </a:pPr>
            <a:r>
              <a:rPr lang="en-US" sz="1200" dirty="0">
                <a:solidFill>
                  <a:srgbClr val="14202E"/>
                </a:solidFill>
                <a:latin typeface="Calibri" pitchFamily="34" charset="0"/>
                <a:ea typeface="Calibri" pitchFamily="34" charset="-122"/>
                <a:cs typeface="Calibri" pitchFamily="34" charset="-120"/>
              </a:rPr>
              <a:t>Respiratoria.</a:t>
            </a:r>
            <a:endParaRPr lang="en-US" sz="1200" dirty="0"/>
          </a:p>
        </p:txBody>
      </p:sp>
      <p:sp>
        <p:nvSpPr>
          <p:cNvPr id="15" name="Shape 13"/>
          <p:cNvSpPr/>
          <p:nvPr/>
        </p:nvSpPr>
        <p:spPr>
          <a:xfrm>
            <a:off x="658368" y="3575304"/>
            <a:ext cx="10872216" cy="548640"/>
          </a:xfrm>
          <a:prstGeom prst="roundRect">
            <a:avLst>
              <a:gd name="adj" fmla="val 6667"/>
            </a:avLst>
          </a:prstGeom>
          <a:solidFill>
            <a:srgbClr val="F1F4F8"/>
          </a:solidFill>
          <a:ln w="12700">
            <a:solidFill>
              <a:srgbClr val="333333"/>
            </a:solidFill>
            <a:prstDash val="solid"/>
          </a:ln>
        </p:spPr>
      </p:sp>
      <p:sp>
        <p:nvSpPr>
          <p:cNvPr id="16" name="Text 14"/>
          <p:cNvSpPr txBox="1"/>
          <p:nvPr/>
        </p:nvSpPr>
        <p:spPr>
          <a:xfrm>
            <a:off x="877824" y="3712464"/>
            <a:ext cx="2286000" cy="292608"/>
          </a:xfrm>
          <a:prstGeom prst="rect">
            <a:avLst/>
          </a:prstGeom>
          <a:noFill/>
          <a:ln/>
        </p:spPr>
        <p:txBody>
          <a:bodyPr wrap="square" lIns="0" tIns="0" rIns="0" bIns="0" rtlCol="0" anchor="ctr"/>
          <a:lstStyle/>
          <a:p>
            <a:pPr indent="0" marL="0">
              <a:buNone/>
            </a:pPr>
            <a:r>
              <a:rPr lang="en-US" sz="1300" b="1" dirty="0">
                <a:solidFill>
                  <a:srgbClr val="0F2A4A"/>
                </a:solidFill>
                <a:latin typeface="Calibri" pitchFamily="34" charset="0"/>
                <a:ea typeface="Calibri" pitchFamily="34" charset="-122"/>
                <a:cs typeface="Calibri" pitchFamily="34" charset="-120"/>
              </a:rPr>
              <a:t>4. Transmisión</a:t>
            </a:r>
            <a:endParaRPr lang="en-US" sz="1300" dirty="0"/>
          </a:p>
        </p:txBody>
      </p:sp>
      <p:sp>
        <p:nvSpPr>
          <p:cNvPr id="17" name="Text 15"/>
          <p:cNvSpPr txBox="1"/>
          <p:nvPr/>
        </p:nvSpPr>
        <p:spPr>
          <a:xfrm>
            <a:off x="3310128" y="3657600"/>
            <a:ext cx="7946136" cy="411480"/>
          </a:xfrm>
          <a:prstGeom prst="rect">
            <a:avLst/>
          </a:prstGeom>
          <a:noFill/>
          <a:ln/>
        </p:spPr>
        <p:txBody>
          <a:bodyPr wrap="square" lIns="0" tIns="0" rIns="0" bIns="0" rtlCol="0" anchor="ctr"/>
          <a:lstStyle/>
          <a:p>
            <a:pPr indent="0" marL="0">
              <a:lnSpc>
                <a:spcPct val="100000"/>
              </a:lnSpc>
              <a:buNone/>
            </a:pPr>
            <a:r>
              <a:rPr lang="en-US" sz="1200" dirty="0">
                <a:solidFill>
                  <a:srgbClr val="14202E"/>
                </a:solidFill>
                <a:latin typeface="Calibri" pitchFamily="34" charset="0"/>
                <a:ea typeface="Calibri" pitchFamily="34" charset="-122"/>
                <a:cs typeface="Calibri" pitchFamily="34" charset="-120"/>
              </a:rPr>
              <a:t>Directa por gotitas e indirecta por aire mediante núcleos goticulares. Una sala de espera mal ventilada es escenario de riesgo.</a:t>
            </a:r>
            <a:endParaRPr lang="en-US" sz="1200" dirty="0"/>
          </a:p>
        </p:txBody>
      </p:sp>
      <p:sp>
        <p:nvSpPr>
          <p:cNvPr id="18" name="Shape 16"/>
          <p:cNvSpPr/>
          <p:nvPr/>
        </p:nvSpPr>
        <p:spPr>
          <a:xfrm>
            <a:off x="658368" y="4224528"/>
            <a:ext cx="10872216" cy="548640"/>
          </a:xfrm>
          <a:prstGeom prst="roundRect">
            <a:avLst>
              <a:gd name="adj" fmla="val 6667"/>
            </a:avLst>
          </a:prstGeom>
          <a:solidFill>
            <a:srgbClr val="F1F4F8"/>
          </a:solidFill>
          <a:ln w="12700">
            <a:solidFill>
              <a:srgbClr val="333333"/>
            </a:solidFill>
            <a:prstDash val="solid"/>
          </a:ln>
        </p:spPr>
      </p:sp>
      <p:sp>
        <p:nvSpPr>
          <p:cNvPr id="19" name="Text 17"/>
          <p:cNvSpPr txBox="1"/>
          <p:nvPr/>
        </p:nvSpPr>
        <p:spPr>
          <a:xfrm>
            <a:off x="877824" y="4361688"/>
            <a:ext cx="2286000" cy="292608"/>
          </a:xfrm>
          <a:prstGeom prst="rect">
            <a:avLst/>
          </a:prstGeom>
          <a:noFill/>
          <a:ln/>
        </p:spPr>
        <p:txBody>
          <a:bodyPr wrap="square" lIns="0" tIns="0" rIns="0" bIns="0" rtlCol="0" anchor="ctr"/>
          <a:lstStyle/>
          <a:p>
            <a:pPr indent="0" marL="0">
              <a:buNone/>
            </a:pPr>
            <a:r>
              <a:rPr lang="en-US" sz="1300" b="1" dirty="0">
                <a:solidFill>
                  <a:srgbClr val="0F2A4A"/>
                </a:solidFill>
                <a:latin typeface="Calibri" pitchFamily="34" charset="0"/>
                <a:ea typeface="Calibri" pitchFamily="34" charset="-122"/>
                <a:cs typeface="Calibri" pitchFamily="34" charset="-120"/>
              </a:rPr>
              <a:t>5. Puerta de entrada</a:t>
            </a:r>
            <a:endParaRPr lang="en-US" sz="1300" dirty="0"/>
          </a:p>
        </p:txBody>
      </p:sp>
      <p:sp>
        <p:nvSpPr>
          <p:cNvPr id="20" name="Text 18"/>
          <p:cNvSpPr txBox="1"/>
          <p:nvPr/>
        </p:nvSpPr>
        <p:spPr>
          <a:xfrm>
            <a:off x="3310128" y="4306824"/>
            <a:ext cx="7946136" cy="411480"/>
          </a:xfrm>
          <a:prstGeom prst="rect">
            <a:avLst/>
          </a:prstGeom>
          <a:noFill/>
          <a:ln/>
        </p:spPr>
        <p:txBody>
          <a:bodyPr wrap="square" lIns="0" tIns="0" rIns="0" bIns="0" rtlCol="0" anchor="ctr"/>
          <a:lstStyle/>
          <a:p>
            <a:pPr indent="0" marL="0">
              <a:lnSpc>
                <a:spcPct val="100000"/>
              </a:lnSpc>
              <a:buNone/>
            </a:pPr>
            <a:r>
              <a:rPr lang="en-US" sz="1200" dirty="0">
                <a:solidFill>
                  <a:srgbClr val="14202E"/>
                </a:solidFill>
                <a:latin typeface="Calibri" pitchFamily="34" charset="0"/>
                <a:ea typeface="Calibri" pitchFamily="34" charset="-122"/>
                <a:cs typeface="Calibri" pitchFamily="34" charset="-120"/>
              </a:rPr>
              <a:t>Respiratoria y conjuntival.</a:t>
            </a:r>
            <a:endParaRPr lang="en-US" sz="1200" dirty="0"/>
          </a:p>
        </p:txBody>
      </p:sp>
      <p:sp>
        <p:nvSpPr>
          <p:cNvPr id="21" name="Shape 19"/>
          <p:cNvSpPr/>
          <p:nvPr/>
        </p:nvSpPr>
        <p:spPr>
          <a:xfrm>
            <a:off x="658368" y="4873752"/>
            <a:ext cx="10872216" cy="548640"/>
          </a:xfrm>
          <a:prstGeom prst="roundRect">
            <a:avLst>
              <a:gd name="adj" fmla="val 6667"/>
            </a:avLst>
          </a:prstGeom>
          <a:solidFill>
            <a:srgbClr val="F6E4E6"/>
          </a:solidFill>
          <a:ln w="12700">
            <a:solidFill>
              <a:srgbClr val="333333"/>
            </a:solidFill>
            <a:prstDash val="solid"/>
          </a:ln>
        </p:spPr>
      </p:sp>
      <p:sp>
        <p:nvSpPr>
          <p:cNvPr id="22" name="Text 20"/>
          <p:cNvSpPr txBox="1"/>
          <p:nvPr/>
        </p:nvSpPr>
        <p:spPr>
          <a:xfrm>
            <a:off x="877824" y="5010912"/>
            <a:ext cx="2286000" cy="292608"/>
          </a:xfrm>
          <a:prstGeom prst="rect">
            <a:avLst/>
          </a:prstGeom>
          <a:noFill/>
          <a:ln/>
        </p:spPr>
        <p:txBody>
          <a:bodyPr wrap="square" lIns="0" tIns="0" rIns="0" bIns="0" rtlCol="0" anchor="ctr"/>
          <a:lstStyle/>
          <a:p>
            <a:pPr indent="0" marL="0">
              <a:buNone/>
            </a:pPr>
            <a:r>
              <a:rPr lang="en-US" sz="1300" b="1" dirty="0">
                <a:solidFill>
                  <a:srgbClr val="B52639"/>
                </a:solidFill>
                <a:latin typeface="Calibri" pitchFamily="34" charset="0"/>
                <a:ea typeface="Calibri" pitchFamily="34" charset="-122"/>
                <a:cs typeface="Calibri" pitchFamily="34" charset="-120"/>
              </a:rPr>
              <a:t>6. Huésped susceptible</a:t>
            </a:r>
            <a:endParaRPr lang="en-US" sz="1300" dirty="0"/>
          </a:p>
        </p:txBody>
      </p:sp>
      <p:sp>
        <p:nvSpPr>
          <p:cNvPr id="23" name="Text 21"/>
          <p:cNvSpPr txBox="1"/>
          <p:nvPr/>
        </p:nvSpPr>
        <p:spPr>
          <a:xfrm>
            <a:off x="3310128" y="4956048"/>
            <a:ext cx="7946136" cy="411480"/>
          </a:xfrm>
          <a:prstGeom prst="rect">
            <a:avLst/>
          </a:prstGeom>
          <a:noFill/>
          <a:ln/>
        </p:spPr>
        <p:txBody>
          <a:bodyPr wrap="square" lIns="0" tIns="0" rIns="0" bIns="0" rtlCol="0" anchor="ctr"/>
          <a:lstStyle/>
          <a:p>
            <a:pPr indent="0" marL="0">
              <a:lnSpc>
                <a:spcPct val="100000"/>
              </a:lnSpc>
              <a:buNone/>
            </a:pPr>
            <a:r>
              <a:rPr lang="en-US" sz="1200" dirty="0">
                <a:solidFill>
                  <a:srgbClr val="14202E"/>
                </a:solidFill>
                <a:latin typeface="Calibri" pitchFamily="34" charset="0"/>
                <a:ea typeface="Calibri" pitchFamily="34" charset="-122"/>
                <a:cs typeface="Calibri" pitchFamily="34" charset="-120"/>
              </a:rPr>
              <a:t>Aquí se rompió la cadena al revés: cada año con cobertura menor al 95 % deja una cohorte sin proteger, y esos niños se acumulan.</a:t>
            </a:r>
            <a:endParaRPr lang="en-US" sz="1200" dirty="0"/>
          </a:p>
        </p:txBody>
      </p:sp>
      <p:sp>
        <p:nvSpPr>
          <p:cNvPr id="24" name="Shape 22"/>
          <p:cNvSpPr/>
          <p:nvPr/>
        </p:nvSpPr>
        <p:spPr>
          <a:xfrm>
            <a:off x="658368" y="5577840"/>
            <a:ext cx="10872216" cy="914"/>
          </a:xfrm>
          <a:prstGeom prst="roundRect">
            <a:avLst>
              <a:gd name="adj" fmla="val 4001751"/>
            </a:avLst>
          </a:prstGeom>
          <a:solidFill>
            <a:srgbClr val="F1F4F8"/>
          </a:solidFill>
          <a:ln w="12700">
            <a:solidFill>
              <a:srgbClr val="F1F4F8"/>
            </a:solidFill>
            <a:prstDash val="solid"/>
          </a:ln>
        </p:spPr>
      </p:sp>
      <p:sp>
        <p:nvSpPr>
          <p:cNvPr id="25" name="Text 23"/>
          <p:cNvSpPr txBox="1"/>
          <p:nvPr/>
        </p:nvSpPr>
        <p:spPr>
          <a:xfrm>
            <a:off x="658368" y="5559552"/>
            <a:ext cx="10872216" cy="457200"/>
          </a:xfrm>
          <a:prstGeom prst="rect">
            <a:avLst/>
          </a:prstGeom>
          <a:noFill/>
          <a:ln/>
        </p:spPr>
        <p:txBody>
          <a:bodyPr wrap="square" lIns="0" tIns="0" rIns="0" bIns="0" rtlCol="0" anchor="ctr"/>
          <a:lstStyle/>
          <a:p>
            <a:pPr algn="l" indent="0" marL="0">
              <a:lnSpc>
                <a:spcPct val="115000"/>
              </a:lnSpc>
              <a:buNone/>
            </a:pPr>
            <a:r>
              <a:rPr lang="en-US" sz="1300" i="1" dirty="0">
                <a:solidFill>
                  <a:srgbClr val="B52639"/>
                </a:solidFill>
                <a:latin typeface="Calibri" pitchFamily="34" charset="0"/>
                <a:ea typeface="Calibri" pitchFamily="34" charset="-122"/>
                <a:cs typeface="Calibri" pitchFamily="34" charset="-120"/>
              </a:rPr>
              <a:t>El sarampión no volvió porque el virus haya cambiado: el virus es el mismo. Cambió el sexto eslabón. Es un problema de programa, de acceso y de confianza, no de microbiología.</a:t>
            </a:r>
            <a:endParaRPr lang="en-US" sz="130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name="Slide 46">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58368" y="384048"/>
            <a:ext cx="10872216" cy="237744"/>
          </a:xfrm>
          <a:prstGeom prst="rect">
            <a:avLst/>
          </a:prstGeom>
          <a:noFill/>
          <a:ln/>
        </p:spPr>
        <p:txBody>
          <a:bodyPr wrap="square" lIns="0" tIns="0" rIns="0" bIns="0" rtlCol="0" anchor="ctr"/>
          <a:lstStyle/>
          <a:p>
            <a:pPr indent="0" marL="0">
              <a:buNone/>
            </a:pPr>
            <a:r>
              <a:rPr lang="en-US" sz="1100" b="1" dirty="0">
                <a:solidFill>
                  <a:srgbClr val="B52639"/>
                </a:solidFill>
                <a:latin typeface="Calibri" pitchFamily="34" charset="0"/>
                <a:ea typeface="Calibri" pitchFamily="34" charset="-122"/>
                <a:cs typeface="Calibri" pitchFamily="34" charset="-120"/>
              </a:rPr>
              <a:t>Resumen operativo de la sesión</a:t>
            </a:r>
            <a:endParaRPr lang="en-US" sz="1100" dirty="0"/>
          </a:p>
        </p:txBody>
      </p:sp>
      <p:sp>
        <p:nvSpPr>
          <p:cNvPr id="3" name="Text 1"/>
          <p:cNvSpPr txBox="1"/>
          <p:nvPr/>
        </p:nvSpPr>
        <p:spPr>
          <a:xfrm>
            <a:off x="658368" y="658368"/>
            <a:ext cx="10872216" cy="658368"/>
          </a:xfrm>
          <a:prstGeom prst="rect">
            <a:avLst/>
          </a:prstGeom>
          <a:noFill/>
          <a:ln/>
        </p:spPr>
        <p:txBody>
          <a:bodyPr wrap="square" lIns="0" tIns="0" rIns="0" bIns="0" rtlCol="0" anchor="t"/>
          <a:lstStyle/>
          <a:p>
            <a:pPr indent="0" marL="0">
              <a:buNone/>
            </a:pPr>
            <a:r>
              <a:rPr lang="en-US" sz="3000" b="1" dirty="0">
                <a:solidFill>
                  <a:srgbClr val="08182C"/>
                </a:solidFill>
                <a:latin typeface="Cambria" pitchFamily="34" charset="0"/>
                <a:ea typeface="Cambria" pitchFamily="34" charset="-122"/>
                <a:cs typeface="Cambria" pitchFamily="34" charset="-120"/>
              </a:rPr>
              <a:t>Dónde romper la cadena</a:t>
            </a:r>
            <a:endParaRPr lang="en-US" sz="3000" dirty="0"/>
          </a:p>
        </p:txBody>
      </p:sp>
      <p:sp>
        <p:nvSpPr>
          <p:cNvPr id="4" name="Text 2"/>
          <p:cNvSpPr txBox="1"/>
          <p:nvPr/>
        </p:nvSpPr>
        <p:spPr>
          <a:xfrm>
            <a:off x="658368" y="6382512"/>
            <a:ext cx="5486400" cy="274320"/>
          </a:xfrm>
          <a:prstGeom prst="rect">
            <a:avLst/>
          </a:prstGeom>
          <a:noFill/>
          <a:ln/>
        </p:spPr>
        <p:txBody>
          <a:bodyPr wrap="square" lIns="0" tIns="0" rIns="0" bIns="0" rtlCol="0" anchor="ctr"/>
          <a:lstStyle/>
          <a:p>
            <a:pPr indent="0" marL="0">
              <a:buNone/>
            </a:pPr>
            <a:r>
              <a:rPr lang="en-US" sz="950" dirty="0">
                <a:solidFill>
                  <a:srgbClr val="54637A"/>
                </a:solidFill>
                <a:latin typeface="Calibri" pitchFamily="34" charset="0"/>
                <a:ea typeface="Calibri" pitchFamily="34" charset="-122"/>
                <a:cs typeface="Calibri" pitchFamily="34" charset="-120"/>
              </a:rPr>
              <a:t>Epidemiología · Sesión 2 · Cadena epidemiológica</a:t>
            </a:r>
            <a:endParaRPr lang="en-US" sz="950" dirty="0"/>
          </a:p>
        </p:txBody>
      </p:sp>
      <p:sp>
        <p:nvSpPr>
          <p:cNvPr id="5" name="Text 3"/>
          <p:cNvSpPr txBox="1"/>
          <p:nvPr/>
        </p:nvSpPr>
        <p:spPr>
          <a:xfrm>
            <a:off x="10616184" y="6382512"/>
            <a:ext cx="914400" cy="274320"/>
          </a:xfrm>
          <a:prstGeom prst="rect">
            <a:avLst/>
          </a:prstGeom>
          <a:noFill/>
          <a:ln/>
        </p:spPr>
        <p:txBody>
          <a:bodyPr wrap="square" lIns="0" tIns="0" rIns="0" bIns="0" rtlCol="0" anchor="ctr"/>
          <a:lstStyle/>
          <a:p>
            <a:pPr algn="r" indent="0" marL="0">
              <a:buNone/>
            </a:pPr>
            <a:r>
              <a:rPr lang="en-US" sz="950" dirty="0">
                <a:solidFill>
                  <a:srgbClr val="54637A"/>
                </a:solidFill>
                <a:latin typeface="Calibri" pitchFamily="34" charset="0"/>
                <a:ea typeface="Calibri" pitchFamily="34" charset="-122"/>
                <a:cs typeface="Calibri" pitchFamily="34" charset="-120"/>
              </a:rPr>
              <a:t>46</a:t>
            </a:r>
            <a:endParaRPr lang="en-US" sz="950" dirty="0"/>
          </a:p>
        </p:txBody>
      </p:sp>
      <p:graphicFrame>
        <p:nvGraphicFramePr>
          <p:cNvPr id="47" name="Table 0"/>
          <p:cNvGraphicFramePr>
            <a:graphicFrameLocks noGrp="1"/>
          </p:cNvGraphicFramePr>
          <p:nvPr>
            <p:extLst>
              <p:ext uri="{D42A27DB-BD31-4B8C-83A1-F6EECF244321}">
                <p14:modId xmlns:p14="http://schemas.microsoft.com/office/powerpoint/2010/main" val="1579011935"/>
              </p:ext>
            </p:extLst>
          </p:nvPr>
        </p:nvGraphicFramePr>
        <p:xfrm>
          <a:off x="658368" y="1600200"/>
          <a:ext cx="10872216" cy="914400"/>
        </p:xfrm>
        <a:graphic>
          <a:graphicData uri="http://schemas.openxmlformats.org/drawingml/2006/table">
            <a:tbl>
              <a:tblPr/>
              <a:tblGrid>
                <a:gridCol w="2651760"/>
                <a:gridCol w="3200400"/>
                <a:gridCol w="5020056"/>
              </a:tblGrid>
              <a:tr h="0">
                <a:tc>
                  <a:txBody>
                    <a:bodyPr/>
                    <a:lstStyle/>
                    <a:p>
                      <a:pPr indent="0" marL="0">
                        <a:buNone/>
                      </a:pPr>
                      <a:r>
                        <a:rPr lang="en-US" sz="1150" b="1" dirty="0">
                          <a:solidFill>
                            <a:srgbClr val="0F2A4A"/>
                          </a:solidFill>
                          <a:latin typeface="Calibri" pitchFamily="34" charset="0"/>
                          <a:ea typeface="Calibri" pitchFamily="34" charset="-122"/>
                          <a:cs typeface="Calibri" pitchFamily="34" charset="-120"/>
                        </a:rPr>
                        <a:t>Eslabón</a:t>
                      </a:r>
                      <a:endParaRPr lang="en-US" sz="115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solidFill>
                      <a:srgbClr val="E5EBF2"/>
                    </a:solidFill>
                  </a:tcPr>
                </a:tc>
                <a:tc>
                  <a:txBody>
                    <a:bodyPr/>
                    <a:lstStyle/>
                    <a:p>
                      <a:pPr indent="0" marL="0">
                        <a:buNone/>
                      </a:pPr>
                      <a:r>
                        <a:rPr lang="en-US" sz="1150" b="1" dirty="0">
                          <a:solidFill>
                            <a:srgbClr val="0F2A4A"/>
                          </a:solidFill>
                          <a:latin typeface="Calibri" pitchFamily="34" charset="0"/>
                          <a:ea typeface="Calibri" pitchFamily="34" charset="-122"/>
                          <a:cs typeface="Calibri" pitchFamily="34" charset="-120"/>
                        </a:rPr>
                        <a:t>Tipo de medida</a:t>
                      </a:r>
                      <a:endParaRPr lang="en-US" sz="115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solidFill>
                      <a:srgbClr val="E5EBF2"/>
                    </a:solidFill>
                  </a:tcPr>
                </a:tc>
                <a:tc>
                  <a:txBody>
                    <a:bodyPr/>
                    <a:lstStyle/>
                    <a:p>
                      <a:pPr indent="0" marL="0">
                        <a:buNone/>
                      </a:pPr>
                      <a:r>
                        <a:rPr lang="en-US" sz="1150" b="1" dirty="0">
                          <a:solidFill>
                            <a:srgbClr val="0F2A4A"/>
                          </a:solidFill>
                          <a:latin typeface="Calibri" pitchFamily="34" charset="0"/>
                          <a:ea typeface="Calibri" pitchFamily="34" charset="-122"/>
                          <a:cs typeface="Calibri" pitchFamily="34" charset="-120"/>
                        </a:rPr>
                        <a:t>Ejemplos en el Perú</a:t>
                      </a:r>
                      <a:endParaRPr lang="en-US" sz="115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solidFill>
                      <a:srgbClr val="E5EBF2"/>
                    </a:solidFill>
                  </a:tcPr>
                </a:tc>
              </a:tr>
              <a:tr h="0">
                <a:tc>
                  <a:txBody>
                    <a:bodyPr/>
                    <a:lstStyle/>
                    <a:p>
                      <a:pPr indent="0" marL="0">
                        <a:buNone/>
                      </a:pPr>
                      <a:r>
                        <a:rPr lang="en-US" sz="1100" dirty="0">
                          <a:solidFill>
                            <a:srgbClr val="14202E"/>
                          </a:solidFill>
                          <a:latin typeface="Calibri" pitchFamily="34" charset="0"/>
                          <a:ea typeface="Calibri" pitchFamily="34" charset="-122"/>
                          <a:cs typeface="Calibri" pitchFamily="34" charset="-120"/>
                        </a:rPr>
                        <a:t>Agente</a:t>
                      </a:r>
                      <a:endParaRPr lang="en-US" sz="110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c>
                  <a:txBody>
                    <a:bodyPr/>
                    <a:lstStyle/>
                    <a:p>
                      <a:pPr indent="0" marL="0">
                        <a:buNone/>
                      </a:pPr>
                      <a:r>
                        <a:rPr lang="en-US" sz="1100" dirty="0">
                          <a:solidFill>
                            <a:srgbClr val="14202E"/>
                          </a:solidFill>
                          <a:latin typeface="Calibri" pitchFamily="34" charset="0"/>
                          <a:ea typeface="Calibri" pitchFamily="34" charset="-122"/>
                          <a:cs typeface="Calibri" pitchFamily="34" charset="-120"/>
                        </a:rPr>
                        <a:t>Eliminar o inactivar el agente</a:t>
                      </a:r>
                      <a:endParaRPr lang="en-US" sz="110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c>
                  <a:txBody>
                    <a:bodyPr/>
                    <a:lstStyle/>
                    <a:p>
                      <a:pPr indent="0" marL="0">
                        <a:buNone/>
                      </a:pPr>
                      <a:r>
                        <a:rPr lang="en-US" sz="1100" dirty="0">
                          <a:solidFill>
                            <a:srgbClr val="14202E"/>
                          </a:solidFill>
                          <a:latin typeface="Calibri" pitchFamily="34" charset="0"/>
                          <a:ea typeface="Calibri" pitchFamily="34" charset="-122"/>
                          <a:cs typeface="Calibri" pitchFamily="34" charset="-120"/>
                        </a:rPr>
                        <a:t>Tratamiento antibiótico, cloración del agua, esterilización, pasteurización</a:t>
                      </a:r>
                      <a:endParaRPr lang="en-US" sz="110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r>
              <a:tr h="0">
                <a:tc>
                  <a:txBody>
                    <a:bodyPr/>
                    <a:lstStyle/>
                    <a:p>
                      <a:pPr indent="0" marL="0">
                        <a:buNone/>
                      </a:pPr>
                      <a:r>
                        <a:rPr lang="en-US" sz="1100" dirty="0">
                          <a:solidFill>
                            <a:srgbClr val="14202E"/>
                          </a:solidFill>
                          <a:latin typeface="Calibri" pitchFamily="34" charset="0"/>
                          <a:ea typeface="Calibri" pitchFamily="34" charset="-122"/>
                          <a:cs typeface="Calibri" pitchFamily="34" charset="-120"/>
                        </a:rPr>
                        <a:t>Reservorio</a:t>
                      </a:r>
                      <a:endParaRPr lang="en-US" sz="110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c>
                  <a:txBody>
                    <a:bodyPr/>
                    <a:lstStyle/>
                    <a:p>
                      <a:pPr indent="0" marL="0">
                        <a:buNone/>
                      </a:pPr>
                      <a:r>
                        <a:rPr lang="en-US" sz="1100" dirty="0">
                          <a:solidFill>
                            <a:srgbClr val="14202E"/>
                          </a:solidFill>
                          <a:latin typeface="Calibri" pitchFamily="34" charset="0"/>
                          <a:ea typeface="Calibri" pitchFamily="34" charset="-122"/>
                          <a:cs typeface="Calibri" pitchFamily="34" charset="-120"/>
                        </a:rPr>
                        <a:t>Tratar, aislar o eliminar el reservorio</a:t>
                      </a:r>
                      <a:endParaRPr lang="en-US" sz="110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c>
                  <a:txBody>
                    <a:bodyPr/>
                    <a:lstStyle/>
                    <a:p>
                      <a:pPr indent="0" marL="0">
                        <a:buNone/>
                      </a:pPr>
                      <a:r>
                        <a:rPr lang="en-US" sz="1100" dirty="0">
                          <a:solidFill>
                            <a:srgbClr val="14202E"/>
                          </a:solidFill>
                          <a:latin typeface="Calibri" pitchFamily="34" charset="0"/>
                          <a:ea typeface="Calibri" pitchFamily="34" charset="-122"/>
                          <a:cs typeface="Calibri" pitchFamily="34" charset="-120"/>
                        </a:rPr>
                        <a:t>Tratamiento supervisado en tuberculosis, vacunación antirrábica canina, control de roedores</a:t>
                      </a:r>
                      <a:endParaRPr lang="en-US" sz="110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r>
              <a:tr h="0">
                <a:tc>
                  <a:txBody>
                    <a:bodyPr/>
                    <a:lstStyle/>
                    <a:p>
                      <a:pPr indent="0" marL="0">
                        <a:buNone/>
                      </a:pPr>
                      <a:r>
                        <a:rPr lang="en-US" sz="1100" dirty="0">
                          <a:solidFill>
                            <a:srgbClr val="14202E"/>
                          </a:solidFill>
                          <a:latin typeface="Calibri" pitchFamily="34" charset="0"/>
                          <a:ea typeface="Calibri" pitchFamily="34" charset="-122"/>
                          <a:cs typeface="Calibri" pitchFamily="34" charset="-120"/>
                        </a:rPr>
                        <a:t>Puerta de salida</a:t>
                      </a:r>
                      <a:endParaRPr lang="en-US" sz="110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c>
                  <a:txBody>
                    <a:bodyPr/>
                    <a:lstStyle/>
                    <a:p>
                      <a:pPr indent="0" marL="0">
                        <a:buNone/>
                      </a:pPr>
                      <a:r>
                        <a:rPr lang="en-US" sz="1100" dirty="0">
                          <a:solidFill>
                            <a:srgbClr val="14202E"/>
                          </a:solidFill>
                          <a:latin typeface="Calibri" pitchFamily="34" charset="0"/>
                          <a:ea typeface="Calibri" pitchFamily="34" charset="-122"/>
                          <a:cs typeface="Calibri" pitchFamily="34" charset="-120"/>
                        </a:rPr>
                        <a:t>Contener secreciones y excretas</a:t>
                      </a:r>
                      <a:endParaRPr lang="en-US" sz="110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c>
                  <a:txBody>
                    <a:bodyPr/>
                    <a:lstStyle/>
                    <a:p>
                      <a:pPr indent="0" marL="0">
                        <a:buNone/>
                      </a:pPr>
                      <a:r>
                        <a:rPr lang="en-US" sz="1100" dirty="0">
                          <a:solidFill>
                            <a:srgbClr val="14202E"/>
                          </a:solidFill>
                          <a:latin typeface="Calibri" pitchFamily="34" charset="0"/>
                          <a:ea typeface="Calibri" pitchFamily="34" charset="-122"/>
                          <a:cs typeface="Calibri" pitchFamily="34" charset="-120"/>
                        </a:rPr>
                        <a:t>Higiene respiratoria, manejo de excretas, cobertura de lesiones cutáneas</a:t>
                      </a:r>
                      <a:endParaRPr lang="en-US" sz="110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r>
              <a:tr h="0">
                <a:tc>
                  <a:txBody>
                    <a:bodyPr/>
                    <a:lstStyle/>
                    <a:p>
                      <a:pPr indent="0" marL="0">
                        <a:buNone/>
                      </a:pPr>
                      <a:r>
                        <a:rPr lang="en-US" sz="1100" dirty="0">
                          <a:solidFill>
                            <a:srgbClr val="14202E"/>
                          </a:solidFill>
                          <a:latin typeface="Calibri" pitchFamily="34" charset="0"/>
                          <a:ea typeface="Calibri" pitchFamily="34" charset="-122"/>
                          <a:cs typeface="Calibri" pitchFamily="34" charset="-120"/>
                        </a:rPr>
                        <a:t>Mecanismo de transmisión</a:t>
                      </a:r>
                      <a:endParaRPr lang="en-US" sz="110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c>
                  <a:txBody>
                    <a:bodyPr/>
                    <a:lstStyle/>
                    <a:p>
                      <a:pPr indent="0" marL="0">
                        <a:buNone/>
                      </a:pPr>
                      <a:r>
                        <a:rPr lang="en-US" sz="1100" dirty="0">
                          <a:solidFill>
                            <a:srgbClr val="14202E"/>
                          </a:solidFill>
                          <a:latin typeface="Calibri" pitchFamily="34" charset="0"/>
                          <a:ea typeface="Calibri" pitchFamily="34" charset="-122"/>
                          <a:cs typeface="Calibri" pitchFamily="34" charset="-120"/>
                        </a:rPr>
                        <a:t>Interrumpir la vía</a:t>
                      </a:r>
                      <a:endParaRPr lang="en-US" sz="110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c>
                  <a:txBody>
                    <a:bodyPr/>
                    <a:lstStyle/>
                    <a:p>
                      <a:pPr indent="0" marL="0">
                        <a:buNone/>
                      </a:pPr>
                      <a:r>
                        <a:rPr lang="en-US" sz="1100" dirty="0">
                          <a:solidFill>
                            <a:srgbClr val="14202E"/>
                          </a:solidFill>
                          <a:latin typeface="Calibri" pitchFamily="34" charset="0"/>
                          <a:ea typeface="Calibri" pitchFamily="34" charset="-122"/>
                          <a:cs typeface="Calibri" pitchFamily="34" charset="-120"/>
                        </a:rPr>
                        <a:t>Lavado de manos, eliminación de criaderos de Aedes, mosquiteros, ventilación, saneamiento</a:t>
                      </a:r>
                      <a:endParaRPr lang="en-US" sz="110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r>
              <a:tr h="0">
                <a:tc>
                  <a:txBody>
                    <a:bodyPr/>
                    <a:lstStyle/>
                    <a:p>
                      <a:pPr indent="0" marL="0">
                        <a:buNone/>
                      </a:pPr>
                      <a:r>
                        <a:rPr lang="en-US" sz="1100" dirty="0">
                          <a:solidFill>
                            <a:srgbClr val="14202E"/>
                          </a:solidFill>
                          <a:latin typeface="Calibri" pitchFamily="34" charset="0"/>
                          <a:ea typeface="Calibri" pitchFamily="34" charset="-122"/>
                          <a:cs typeface="Calibri" pitchFamily="34" charset="-120"/>
                        </a:rPr>
                        <a:t>Puerta de entrada</a:t>
                      </a:r>
                      <a:endParaRPr lang="en-US" sz="110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c>
                  <a:txBody>
                    <a:bodyPr/>
                    <a:lstStyle/>
                    <a:p>
                      <a:pPr indent="0" marL="0">
                        <a:buNone/>
                      </a:pPr>
                      <a:r>
                        <a:rPr lang="en-US" sz="1100" dirty="0">
                          <a:solidFill>
                            <a:srgbClr val="14202E"/>
                          </a:solidFill>
                          <a:latin typeface="Calibri" pitchFamily="34" charset="0"/>
                          <a:ea typeface="Calibri" pitchFamily="34" charset="-122"/>
                          <a:cs typeface="Calibri" pitchFamily="34" charset="-120"/>
                        </a:rPr>
                        <a:t>Colocar barreras</a:t>
                      </a:r>
                      <a:endParaRPr lang="en-US" sz="110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c>
                  <a:txBody>
                    <a:bodyPr/>
                    <a:lstStyle/>
                    <a:p>
                      <a:pPr indent="0" marL="0">
                        <a:buNone/>
                      </a:pPr>
                      <a:r>
                        <a:rPr lang="en-US" sz="1100" dirty="0">
                          <a:solidFill>
                            <a:srgbClr val="14202E"/>
                          </a:solidFill>
                          <a:latin typeface="Calibri" pitchFamily="34" charset="0"/>
                          <a:ea typeface="Calibri" pitchFamily="34" charset="-122"/>
                          <a:cs typeface="Calibri" pitchFamily="34" charset="-120"/>
                        </a:rPr>
                        <a:t>Equipos de protección personal, preservativo, calzado, protección de heridas</a:t>
                      </a:r>
                      <a:endParaRPr lang="en-US" sz="110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r>
              <a:tr h="0">
                <a:tc>
                  <a:txBody>
                    <a:bodyPr/>
                    <a:lstStyle/>
                    <a:p>
                      <a:pPr indent="0" marL="0">
                        <a:buNone/>
                      </a:pPr>
                      <a:r>
                        <a:rPr lang="en-US" sz="1100" dirty="0">
                          <a:solidFill>
                            <a:srgbClr val="14202E"/>
                          </a:solidFill>
                          <a:latin typeface="Calibri" pitchFamily="34" charset="0"/>
                          <a:ea typeface="Calibri" pitchFamily="34" charset="-122"/>
                          <a:cs typeface="Calibri" pitchFamily="34" charset="-120"/>
                        </a:rPr>
                        <a:t>Huésped susceptible</a:t>
                      </a:r>
                      <a:endParaRPr lang="en-US" sz="110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c>
                  <a:txBody>
                    <a:bodyPr/>
                    <a:lstStyle/>
                    <a:p>
                      <a:pPr indent="0" marL="0">
                        <a:buNone/>
                      </a:pPr>
                      <a:r>
                        <a:rPr lang="en-US" sz="1100" dirty="0">
                          <a:solidFill>
                            <a:srgbClr val="14202E"/>
                          </a:solidFill>
                          <a:latin typeface="Calibri" pitchFamily="34" charset="0"/>
                          <a:ea typeface="Calibri" pitchFamily="34" charset="-122"/>
                          <a:cs typeface="Calibri" pitchFamily="34" charset="-120"/>
                        </a:rPr>
                        <a:t>Aumentar la resistencia</a:t>
                      </a:r>
                      <a:endParaRPr lang="en-US" sz="110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c>
                  <a:txBody>
                    <a:bodyPr/>
                    <a:lstStyle/>
                    <a:p>
                      <a:pPr indent="0" marL="0">
                        <a:buNone/>
                      </a:pPr>
                      <a:r>
                        <a:rPr lang="en-US" sz="1100" dirty="0">
                          <a:solidFill>
                            <a:srgbClr val="14202E"/>
                          </a:solidFill>
                          <a:latin typeface="Calibri" pitchFamily="34" charset="0"/>
                          <a:ea typeface="Calibri" pitchFamily="34" charset="-122"/>
                          <a:cs typeface="Calibri" pitchFamily="34" charset="-120"/>
                        </a:rPr>
                        <a:t>Vacunación, mejora nutricional, quimioprofilaxis, inmunoglobulinas en contactos</a:t>
                      </a:r>
                      <a:endParaRPr lang="en-US" sz="110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r>
            </a:tbl>
          </a:graphicData>
        </a:graphic>
      </p:graphicFrame>
      <p:sp>
        <p:nvSpPr>
          <p:cNvPr id="7" name="Text 4"/>
          <p:cNvSpPr txBox="1"/>
          <p:nvPr/>
        </p:nvSpPr>
        <p:spPr>
          <a:xfrm>
            <a:off x="658368" y="5257800"/>
            <a:ext cx="10872216" cy="365760"/>
          </a:xfrm>
          <a:prstGeom prst="rect">
            <a:avLst/>
          </a:prstGeom>
          <a:noFill/>
          <a:ln/>
        </p:spPr>
        <p:txBody>
          <a:bodyPr wrap="square" lIns="0" tIns="0" rIns="0" bIns="0" rtlCol="0" anchor="ctr"/>
          <a:lstStyle/>
          <a:p>
            <a:pPr algn="l" indent="0" marL="0">
              <a:lnSpc>
                <a:spcPct val="115000"/>
              </a:lnSpc>
              <a:buNone/>
            </a:pPr>
            <a:r>
              <a:rPr lang="en-US" sz="1250" i="1" dirty="0">
                <a:solidFill>
                  <a:srgbClr val="54637A"/>
                </a:solidFill>
                <a:latin typeface="Calibri" pitchFamily="34" charset="0"/>
                <a:ea typeface="Calibri" pitchFamily="34" charset="-122"/>
                <a:cs typeface="Calibri" pitchFamily="34" charset="-120"/>
              </a:rPr>
              <a:t>Pregunta que se responde en la vida real: de estas seis filas, ¿cuál es viable con los recursos de un centro de salud de primer nivel?</a:t>
            </a:r>
            <a:endParaRPr lang="en-US" sz="1250"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name="Slide 47">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58368" y="384048"/>
            <a:ext cx="10872216" cy="237744"/>
          </a:xfrm>
          <a:prstGeom prst="rect">
            <a:avLst/>
          </a:prstGeom>
          <a:noFill/>
          <a:ln/>
        </p:spPr>
        <p:txBody>
          <a:bodyPr wrap="square" lIns="0" tIns="0" rIns="0" bIns="0" rtlCol="0" anchor="ctr"/>
          <a:lstStyle/>
          <a:p>
            <a:pPr indent="0" marL="0">
              <a:buNone/>
            </a:pPr>
            <a:r>
              <a:rPr lang="en-US" sz="1100" b="1" dirty="0">
                <a:solidFill>
                  <a:srgbClr val="B52639"/>
                </a:solidFill>
                <a:latin typeface="Calibri" pitchFamily="34" charset="0"/>
                <a:ea typeface="Calibri" pitchFamily="34" charset="-122"/>
                <a:cs typeface="Calibri" pitchFamily="34" charset="-120"/>
              </a:rPr>
              <a:t>Repaso antes del test</a:t>
            </a:r>
            <a:endParaRPr lang="en-US" sz="1100" dirty="0"/>
          </a:p>
        </p:txBody>
      </p:sp>
      <p:sp>
        <p:nvSpPr>
          <p:cNvPr id="3" name="Text 1"/>
          <p:cNvSpPr txBox="1"/>
          <p:nvPr/>
        </p:nvSpPr>
        <p:spPr>
          <a:xfrm>
            <a:off x="658368" y="658368"/>
            <a:ext cx="10872216" cy="658368"/>
          </a:xfrm>
          <a:prstGeom prst="rect">
            <a:avLst/>
          </a:prstGeom>
          <a:noFill/>
          <a:ln/>
        </p:spPr>
        <p:txBody>
          <a:bodyPr wrap="square" lIns="0" tIns="0" rIns="0" bIns="0" rtlCol="0" anchor="t"/>
          <a:lstStyle/>
          <a:p>
            <a:pPr indent="0" marL="0">
              <a:buNone/>
            </a:pPr>
            <a:r>
              <a:rPr lang="en-US" sz="3000" b="1" dirty="0">
                <a:solidFill>
                  <a:srgbClr val="08182C"/>
                </a:solidFill>
                <a:latin typeface="Cambria" pitchFamily="34" charset="0"/>
                <a:ea typeface="Cambria" pitchFamily="34" charset="-122"/>
                <a:cs typeface="Cambria" pitchFamily="34" charset="-120"/>
              </a:rPr>
              <a:t>Errores conceptuales frecuentes</a:t>
            </a:r>
            <a:endParaRPr lang="en-US" sz="3000" dirty="0"/>
          </a:p>
        </p:txBody>
      </p:sp>
      <p:sp>
        <p:nvSpPr>
          <p:cNvPr id="4" name="Text 2"/>
          <p:cNvSpPr txBox="1"/>
          <p:nvPr/>
        </p:nvSpPr>
        <p:spPr>
          <a:xfrm>
            <a:off x="658368" y="6382512"/>
            <a:ext cx="5486400" cy="274320"/>
          </a:xfrm>
          <a:prstGeom prst="rect">
            <a:avLst/>
          </a:prstGeom>
          <a:noFill/>
          <a:ln/>
        </p:spPr>
        <p:txBody>
          <a:bodyPr wrap="square" lIns="0" tIns="0" rIns="0" bIns="0" rtlCol="0" anchor="ctr"/>
          <a:lstStyle/>
          <a:p>
            <a:pPr indent="0" marL="0">
              <a:buNone/>
            </a:pPr>
            <a:r>
              <a:rPr lang="en-US" sz="950" dirty="0">
                <a:solidFill>
                  <a:srgbClr val="54637A"/>
                </a:solidFill>
                <a:latin typeface="Calibri" pitchFamily="34" charset="0"/>
                <a:ea typeface="Calibri" pitchFamily="34" charset="-122"/>
                <a:cs typeface="Calibri" pitchFamily="34" charset="-120"/>
              </a:rPr>
              <a:t>Epidemiología · Sesión 2 · Cadena epidemiológica</a:t>
            </a:r>
            <a:endParaRPr lang="en-US" sz="950" dirty="0"/>
          </a:p>
        </p:txBody>
      </p:sp>
      <p:sp>
        <p:nvSpPr>
          <p:cNvPr id="5" name="Text 3"/>
          <p:cNvSpPr txBox="1"/>
          <p:nvPr/>
        </p:nvSpPr>
        <p:spPr>
          <a:xfrm>
            <a:off x="10616184" y="6382512"/>
            <a:ext cx="914400" cy="274320"/>
          </a:xfrm>
          <a:prstGeom prst="rect">
            <a:avLst/>
          </a:prstGeom>
          <a:noFill/>
          <a:ln/>
        </p:spPr>
        <p:txBody>
          <a:bodyPr wrap="square" lIns="0" tIns="0" rIns="0" bIns="0" rtlCol="0" anchor="ctr"/>
          <a:lstStyle/>
          <a:p>
            <a:pPr algn="r" indent="0" marL="0">
              <a:buNone/>
            </a:pPr>
            <a:r>
              <a:rPr lang="en-US" sz="950" dirty="0">
                <a:solidFill>
                  <a:srgbClr val="54637A"/>
                </a:solidFill>
                <a:latin typeface="Calibri" pitchFamily="34" charset="0"/>
                <a:ea typeface="Calibri" pitchFamily="34" charset="-122"/>
                <a:cs typeface="Calibri" pitchFamily="34" charset="-120"/>
              </a:rPr>
              <a:t>47</a:t>
            </a:r>
            <a:endParaRPr lang="en-US" sz="950" dirty="0"/>
          </a:p>
        </p:txBody>
      </p:sp>
      <p:graphicFrame>
        <p:nvGraphicFramePr>
          <p:cNvPr id="48" name="Table 0"/>
          <p:cNvGraphicFramePr>
            <a:graphicFrameLocks noGrp="1"/>
          </p:cNvGraphicFramePr>
          <p:nvPr>
            <p:extLst>
              <p:ext uri="{D42A27DB-BD31-4B8C-83A1-F6EECF244321}">
                <p14:modId xmlns:p14="http://schemas.microsoft.com/office/powerpoint/2010/main" val="1579011935"/>
              </p:ext>
            </p:extLst>
          </p:nvPr>
        </p:nvGraphicFramePr>
        <p:xfrm>
          <a:off x="658368" y="1600200"/>
          <a:ext cx="10872216" cy="914400"/>
        </p:xfrm>
        <a:graphic>
          <a:graphicData uri="http://schemas.openxmlformats.org/drawingml/2006/table">
            <a:tbl>
              <a:tblPr/>
              <a:tblGrid>
                <a:gridCol w="4937760"/>
                <a:gridCol w="5934456"/>
              </a:tblGrid>
              <a:tr h="0">
                <a:tc>
                  <a:txBody>
                    <a:bodyPr/>
                    <a:lstStyle/>
                    <a:p>
                      <a:pPr indent="0" marL="0">
                        <a:buNone/>
                      </a:pPr>
                      <a:r>
                        <a:rPr lang="en-US" sz="1150" b="1" dirty="0">
                          <a:solidFill>
                            <a:srgbClr val="0F2A4A"/>
                          </a:solidFill>
                          <a:latin typeface="Calibri" pitchFamily="34" charset="0"/>
                          <a:ea typeface="Calibri" pitchFamily="34" charset="-122"/>
                          <a:cs typeface="Calibri" pitchFamily="34" charset="-120"/>
                        </a:rPr>
                        <a:t>Se dice</a:t>
                      </a:r>
                      <a:endParaRPr lang="en-US" sz="115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solidFill>
                      <a:srgbClr val="E5EBF2"/>
                    </a:solidFill>
                  </a:tcPr>
                </a:tc>
                <a:tc>
                  <a:txBody>
                    <a:bodyPr/>
                    <a:lstStyle/>
                    <a:p>
                      <a:pPr indent="0" marL="0">
                        <a:buNone/>
                      </a:pPr>
                      <a:r>
                        <a:rPr lang="en-US" sz="1150" b="1" dirty="0">
                          <a:solidFill>
                            <a:srgbClr val="0F2A4A"/>
                          </a:solidFill>
                          <a:latin typeface="Calibri" pitchFamily="34" charset="0"/>
                          <a:ea typeface="Calibri" pitchFamily="34" charset="-122"/>
                          <a:cs typeface="Calibri" pitchFamily="34" charset="-120"/>
                        </a:rPr>
                        <a:t>Por qué está mal</a:t>
                      </a:r>
                      <a:endParaRPr lang="en-US" sz="115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solidFill>
                      <a:srgbClr val="E5EBF2"/>
                    </a:solidFill>
                  </a:tcPr>
                </a:tc>
              </a:tr>
              <a:tr h="0">
                <a:tc>
                  <a:txBody>
                    <a:bodyPr/>
                    <a:lstStyle/>
                    <a:p>
                      <a:pPr indent="0" marL="0">
                        <a:buNone/>
                      </a:pPr>
                      <a:r>
                        <a:rPr lang="en-US" sz="1100" dirty="0">
                          <a:solidFill>
                            <a:srgbClr val="14202E"/>
                          </a:solidFill>
                          <a:latin typeface="Calibri" pitchFamily="34" charset="0"/>
                          <a:ea typeface="Calibri" pitchFamily="34" charset="-122"/>
                          <a:cs typeface="Calibri" pitchFamily="34" charset="-120"/>
                        </a:rPr>
                        <a:t>“El instrumental estaba infectado”</a:t>
                      </a:r>
                      <a:endParaRPr lang="en-US" sz="110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c>
                  <a:txBody>
                    <a:bodyPr/>
                    <a:lstStyle/>
                    <a:p>
                      <a:pPr indent="0" marL="0">
                        <a:buNone/>
                      </a:pPr>
                      <a:r>
                        <a:rPr lang="en-US" sz="1100" dirty="0">
                          <a:solidFill>
                            <a:srgbClr val="14202E"/>
                          </a:solidFill>
                          <a:latin typeface="Calibri" pitchFamily="34" charset="0"/>
                          <a:ea typeface="Calibri" pitchFamily="34" charset="-122"/>
                          <a:cs typeface="Calibri" pitchFamily="34" charset="-120"/>
                        </a:rPr>
                        <a:t>Los objetos se contaminan; solo los organismos vivos se infectan.</a:t>
                      </a:r>
                      <a:endParaRPr lang="en-US" sz="110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r>
              <a:tr h="0">
                <a:tc>
                  <a:txBody>
                    <a:bodyPr/>
                    <a:lstStyle/>
                    <a:p>
                      <a:pPr indent="0" marL="0">
                        <a:buNone/>
                      </a:pPr>
                      <a:r>
                        <a:rPr lang="en-US" sz="1100" dirty="0">
                          <a:solidFill>
                            <a:srgbClr val="14202E"/>
                          </a:solidFill>
                          <a:latin typeface="Calibri" pitchFamily="34" charset="0"/>
                          <a:ea typeface="Calibri" pitchFamily="34" charset="-122"/>
                          <a:cs typeface="Calibri" pitchFamily="34" charset="-120"/>
                        </a:rPr>
                        <a:t>“Reservorio y fuente de infección son lo mismo”</a:t>
                      </a:r>
                      <a:endParaRPr lang="en-US" sz="110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c>
                  <a:txBody>
                    <a:bodyPr/>
                    <a:lstStyle/>
                    <a:p>
                      <a:pPr indent="0" marL="0">
                        <a:buNone/>
                      </a:pPr>
                      <a:r>
                        <a:rPr lang="en-US" sz="1100" dirty="0">
                          <a:solidFill>
                            <a:srgbClr val="14202E"/>
                          </a:solidFill>
                          <a:latin typeface="Calibri" pitchFamily="34" charset="0"/>
                          <a:ea typeface="Calibri" pitchFamily="34" charset="-122"/>
                          <a:cs typeface="Calibri" pitchFamily="34" charset="-120"/>
                        </a:rPr>
                        <a:t>El reservorio es dónde vive normalmente el agente; la fuente, de dónde vino en ese caso.</a:t>
                      </a:r>
                      <a:endParaRPr lang="en-US" sz="110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r>
              <a:tr h="0">
                <a:tc>
                  <a:txBody>
                    <a:bodyPr/>
                    <a:lstStyle/>
                    <a:p>
                      <a:pPr indent="0" marL="0">
                        <a:buNone/>
                      </a:pPr>
                      <a:r>
                        <a:rPr lang="en-US" sz="1100" dirty="0">
                          <a:solidFill>
                            <a:srgbClr val="14202E"/>
                          </a:solidFill>
                          <a:latin typeface="Calibri" pitchFamily="34" charset="0"/>
                          <a:ea typeface="Calibri" pitchFamily="34" charset="-122"/>
                          <a:cs typeface="Calibri" pitchFamily="34" charset="-120"/>
                        </a:rPr>
                        <a:t>“Incubación y latencia son sinónimos”</a:t>
                      </a:r>
                      <a:endParaRPr lang="en-US" sz="110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c>
                  <a:txBody>
                    <a:bodyPr/>
                    <a:lstStyle/>
                    <a:p>
                      <a:pPr indent="0" marL="0">
                        <a:buNone/>
                      </a:pPr>
                      <a:r>
                        <a:rPr lang="en-US" sz="1100" dirty="0">
                          <a:solidFill>
                            <a:srgbClr val="14202E"/>
                          </a:solidFill>
                          <a:latin typeface="Calibri" pitchFamily="34" charset="0"/>
                          <a:ea typeface="Calibri" pitchFamily="34" charset="-122"/>
                          <a:cs typeface="Calibri" pitchFamily="34" charset="-120"/>
                        </a:rPr>
                        <a:t>La incubación termina con el primer síntoma; la latencia, cuando la persona se vuelve infecciosa.</a:t>
                      </a:r>
                      <a:endParaRPr lang="en-US" sz="110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r>
              <a:tr h="0">
                <a:tc>
                  <a:txBody>
                    <a:bodyPr/>
                    <a:lstStyle/>
                    <a:p>
                      <a:pPr indent="0" marL="0">
                        <a:buNone/>
                      </a:pPr>
                      <a:r>
                        <a:rPr lang="en-US" sz="1100" dirty="0">
                          <a:solidFill>
                            <a:srgbClr val="14202E"/>
                          </a:solidFill>
                          <a:latin typeface="Calibri" pitchFamily="34" charset="0"/>
                          <a:ea typeface="Calibri" pitchFamily="34" charset="-122"/>
                          <a:cs typeface="Calibri" pitchFamily="34" charset="-120"/>
                        </a:rPr>
                        <a:t>“Virulencia y letalidad miden lo mismo”</a:t>
                      </a:r>
                      <a:endParaRPr lang="en-US" sz="110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c>
                  <a:txBody>
                    <a:bodyPr/>
                    <a:lstStyle/>
                    <a:p>
                      <a:pPr indent="0" marL="0">
                        <a:buNone/>
                      </a:pPr>
                      <a:r>
                        <a:rPr lang="en-US" sz="1100" dirty="0">
                          <a:solidFill>
                            <a:srgbClr val="14202E"/>
                          </a:solidFill>
                          <a:latin typeface="Calibri" pitchFamily="34" charset="0"/>
                          <a:ea typeface="Calibri" pitchFamily="34" charset="-122"/>
                          <a:cs typeface="Calibri" pitchFamily="34" charset="-120"/>
                        </a:rPr>
                        <a:t>Distinto denominador: casos aparentes en una, casos diagnosticados en la otra.</a:t>
                      </a:r>
                      <a:endParaRPr lang="en-US" sz="110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r>
              <a:tr h="0">
                <a:tc>
                  <a:txBody>
                    <a:bodyPr/>
                    <a:lstStyle/>
                    <a:p>
                      <a:pPr indent="0" marL="0">
                        <a:buNone/>
                      </a:pPr>
                      <a:r>
                        <a:rPr lang="en-US" sz="1100" dirty="0">
                          <a:solidFill>
                            <a:srgbClr val="14202E"/>
                          </a:solidFill>
                          <a:latin typeface="Calibri" pitchFamily="34" charset="0"/>
                          <a:ea typeface="Calibri" pitchFamily="34" charset="-122"/>
                          <a:cs typeface="Calibri" pitchFamily="34" charset="-120"/>
                        </a:rPr>
                        <a:t>“Las gotitas de Flügge son transmisión aérea”</a:t>
                      </a:r>
                      <a:endParaRPr lang="en-US" sz="110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c>
                  <a:txBody>
                    <a:bodyPr/>
                    <a:lstStyle/>
                    <a:p>
                      <a:pPr indent="0" marL="0">
                        <a:buNone/>
                      </a:pPr>
                      <a:r>
                        <a:rPr lang="en-US" sz="1100" dirty="0">
                          <a:solidFill>
                            <a:srgbClr val="14202E"/>
                          </a:solidFill>
                          <a:latin typeface="Calibri" pitchFamily="34" charset="0"/>
                          <a:ea typeface="Calibri" pitchFamily="34" charset="-122"/>
                          <a:cs typeface="Calibri" pitchFamily="34" charset="-120"/>
                        </a:rPr>
                        <a:t>Son transmisión directa: caen cerca. La aérea es la de núcleos goticulares.</a:t>
                      </a:r>
                      <a:endParaRPr lang="en-US" sz="110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r>
              <a:tr h="0">
                <a:tc>
                  <a:txBody>
                    <a:bodyPr/>
                    <a:lstStyle/>
                    <a:p>
                      <a:pPr indent="0" marL="0">
                        <a:buNone/>
                      </a:pPr>
                      <a:r>
                        <a:rPr lang="en-US" sz="1100" dirty="0">
                          <a:solidFill>
                            <a:srgbClr val="14202E"/>
                          </a:solidFill>
                          <a:latin typeface="Calibri" pitchFamily="34" charset="0"/>
                          <a:ea typeface="Calibri" pitchFamily="34" charset="-122"/>
                          <a:cs typeface="Calibri" pitchFamily="34" charset="-120"/>
                        </a:rPr>
                        <a:t>“Todo mosquito que transmite es vector biológico”</a:t>
                      </a:r>
                      <a:endParaRPr lang="en-US" sz="110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c>
                  <a:txBody>
                    <a:bodyPr/>
                    <a:lstStyle/>
                    <a:p>
                      <a:pPr indent="0" marL="0">
                        <a:buNone/>
                      </a:pPr>
                      <a:r>
                        <a:rPr lang="en-US" sz="1100" dirty="0">
                          <a:solidFill>
                            <a:srgbClr val="14202E"/>
                          </a:solidFill>
                          <a:latin typeface="Calibri" pitchFamily="34" charset="0"/>
                          <a:ea typeface="Calibri" pitchFamily="34" charset="-122"/>
                          <a:cs typeface="Calibri" pitchFamily="34" charset="-120"/>
                        </a:rPr>
                        <a:t>Si solo traslada el agente sin que se multiplique en él, es vector mecánico.</a:t>
                      </a:r>
                      <a:endParaRPr lang="en-US" sz="110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r>
              <a:tr h="0">
                <a:tc>
                  <a:txBody>
                    <a:bodyPr/>
                    <a:lstStyle/>
                    <a:p>
                      <a:pPr indent="0" marL="0">
                        <a:buNone/>
                      </a:pPr>
                      <a:r>
                        <a:rPr lang="en-US" sz="1100" dirty="0">
                          <a:solidFill>
                            <a:srgbClr val="14202E"/>
                          </a:solidFill>
                          <a:latin typeface="Calibri" pitchFamily="34" charset="0"/>
                          <a:ea typeface="Calibri" pitchFamily="34" charset="-122"/>
                          <a:cs typeface="Calibri" pitchFamily="34" charset="-120"/>
                        </a:rPr>
                        <a:t>“La leche materna da inmunidad activa”</a:t>
                      </a:r>
                      <a:endParaRPr lang="en-US" sz="110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c>
                  <a:txBody>
                    <a:bodyPr/>
                    <a:lstStyle/>
                    <a:p>
                      <a:pPr indent="0" marL="0">
                        <a:buNone/>
                      </a:pPr>
                      <a:r>
                        <a:rPr lang="en-US" sz="1100" dirty="0">
                          <a:solidFill>
                            <a:srgbClr val="14202E"/>
                          </a:solidFill>
                          <a:latin typeface="Calibri" pitchFamily="34" charset="0"/>
                          <a:ea typeface="Calibri" pitchFamily="34" charset="-122"/>
                          <a:cs typeface="Calibri" pitchFamily="34" charset="-120"/>
                        </a:rPr>
                        <a:t>Es pasiva y natural: los anticuerpos los fabricó la madre.</a:t>
                      </a:r>
                      <a:endParaRPr lang="en-US" sz="110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r>
              <a:tr h="0">
                <a:tc>
                  <a:txBody>
                    <a:bodyPr/>
                    <a:lstStyle/>
                    <a:p>
                      <a:pPr indent="0" marL="0">
                        <a:buNone/>
                      </a:pPr>
                      <a:r>
                        <a:rPr lang="en-US" sz="1100" dirty="0">
                          <a:solidFill>
                            <a:srgbClr val="14202E"/>
                          </a:solidFill>
                          <a:latin typeface="Calibri" pitchFamily="34" charset="0"/>
                          <a:ea typeface="Calibri" pitchFamily="34" charset="-122"/>
                          <a:cs typeface="Calibri" pitchFamily="34" charset="-120"/>
                        </a:rPr>
                        <a:t>“Con 95 % nacional estamos protegidos”</a:t>
                      </a:r>
                      <a:endParaRPr lang="en-US" sz="110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c>
                  <a:txBody>
                    <a:bodyPr/>
                    <a:lstStyle/>
                    <a:p>
                      <a:pPr indent="0" marL="0">
                        <a:buNone/>
                      </a:pPr>
                      <a:r>
                        <a:rPr lang="en-US" sz="1100" dirty="0">
                          <a:solidFill>
                            <a:srgbClr val="14202E"/>
                          </a:solidFill>
                          <a:latin typeface="Calibri" pitchFamily="34" charset="0"/>
                          <a:ea typeface="Calibri" pitchFamily="34" charset="-122"/>
                          <a:cs typeface="Calibri" pitchFamily="34" charset="-120"/>
                        </a:rPr>
                        <a:t>El promedio esconde bolsones de baja cobertura. La homogeneidad importa tanto como la cifra.</a:t>
                      </a:r>
                      <a:endParaRPr lang="en-US" sz="1100" dirty="0">
                        <a:latin typeface="Calibri" charset="0"/>
                        <a:ea typeface="Calibri" charset="0"/>
                        <a:cs typeface="Calibri" charset="0"/>
                      </a:endParaRPr>
                    </a:p>
                  </a:txBody>
                  <a:tcPr marL="101600" marR="101600" marT="76200" marB="76200" anchor="t">
                    <a:lnL w="6350" cap="flat" cmpd="sng" algn="ctr">
                      <a:solidFill>
                        <a:srgbClr val="D5DDE7"/>
                      </a:solidFill>
                      <a:prstDash val="solid"/>
                      <a:round/>
                      <a:headEnd type="none" w="med" len="med"/>
                      <a:tailEnd type="none" w="med" len="med"/>
                    </a:lnL>
                    <a:lnR w="6350" cap="flat" cmpd="sng" algn="ctr">
                      <a:solidFill>
                        <a:srgbClr val="D5DDE7"/>
                      </a:solidFill>
                      <a:prstDash val="solid"/>
                      <a:round/>
                      <a:headEnd type="none" w="med" len="med"/>
                      <a:tailEnd type="none" w="med" len="med"/>
                    </a:lnR>
                    <a:lnT w="6350" cap="flat" cmpd="sng" algn="ctr">
                      <a:solidFill>
                        <a:srgbClr val="D5DDE7"/>
                      </a:solidFill>
                      <a:prstDash val="solid"/>
                      <a:round/>
                      <a:headEnd type="none" w="med" len="med"/>
                      <a:tailEnd type="none" w="med" len="med"/>
                    </a:lnT>
                    <a:lnB w="6350" cap="flat" cmpd="sng" algn="ctr">
                      <a:solidFill>
                        <a:srgbClr val="D5DDE7"/>
                      </a:solidFill>
                      <a:prstDash val="solid"/>
                      <a:round/>
                      <a:headEnd type="none" w="med" len="med"/>
                      <a:tailEnd type="none" w="med" len="med"/>
                    </a:lnB>
                  </a:tcPr>
                </a:tc>
              </a:tr>
            </a:tbl>
          </a:graphicData>
        </a:graphic>
      </p:graphicFrame>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name="Slide 48">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58368" y="384048"/>
            <a:ext cx="10872216" cy="237744"/>
          </a:xfrm>
          <a:prstGeom prst="rect">
            <a:avLst/>
          </a:prstGeom>
          <a:noFill/>
          <a:ln/>
        </p:spPr>
        <p:txBody>
          <a:bodyPr wrap="square" lIns="0" tIns="0" rIns="0" bIns="0" rtlCol="0" anchor="ctr"/>
          <a:lstStyle/>
          <a:p>
            <a:pPr indent="0" marL="0">
              <a:buNone/>
            </a:pPr>
            <a:r>
              <a:rPr lang="en-US" sz="1100" b="1" dirty="0">
                <a:solidFill>
                  <a:srgbClr val="B52639"/>
                </a:solidFill>
                <a:latin typeface="Calibri" pitchFamily="34" charset="0"/>
                <a:ea typeface="Calibri" pitchFamily="34" charset="-122"/>
                <a:cs typeface="Calibri" pitchFamily="34" charset="-120"/>
              </a:rPr>
              <a:t>Cierre conceptual</a:t>
            </a:r>
            <a:endParaRPr lang="en-US" sz="1100" dirty="0"/>
          </a:p>
        </p:txBody>
      </p:sp>
      <p:sp>
        <p:nvSpPr>
          <p:cNvPr id="3" name="Text 1"/>
          <p:cNvSpPr txBox="1"/>
          <p:nvPr/>
        </p:nvSpPr>
        <p:spPr>
          <a:xfrm>
            <a:off x="658368" y="658368"/>
            <a:ext cx="10872216" cy="658368"/>
          </a:xfrm>
          <a:prstGeom prst="rect">
            <a:avLst/>
          </a:prstGeom>
          <a:noFill/>
          <a:ln/>
        </p:spPr>
        <p:txBody>
          <a:bodyPr wrap="square" lIns="0" tIns="0" rIns="0" bIns="0" rtlCol="0" anchor="t"/>
          <a:lstStyle/>
          <a:p>
            <a:pPr indent="0" marL="0">
              <a:buNone/>
            </a:pPr>
            <a:r>
              <a:rPr lang="en-US" sz="3000" b="1" dirty="0">
                <a:solidFill>
                  <a:srgbClr val="08182C"/>
                </a:solidFill>
                <a:latin typeface="Cambria" pitchFamily="34" charset="0"/>
                <a:ea typeface="Cambria" pitchFamily="34" charset="-122"/>
                <a:cs typeface="Cambria" pitchFamily="34" charset="-120"/>
              </a:rPr>
              <a:t>Puntos clave para recordar</a:t>
            </a:r>
            <a:endParaRPr lang="en-US" sz="3000" dirty="0"/>
          </a:p>
        </p:txBody>
      </p:sp>
      <p:sp>
        <p:nvSpPr>
          <p:cNvPr id="4" name="Text 2"/>
          <p:cNvSpPr txBox="1"/>
          <p:nvPr/>
        </p:nvSpPr>
        <p:spPr>
          <a:xfrm>
            <a:off x="658368" y="6382512"/>
            <a:ext cx="5486400" cy="274320"/>
          </a:xfrm>
          <a:prstGeom prst="rect">
            <a:avLst/>
          </a:prstGeom>
          <a:noFill/>
          <a:ln/>
        </p:spPr>
        <p:txBody>
          <a:bodyPr wrap="square" lIns="0" tIns="0" rIns="0" bIns="0" rtlCol="0" anchor="ctr"/>
          <a:lstStyle/>
          <a:p>
            <a:pPr indent="0" marL="0">
              <a:buNone/>
            </a:pPr>
            <a:r>
              <a:rPr lang="en-US" sz="950" dirty="0">
                <a:solidFill>
                  <a:srgbClr val="54637A"/>
                </a:solidFill>
                <a:latin typeface="Calibri" pitchFamily="34" charset="0"/>
                <a:ea typeface="Calibri" pitchFamily="34" charset="-122"/>
                <a:cs typeface="Calibri" pitchFamily="34" charset="-120"/>
              </a:rPr>
              <a:t>Epidemiología · Sesión 2 · Cadena epidemiológica</a:t>
            </a:r>
            <a:endParaRPr lang="en-US" sz="950" dirty="0"/>
          </a:p>
        </p:txBody>
      </p:sp>
      <p:sp>
        <p:nvSpPr>
          <p:cNvPr id="5" name="Text 3"/>
          <p:cNvSpPr txBox="1"/>
          <p:nvPr/>
        </p:nvSpPr>
        <p:spPr>
          <a:xfrm>
            <a:off x="10616184" y="6382512"/>
            <a:ext cx="914400" cy="274320"/>
          </a:xfrm>
          <a:prstGeom prst="rect">
            <a:avLst/>
          </a:prstGeom>
          <a:noFill/>
          <a:ln/>
        </p:spPr>
        <p:txBody>
          <a:bodyPr wrap="square" lIns="0" tIns="0" rIns="0" bIns="0" rtlCol="0" anchor="ctr"/>
          <a:lstStyle/>
          <a:p>
            <a:pPr algn="r" indent="0" marL="0">
              <a:buNone/>
            </a:pPr>
            <a:r>
              <a:rPr lang="en-US" sz="950" dirty="0">
                <a:solidFill>
                  <a:srgbClr val="54637A"/>
                </a:solidFill>
                <a:latin typeface="Calibri" pitchFamily="34" charset="0"/>
                <a:ea typeface="Calibri" pitchFamily="34" charset="-122"/>
                <a:cs typeface="Calibri" pitchFamily="34" charset="-120"/>
              </a:rPr>
              <a:t>48</a:t>
            </a:r>
            <a:endParaRPr lang="en-US" sz="950" dirty="0"/>
          </a:p>
        </p:txBody>
      </p:sp>
      <p:sp>
        <p:nvSpPr>
          <p:cNvPr id="6" name="Text 4"/>
          <p:cNvSpPr txBox="1"/>
          <p:nvPr/>
        </p:nvSpPr>
        <p:spPr>
          <a:xfrm>
            <a:off x="658368" y="1645920"/>
            <a:ext cx="5207508" cy="3566160"/>
          </a:xfrm>
          <a:prstGeom prst="rect">
            <a:avLst/>
          </a:prstGeom>
          <a:noFill/>
          <a:ln/>
        </p:spPr>
        <p:txBody>
          <a:bodyPr wrap="square" lIns="0" tIns="0" rIns="0" bIns="0" rtlCol="0" anchor="ctr"/>
          <a:lstStyle/>
          <a:p>
            <a:pPr marL="342900" indent="-342900">
              <a:lnSpc>
                <a:spcPct val="110000"/>
              </a:lnSpc>
              <a:spcAft>
                <a:spcPts val="1100"/>
              </a:spcAft>
              <a:buSzPct val="100000"/>
              <a:buChar char="•"/>
            </a:pPr>
            <a:r>
              <a:rPr lang="en-US" sz="1300" dirty="0">
                <a:solidFill>
                  <a:srgbClr val="14202E"/>
                </a:solidFill>
                <a:latin typeface="Calibri" pitchFamily="34" charset="0"/>
                <a:ea typeface="Calibri" pitchFamily="34" charset="-122"/>
                <a:cs typeface="Calibri" pitchFamily="34" charset="-120"/>
              </a:rPr>
              <a:t>La cadena describe lo que ocurre entre las personas; la historia natural, lo que ocurre dentro de una.</a:t>
            </a:r>
            <a:endParaRPr lang="en-US" sz="1300" dirty="0"/>
          </a:p>
          <a:p>
            <a:pPr marL="342900" indent="-342900">
              <a:lnSpc>
                <a:spcPct val="110000"/>
              </a:lnSpc>
              <a:spcAft>
                <a:spcPts val="1100"/>
              </a:spcAft>
              <a:buSzPct val="100000"/>
              <a:buChar char="•"/>
            </a:pPr>
            <a:r>
              <a:rPr lang="en-US" sz="1300" dirty="0">
                <a:solidFill>
                  <a:srgbClr val="14202E"/>
                </a:solidFill>
                <a:latin typeface="Calibri" pitchFamily="34" charset="0"/>
                <a:ea typeface="Calibri" pitchFamily="34" charset="-122"/>
                <a:cs typeface="Calibri" pitchFamily="34" charset="-120"/>
              </a:rPr>
              <a:t>Seis eslabones: agente, reservorio, puerta de salida, transmisión, puerta de entrada y huésped susceptible.</a:t>
            </a:r>
            <a:endParaRPr lang="en-US" sz="1300" dirty="0"/>
          </a:p>
          <a:p>
            <a:pPr marL="342900" indent="-342900">
              <a:lnSpc>
                <a:spcPct val="110000"/>
              </a:lnSpc>
              <a:spcAft>
                <a:spcPts val="1100"/>
              </a:spcAft>
              <a:buSzPct val="100000"/>
              <a:buChar char="•"/>
            </a:pPr>
            <a:r>
              <a:rPr lang="en-US" sz="1300" dirty="0">
                <a:solidFill>
                  <a:srgbClr val="14202E"/>
                </a:solidFill>
                <a:latin typeface="Calibri" pitchFamily="34" charset="0"/>
                <a:ea typeface="Calibri" pitchFamily="34" charset="-122"/>
                <a:cs typeface="Calibri" pitchFamily="34" charset="-120"/>
              </a:rPr>
              <a:t>Infectividad, patogenicidad, virulencia y letalidad se distinguen por su denominador.</a:t>
            </a:r>
            <a:endParaRPr lang="en-US" sz="1300" dirty="0"/>
          </a:p>
          <a:p>
            <a:pPr marL="342900" indent="-342900">
              <a:lnSpc>
                <a:spcPct val="110000"/>
              </a:lnSpc>
              <a:spcAft>
                <a:spcPts val="1100"/>
              </a:spcAft>
              <a:buSzPct val="100000"/>
              <a:buChar char="•"/>
            </a:pPr>
            <a:r>
              <a:rPr lang="en-US" sz="1300" dirty="0">
                <a:solidFill>
                  <a:srgbClr val="14202E"/>
                </a:solidFill>
                <a:latin typeface="Calibri" pitchFamily="34" charset="0"/>
                <a:ea typeface="Calibri" pitchFamily="34" charset="-122"/>
                <a:cs typeface="Calibri" pitchFamily="34" charset="-120"/>
              </a:rPr>
              <a:t>Los objetos se contaminan, los organismos se infectan, la infestación ocurre sobre la superficie.</a:t>
            </a:r>
            <a:endParaRPr lang="en-US" sz="1300" dirty="0"/>
          </a:p>
          <a:p>
            <a:pPr marL="342900" indent="-342900">
              <a:lnSpc>
                <a:spcPct val="110000"/>
              </a:lnSpc>
              <a:spcAft>
                <a:spcPts val="1100"/>
              </a:spcAft>
              <a:buSzPct val="100000"/>
              <a:buChar char="•"/>
            </a:pPr>
            <a:r>
              <a:rPr lang="en-US" sz="1300" dirty="0">
                <a:solidFill>
                  <a:srgbClr val="14202E"/>
                </a:solidFill>
                <a:latin typeface="Calibri" pitchFamily="34" charset="0"/>
                <a:ea typeface="Calibri" pitchFamily="34" charset="-122"/>
                <a:cs typeface="Calibri" pitchFamily="34" charset="-120"/>
              </a:rPr>
              <a:t>El portador mantiene la enfermedad en circulación más que el enfermo, porque no cambia su vida social.</a:t>
            </a:r>
            <a:endParaRPr lang="en-US" sz="1300" dirty="0"/>
          </a:p>
        </p:txBody>
      </p:sp>
      <p:sp>
        <p:nvSpPr>
          <p:cNvPr id="7" name="Text 5"/>
          <p:cNvSpPr txBox="1"/>
          <p:nvPr/>
        </p:nvSpPr>
        <p:spPr>
          <a:xfrm>
            <a:off x="6323076" y="1645920"/>
            <a:ext cx="5207508" cy="3566160"/>
          </a:xfrm>
          <a:prstGeom prst="rect">
            <a:avLst/>
          </a:prstGeom>
          <a:noFill/>
          <a:ln/>
        </p:spPr>
        <p:txBody>
          <a:bodyPr wrap="square" lIns="0" tIns="0" rIns="0" bIns="0" rtlCol="0" anchor="ctr"/>
          <a:lstStyle/>
          <a:p>
            <a:pPr marL="342900" indent="-342900">
              <a:lnSpc>
                <a:spcPct val="110000"/>
              </a:lnSpc>
              <a:spcAft>
                <a:spcPts val="1100"/>
              </a:spcAft>
              <a:buSzPct val="100000"/>
              <a:buChar char="•"/>
            </a:pPr>
            <a:r>
              <a:rPr lang="en-US" sz="1300" dirty="0">
                <a:solidFill>
                  <a:srgbClr val="14202E"/>
                </a:solidFill>
                <a:latin typeface="Calibri" pitchFamily="34" charset="0"/>
                <a:ea typeface="Calibri" pitchFamily="34" charset="-122"/>
                <a:cs typeface="Calibri" pitchFamily="34" charset="-120"/>
              </a:rPr>
              <a:t>La latencia suele terminar antes que la incubación: se transmite antes de los síntomas.</a:t>
            </a:r>
            <a:endParaRPr lang="en-US" sz="1300" dirty="0"/>
          </a:p>
          <a:p>
            <a:pPr marL="342900" indent="-342900">
              <a:lnSpc>
                <a:spcPct val="110000"/>
              </a:lnSpc>
              <a:spcAft>
                <a:spcPts val="1100"/>
              </a:spcAft>
              <a:buSzPct val="100000"/>
              <a:buChar char="•"/>
            </a:pPr>
            <a:r>
              <a:rPr lang="en-US" sz="1300" dirty="0">
                <a:solidFill>
                  <a:srgbClr val="14202E"/>
                </a:solidFill>
                <a:latin typeface="Calibri" pitchFamily="34" charset="0"/>
                <a:ea typeface="Calibri" pitchFamily="34" charset="-122"/>
                <a:cs typeface="Calibri" pitchFamily="34" charset="-120"/>
              </a:rPr>
              <a:t>Vector mecánico solo traslada; el biológico alberga multiplicación y tiene incubación extrínseca.</a:t>
            </a:r>
            <a:endParaRPr lang="en-US" sz="1300" dirty="0"/>
          </a:p>
          <a:p>
            <a:pPr marL="342900" indent="-342900">
              <a:lnSpc>
                <a:spcPct val="110000"/>
              </a:lnSpc>
              <a:spcAft>
                <a:spcPts val="1100"/>
              </a:spcAft>
              <a:buSzPct val="100000"/>
              <a:buChar char="•"/>
            </a:pPr>
            <a:r>
              <a:rPr lang="en-US" sz="1300" dirty="0">
                <a:solidFill>
                  <a:srgbClr val="14202E"/>
                </a:solidFill>
                <a:latin typeface="Calibri" pitchFamily="34" charset="0"/>
                <a:ea typeface="Calibri" pitchFamily="34" charset="-122"/>
                <a:cs typeface="Calibri" pitchFamily="34" charset="-120"/>
              </a:rPr>
              <a:t>Gotitas: transmisión directa, se controla con distancia. Núcleos goticulares: aérea, se controla con ventilación.</a:t>
            </a:r>
            <a:endParaRPr lang="en-US" sz="1300" dirty="0"/>
          </a:p>
          <a:p>
            <a:pPr marL="342900" indent="-342900">
              <a:lnSpc>
                <a:spcPct val="110000"/>
              </a:lnSpc>
              <a:spcAft>
                <a:spcPts val="1100"/>
              </a:spcAft>
              <a:buSzPct val="100000"/>
              <a:buChar char="•"/>
            </a:pPr>
            <a:r>
              <a:rPr lang="en-US" sz="1300" dirty="0">
                <a:solidFill>
                  <a:srgbClr val="14202E"/>
                </a:solidFill>
                <a:latin typeface="Calibri" pitchFamily="34" charset="0"/>
                <a:ea typeface="Calibri" pitchFamily="34" charset="-122"/>
                <a:cs typeface="Calibri" pitchFamily="34" charset="-120"/>
              </a:rPr>
              <a:t>La inmunidad activa dura años pero tarda; la pasiva actúa de inmediato pero es breve.</a:t>
            </a:r>
            <a:endParaRPr lang="en-US" sz="1300" dirty="0"/>
          </a:p>
          <a:p>
            <a:pPr marL="342900" indent="-342900">
              <a:lnSpc>
                <a:spcPct val="110000"/>
              </a:lnSpc>
              <a:spcAft>
                <a:spcPts val="1100"/>
              </a:spcAft>
              <a:buSzPct val="100000"/>
              <a:buChar char="•"/>
            </a:pPr>
            <a:r>
              <a:rPr lang="en-US" sz="1300" dirty="0">
                <a:solidFill>
                  <a:srgbClr val="14202E"/>
                </a:solidFill>
                <a:latin typeface="Calibri" pitchFamily="34" charset="0"/>
                <a:ea typeface="Calibri" pitchFamily="34" charset="-122"/>
                <a:cs typeface="Calibri" pitchFamily="34" charset="-120"/>
              </a:rPr>
              <a:t>El umbral de rebaño depende del R₀. Para el sarampión está entre 92 y 95 %, y por eso la meta no es negociable.</a:t>
            </a:r>
            <a:endParaRPr lang="en-US" sz="1300"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name="Slide 49">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58368" y="384048"/>
            <a:ext cx="10872216" cy="237744"/>
          </a:xfrm>
          <a:prstGeom prst="rect">
            <a:avLst/>
          </a:prstGeom>
          <a:noFill/>
          <a:ln/>
        </p:spPr>
        <p:txBody>
          <a:bodyPr wrap="square" lIns="0" tIns="0" rIns="0" bIns="0" rtlCol="0" anchor="ctr"/>
          <a:lstStyle/>
          <a:p>
            <a:pPr indent="0" marL="0">
              <a:buNone/>
            </a:pPr>
            <a:r>
              <a:rPr lang="en-US" sz="1100" b="1" dirty="0">
                <a:solidFill>
                  <a:srgbClr val="B52639"/>
                </a:solidFill>
                <a:latin typeface="Calibri" pitchFamily="34" charset="0"/>
                <a:ea typeface="Calibri" pitchFamily="34" charset="-122"/>
                <a:cs typeface="Calibri" pitchFamily="34" charset="-120"/>
              </a:rPr>
              <a:t>Prepárate para el test y el foro</a:t>
            </a:r>
            <a:endParaRPr lang="en-US" sz="1100" dirty="0"/>
          </a:p>
        </p:txBody>
      </p:sp>
      <p:sp>
        <p:nvSpPr>
          <p:cNvPr id="3" name="Text 1"/>
          <p:cNvSpPr txBox="1"/>
          <p:nvPr/>
        </p:nvSpPr>
        <p:spPr>
          <a:xfrm>
            <a:off x="658368" y="658368"/>
            <a:ext cx="10872216" cy="658368"/>
          </a:xfrm>
          <a:prstGeom prst="rect">
            <a:avLst/>
          </a:prstGeom>
          <a:noFill/>
          <a:ln/>
        </p:spPr>
        <p:txBody>
          <a:bodyPr wrap="square" lIns="0" tIns="0" rIns="0" bIns="0" rtlCol="0" anchor="t"/>
          <a:lstStyle/>
          <a:p>
            <a:pPr indent="0" marL="0">
              <a:buNone/>
            </a:pPr>
            <a:r>
              <a:rPr lang="en-US" sz="3000" b="1" dirty="0">
                <a:solidFill>
                  <a:srgbClr val="08182C"/>
                </a:solidFill>
                <a:latin typeface="Cambria" pitchFamily="34" charset="0"/>
                <a:ea typeface="Cambria" pitchFamily="34" charset="-122"/>
                <a:cs typeface="Cambria" pitchFamily="34" charset="-120"/>
              </a:rPr>
              <a:t>Autoevaluación</a:t>
            </a:r>
            <a:endParaRPr lang="en-US" sz="3000" dirty="0"/>
          </a:p>
        </p:txBody>
      </p:sp>
      <p:sp>
        <p:nvSpPr>
          <p:cNvPr id="4" name="Text 2"/>
          <p:cNvSpPr txBox="1"/>
          <p:nvPr/>
        </p:nvSpPr>
        <p:spPr>
          <a:xfrm>
            <a:off x="658368" y="6382512"/>
            <a:ext cx="5486400" cy="274320"/>
          </a:xfrm>
          <a:prstGeom prst="rect">
            <a:avLst/>
          </a:prstGeom>
          <a:noFill/>
          <a:ln/>
        </p:spPr>
        <p:txBody>
          <a:bodyPr wrap="square" lIns="0" tIns="0" rIns="0" bIns="0" rtlCol="0" anchor="ctr"/>
          <a:lstStyle/>
          <a:p>
            <a:pPr indent="0" marL="0">
              <a:buNone/>
            </a:pPr>
            <a:r>
              <a:rPr lang="en-US" sz="950" dirty="0">
                <a:solidFill>
                  <a:srgbClr val="54637A"/>
                </a:solidFill>
                <a:latin typeface="Calibri" pitchFamily="34" charset="0"/>
                <a:ea typeface="Calibri" pitchFamily="34" charset="-122"/>
                <a:cs typeface="Calibri" pitchFamily="34" charset="-120"/>
              </a:rPr>
              <a:t>Epidemiología · Sesión 2 · Cadena epidemiológica</a:t>
            </a:r>
            <a:endParaRPr lang="en-US" sz="950" dirty="0"/>
          </a:p>
        </p:txBody>
      </p:sp>
      <p:sp>
        <p:nvSpPr>
          <p:cNvPr id="5" name="Text 3"/>
          <p:cNvSpPr txBox="1"/>
          <p:nvPr/>
        </p:nvSpPr>
        <p:spPr>
          <a:xfrm>
            <a:off x="10616184" y="6382512"/>
            <a:ext cx="914400" cy="274320"/>
          </a:xfrm>
          <a:prstGeom prst="rect">
            <a:avLst/>
          </a:prstGeom>
          <a:noFill/>
          <a:ln/>
        </p:spPr>
        <p:txBody>
          <a:bodyPr wrap="square" lIns="0" tIns="0" rIns="0" bIns="0" rtlCol="0" anchor="ctr"/>
          <a:lstStyle/>
          <a:p>
            <a:pPr algn="r" indent="0" marL="0">
              <a:buNone/>
            </a:pPr>
            <a:r>
              <a:rPr lang="en-US" sz="950" dirty="0">
                <a:solidFill>
                  <a:srgbClr val="54637A"/>
                </a:solidFill>
                <a:latin typeface="Calibri" pitchFamily="34" charset="0"/>
                <a:ea typeface="Calibri" pitchFamily="34" charset="-122"/>
                <a:cs typeface="Calibri" pitchFamily="34" charset="-120"/>
              </a:rPr>
              <a:t>49</a:t>
            </a:r>
            <a:endParaRPr lang="en-US" sz="950" dirty="0"/>
          </a:p>
        </p:txBody>
      </p:sp>
      <p:sp>
        <p:nvSpPr>
          <p:cNvPr id="6" name="Shape 4"/>
          <p:cNvSpPr/>
          <p:nvPr/>
        </p:nvSpPr>
        <p:spPr>
          <a:xfrm>
            <a:off x="658368" y="1645920"/>
            <a:ext cx="5253228" cy="1097280"/>
          </a:xfrm>
          <a:prstGeom prst="roundRect">
            <a:avLst>
              <a:gd name="adj" fmla="val 4167"/>
            </a:avLst>
          </a:prstGeom>
          <a:solidFill>
            <a:srgbClr val="F1F4F8"/>
          </a:solidFill>
          <a:ln w="12700">
            <a:solidFill>
              <a:srgbClr val="333333"/>
            </a:solidFill>
            <a:prstDash val="solid"/>
          </a:ln>
        </p:spPr>
      </p:sp>
      <p:sp>
        <p:nvSpPr>
          <p:cNvPr id="7" name="Text 5"/>
          <p:cNvSpPr txBox="1"/>
          <p:nvPr/>
        </p:nvSpPr>
        <p:spPr>
          <a:xfrm>
            <a:off x="877824" y="1828800"/>
            <a:ext cx="457200" cy="320040"/>
          </a:xfrm>
          <a:prstGeom prst="rect">
            <a:avLst/>
          </a:prstGeom>
          <a:noFill/>
          <a:ln/>
        </p:spPr>
        <p:txBody>
          <a:bodyPr wrap="square" lIns="0" tIns="0" rIns="0" bIns="0" rtlCol="0" anchor="ctr"/>
          <a:lstStyle/>
          <a:p>
            <a:pPr indent="0" marL="0">
              <a:buNone/>
            </a:pPr>
            <a:r>
              <a:rPr lang="en-US" sz="1800" b="1" dirty="0">
                <a:solidFill>
                  <a:srgbClr val="B52639"/>
                </a:solidFill>
                <a:latin typeface="Cambria" pitchFamily="34" charset="0"/>
                <a:ea typeface="Cambria" pitchFamily="34" charset="-122"/>
                <a:cs typeface="Cambria" pitchFamily="34" charset="-120"/>
              </a:rPr>
              <a:t>1</a:t>
            </a:r>
            <a:endParaRPr lang="en-US" sz="1800" dirty="0"/>
          </a:p>
        </p:txBody>
      </p:sp>
      <p:sp>
        <p:nvSpPr>
          <p:cNvPr id="8" name="Text 6"/>
          <p:cNvSpPr txBox="1"/>
          <p:nvPr/>
        </p:nvSpPr>
        <p:spPr>
          <a:xfrm>
            <a:off x="1371600" y="1810512"/>
            <a:ext cx="4338828" cy="822960"/>
          </a:xfrm>
          <a:prstGeom prst="rect">
            <a:avLst/>
          </a:prstGeom>
          <a:noFill/>
          <a:ln/>
        </p:spPr>
        <p:txBody>
          <a:bodyPr wrap="square" lIns="0" tIns="0" rIns="0" bIns="0" rtlCol="0" anchor="ctr"/>
          <a:lstStyle/>
          <a:p>
            <a:pPr indent="0" marL="0">
              <a:lnSpc>
                <a:spcPct val="105000"/>
              </a:lnSpc>
              <a:buNone/>
            </a:pPr>
            <a:r>
              <a:rPr lang="en-US" sz="1250" dirty="0">
                <a:solidFill>
                  <a:srgbClr val="14202E"/>
                </a:solidFill>
                <a:latin typeface="Calibri" pitchFamily="34" charset="0"/>
                <a:ea typeface="Calibri" pitchFamily="34" charset="-122"/>
                <a:cs typeface="Calibri" pitchFamily="34" charset="-120"/>
              </a:rPr>
              <a:t>Elige una enfermedad transmisible de tu región y describe sus seis eslabones. ¿Cuál sería más factible de romper en un primer nivel?</a:t>
            </a:r>
            <a:endParaRPr lang="en-US" sz="1250" dirty="0"/>
          </a:p>
        </p:txBody>
      </p:sp>
      <p:sp>
        <p:nvSpPr>
          <p:cNvPr id="9" name="Shape 7"/>
          <p:cNvSpPr/>
          <p:nvPr/>
        </p:nvSpPr>
        <p:spPr>
          <a:xfrm>
            <a:off x="6277356" y="1645920"/>
            <a:ext cx="5253228" cy="1097280"/>
          </a:xfrm>
          <a:prstGeom prst="roundRect">
            <a:avLst>
              <a:gd name="adj" fmla="val 4167"/>
            </a:avLst>
          </a:prstGeom>
          <a:solidFill>
            <a:srgbClr val="F1F4F8"/>
          </a:solidFill>
          <a:ln w="12700">
            <a:solidFill>
              <a:srgbClr val="333333"/>
            </a:solidFill>
            <a:prstDash val="solid"/>
          </a:ln>
        </p:spPr>
      </p:sp>
      <p:sp>
        <p:nvSpPr>
          <p:cNvPr id="10" name="Text 8"/>
          <p:cNvSpPr txBox="1"/>
          <p:nvPr/>
        </p:nvSpPr>
        <p:spPr>
          <a:xfrm>
            <a:off x="6496812" y="1828800"/>
            <a:ext cx="457200" cy="320040"/>
          </a:xfrm>
          <a:prstGeom prst="rect">
            <a:avLst/>
          </a:prstGeom>
          <a:noFill/>
          <a:ln/>
        </p:spPr>
        <p:txBody>
          <a:bodyPr wrap="square" lIns="0" tIns="0" rIns="0" bIns="0" rtlCol="0" anchor="ctr"/>
          <a:lstStyle/>
          <a:p>
            <a:pPr indent="0" marL="0">
              <a:buNone/>
            </a:pPr>
            <a:r>
              <a:rPr lang="en-US" sz="1800" b="1" dirty="0">
                <a:solidFill>
                  <a:srgbClr val="B52639"/>
                </a:solidFill>
                <a:latin typeface="Cambria" pitchFamily="34" charset="0"/>
                <a:ea typeface="Cambria" pitchFamily="34" charset="-122"/>
                <a:cs typeface="Cambria" pitchFamily="34" charset="-120"/>
              </a:rPr>
              <a:t>2</a:t>
            </a:r>
            <a:endParaRPr lang="en-US" sz="1800" dirty="0"/>
          </a:p>
        </p:txBody>
      </p:sp>
      <p:sp>
        <p:nvSpPr>
          <p:cNvPr id="11" name="Text 9"/>
          <p:cNvSpPr txBox="1"/>
          <p:nvPr/>
        </p:nvSpPr>
        <p:spPr>
          <a:xfrm>
            <a:off x="6990588" y="1810512"/>
            <a:ext cx="4338828" cy="822960"/>
          </a:xfrm>
          <a:prstGeom prst="rect">
            <a:avLst/>
          </a:prstGeom>
          <a:noFill/>
          <a:ln/>
        </p:spPr>
        <p:txBody>
          <a:bodyPr wrap="square" lIns="0" tIns="0" rIns="0" bIns="0" rtlCol="0" anchor="ctr"/>
          <a:lstStyle/>
          <a:p>
            <a:pPr indent="0" marL="0">
              <a:lnSpc>
                <a:spcPct val="105000"/>
              </a:lnSpc>
              <a:buNone/>
            </a:pPr>
            <a:r>
              <a:rPr lang="en-US" sz="1250" dirty="0">
                <a:solidFill>
                  <a:srgbClr val="14202E"/>
                </a:solidFill>
                <a:latin typeface="Calibri" pitchFamily="34" charset="0"/>
                <a:ea typeface="Calibri" pitchFamily="34" charset="-122"/>
                <a:cs typeface="Calibri" pitchFamily="34" charset="-120"/>
              </a:rPr>
              <a:t>Un agente tiene alta infectividad y baja patogenicidad. ¿Qué esperarías observar y por qué complica la vigilancia?</a:t>
            </a:r>
            <a:endParaRPr lang="en-US" sz="1250" dirty="0"/>
          </a:p>
        </p:txBody>
      </p:sp>
      <p:sp>
        <p:nvSpPr>
          <p:cNvPr id="12" name="Shape 10"/>
          <p:cNvSpPr/>
          <p:nvPr/>
        </p:nvSpPr>
        <p:spPr>
          <a:xfrm>
            <a:off x="658368" y="2926080"/>
            <a:ext cx="5253228" cy="1097280"/>
          </a:xfrm>
          <a:prstGeom prst="roundRect">
            <a:avLst>
              <a:gd name="adj" fmla="val 4167"/>
            </a:avLst>
          </a:prstGeom>
          <a:solidFill>
            <a:srgbClr val="F1F4F8"/>
          </a:solidFill>
          <a:ln w="12700">
            <a:solidFill>
              <a:srgbClr val="333333"/>
            </a:solidFill>
            <a:prstDash val="solid"/>
          </a:ln>
        </p:spPr>
      </p:sp>
      <p:sp>
        <p:nvSpPr>
          <p:cNvPr id="13" name="Text 11"/>
          <p:cNvSpPr txBox="1"/>
          <p:nvPr/>
        </p:nvSpPr>
        <p:spPr>
          <a:xfrm>
            <a:off x="877824" y="3108960"/>
            <a:ext cx="457200" cy="320040"/>
          </a:xfrm>
          <a:prstGeom prst="rect">
            <a:avLst/>
          </a:prstGeom>
          <a:noFill/>
          <a:ln/>
        </p:spPr>
        <p:txBody>
          <a:bodyPr wrap="square" lIns="0" tIns="0" rIns="0" bIns="0" rtlCol="0" anchor="ctr"/>
          <a:lstStyle/>
          <a:p>
            <a:pPr indent="0" marL="0">
              <a:buNone/>
            </a:pPr>
            <a:r>
              <a:rPr lang="en-US" sz="1800" b="1" dirty="0">
                <a:solidFill>
                  <a:srgbClr val="B52639"/>
                </a:solidFill>
                <a:latin typeface="Cambria" pitchFamily="34" charset="0"/>
                <a:ea typeface="Cambria" pitchFamily="34" charset="-122"/>
                <a:cs typeface="Cambria" pitchFamily="34" charset="-120"/>
              </a:rPr>
              <a:t>3</a:t>
            </a:r>
            <a:endParaRPr lang="en-US" sz="1800" dirty="0"/>
          </a:p>
        </p:txBody>
      </p:sp>
      <p:sp>
        <p:nvSpPr>
          <p:cNvPr id="14" name="Text 12"/>
          <p:cNvSpPr txBox="1"/>
          <p:nvPr/>
        </p:nvSpPr>
        <p:spPr>
          <a:xfrm>
            <a:off x="1371600" y="3090672"/>
            <a:ext cx="4338828" cy="822960"/>
          </a:xfrm>
          <a:prstGeom prst="rect">
            <a:avLst/>
          </a:prstGeom>
          <a:noFill/>
          <a:ln/>
        </p:spPr>
        <p:txBody>
          <a:bodyPr wrap="square" lIns="0" tIns="0" rIns="0" bIns="0" rtlCol="0" anchor="ctr"/>
          <a:lstStyle/>
          <a:p>
            <a:pPr indent="0" marL="0">
              <a:lnSpc>
                <a:spcPct val="105000"/>
              </a:lnSpc>
              <a:buNone/>
            </a:pPr>
            <a:r>
              <a:rPr lang="en-US" sz="1250" dirty="0">
                <a:solidFill>
                  <a:srgbClr val="14202E"/>
                </a:solidFill>
                <a:latin typeface="Calibri" pitchFamily="34" charset="0"/>
                <a:ea typeface="Calibri" pitchFamily="34" charset="-122"/>
                <a:cs typeface="Calibri" pitchFamily="34" charset="-120"/>
              </a:rPr>
              <a:t>Explica con un ejemplo por qué la latencia puede terminar antes que la incubación y qué consecuencia tiene.</a:t>
            </a:r>
            <a:endParaRPr lang="en-US" sz="1250" dirty="0"/>
          </a:p>
        </p:txBody>
      </p:sp>
      <p:sp>
        <p:nvSpPr>
          <p:cNvPr id="15" name="Shape 13"/>
          <p:cNvSpPr/>
          <p:nvPr/>
        </p:nvSpPr>
        <p:spPr>
          <a:xfrm>
            <a:off x="6277356" y="2926080"/>
            <a:ext cx="5253228" cy="1097280"/>
          </a:xfrm>
          <a:prstGeom prst="roundRect">
            <a:avLst>
              <a:gd name="adj" fmla="val 4167"/>
            </a:avLst>
          </a:prstGeom>
          <a:solidFill>
            <a:srgbClr val="F1F4F8"/>
          </a:solidFill>
          <a:ln w="12700">
            <a:solidFill>
              <a:srgbClr val="333333"/>
            </a:solidFill>
            <a:prstDash val="solid"/>
          </a:ln>
        </p:spPr>
      </p:sp>
      <p:sp>
        <p:nvSpPr>
          <p:cNvPr id="16" name="Text 14"/>
          <p:cNvSpPr txBox="1"/>
          <p:nvPr/>
        </p:nvSpPr>
        <p:spPr>
          <a:xfrm>
            <a:off x="6496812" y="3108960"/>
            <a:ext cx="457200" cy="320040"/>
          </a:xfrm>
          <a:prstGeom prst="rect">
            <a:avLst/>
          </a:prstGeom>
          <a:noFill/>
          <a:ln/>
        </p:spPr>
        <p:txBody>
          <a:bodyPr wrap="square" lIns="0" tIns="0" rIns="0" bIns="0" rtlCol="0" anchor="ctr"/>
          <a:lstStyle/>
          <a:p>
            <a:pPr indent="0" marL="0">
              <a:buNone/>
            </a:pPr>
            <a:r>
              <a:rPr lang="en-US" sz="1800" b="1" dirty="0">
                <a:solidFill>
                  <a:srgbClr val="B52639"/>
                </a:solidFill>
                <a:latin typeface="Cambria" pitchFamily="34" charset="0"/>
                <a:ea typeface="Cambria" pitchFamily="34" charset="-122"/>
                <a:cs typeface="Cambria" pitchFamily="34" charset="-120"/>
              </a:rPr>
              <a:t>4</a:t>
            </a:r>
            <a:endParaRPr lang="en-US" sz="1800" dirty="0"/>
          </a:p>
        </p:txBody>
      </p:sp>
      <p:sp>
        <p:nvSpPr>
          <p:cNvPr id="17" name="Text 15"/>
          <p:cNvSpPr txBox="1"/>
          <p:nvPr/>
        </p:nvSpPr>
        <p:spPr>
          <a:xfrm>
            <a:off x="6990588" y="3090672"/>
            <a:ext cx="4338828" cy="822960"/>
          </a:xfrm>
          <a:prstGeom prst="rect">
            <a:avLst/>
          </a:prstGeom>
          <a:noFill/>
          <a:ln/>
        </p:spPr>
        <p:txBody>
          <a:bodyPr wrap="square" lIns="0" tIns="0" rIns="0" bIns="0" rtlCol="0" anchor="ctr"/>
          <a:lstStyle/>
          <a:p>
            <a:pPr indent="0" marL="0">
              <a:lnSpc>
                <a:spcPct val="105000"/>
              </a:lnSpc>
              <a:buNone/>
            </a:pPr>
            <a:r>
              <a:rPr lang="en-US" sz="1250" dirty="0">
                <a:solidFill>
                  <a:srgbClr val="14202E"/>
                </a:solidFill>
                <a:latin typeface="Calibri" pitchFamily="34" charset="0"/>
                <a:ea typeface="Calibri" pitchFamily="34" charset="-122"/>
                <a:cs typeface="Calibri" pitchFamily="34" charset="-120"/>
              </a:rPr>
              <a:t>¿Por qué un portador asintomático representa mayor riesgo de transmisión que un enfermo diagnosticado?</a:t>
            </a:r>
            <a:endParaRPr lang="en-US" sz="1250" dirty="0"/>
          </a:p>
        </p:txBody>
      </p:sp>
      <p:sp>
        <p:nvSpPr>
          <p:cNvPr id="18" name="Shape 16"/>
          <p:cNvSpPr/>
          <p:nvPr/>
        </p:nvSpPr>
        <p:spPr>
          <a:xfrm>
            <a:off x="658368" y="4206240"/>
            <a:ext cx="5253228" cy="1097280"/>
          </a:xfrm>
          <a:prstGeom prst="roundRect">
            <a:avLst>
              <a:gd name="adj" fmla="val 4167"/>
            </a:avLst>
          </a:prstGeom>
          <a:solidFill>
            <a:srgbClr val="F1F4F8"/>
          </a:solidFill>
          <a:ln w="12700">
            <a:solidFill>
              <a:srgbClr val="333333"/>
            </a:solidFill>
            <a:prstDash val="solid"/>
          </a:ln>
        </p:spPr>
      </p:sp>
      <p:sp>
        <p:nvSpPr>
          <p:cNvPr id="19" name="Text 17"/>
          <p:cNvSpPr txBox="1"/>
          <p:nvPr/>
        </p:nvSpPr>
        <p:spPr>
          <a:xfrm>
            <a:off x="877824" y="4389120"/>
            <a:ext cx="457200" cy="320040"/>
          </a:xfrm>
          <a:prstGeom prst="rect">
            <a:avLst/>
          </a:prstGeom>
          <a:noFill/>
          <a:ln/>
        </p:spPr>
        <p:txBody>
          <a:bodyPr wrap="square" lIns="0" tIns="0" rIns="0" bIns="0" rtlCol="0" anchor="ctr"/>
          <a:lstStyle/>
          <a:p>
            <a:pPr indent="0" marL="0">
              <a:buNone/>
            </a:pPr>
            <a:r>
              <a:rPr lang="en-US" sz="1800" b="1" dirty="0">
                <a:solidFill>
                  <a:srgbClr val="B52639"/>
                </a:solidFill>
                <a:latin typeface="Cambria" pitchFamily="34" charset="0"/>
                <a:ea typeface="Cambria" pitchFamily="34" charset="-122"/>
                <a:cs typeface="Cambria" pitchFamily="34" charset="-120"/>
              </a:rPr>
              <a:t>5</a:t>
            </a:r>
            <a:endParaRPr lang="en-US" sz="1800" dirty="0"/>
          </a:p>
        </p:txBody>
      </p:sp>
      <p:sp>
        <p:nvSpPr>
          <p:cNvPr id="20" name="Text 18"/>
          <p:cNvSpPr txBox="1"/>
          <p:nvPr/>
        </p:nvSpPr>
        <p:spPr>
          <a:xfrm>
            <a:off x="1371600" y="4370832"/>
            <a:ext cx="4338828" cy="822960"/>
          </a:xfrm>
          <a:prstGeom prst="rect">
            <a:avLst/>
          </a:prstGeom>
          <a:noFill/>
          <a:ln/>
        </p:spPr>
        <p:txBody>
          <a:bodyPr wrap="square" lIns="0" tIns="0" rIns="0" bIns="0" rtlCol="0" anchor="ctr"/>
          <a:lstStyle/>
          <a:p>
            <a:pPr indent="0" marL="0">
              <a:lnSpc>
                <a:spcPct val="105000"/>
              </a:lnSpc>
              <a:buNone/>
            </a:pPr>
            <a:r>
              <a:rPr lang="en-US" sz="1250" dirty="0">
                <a:solidFill>
                  <a:srgbClr val="14202E"/>
                </a:solidFill>
                <a:latin typeface="Calibri" pitchFamily="34" charset="0"/>
                <a:ea typeface="Calibri" pitchFamily="34" charset="-122"/>
                <a:cs typeface="Calibri" pitchFamily="34" charset="-120"/>
              </a:rPr>
              <a:t>Diferencia vector mecánico de biológico y señala qué cambia en las medidas de control.</a:t>
            </a:r>
            <a:endParaRPr lang="en-US" sz="1250" dirty="0"/>
          </a:p>
        </p:txBody>
      </p:sp>
      <p:sp>
        <p:nvSpPr>
          <p:cNvPr id="21" name="Shape 19"/>
          <p:cNvSpPr/>
          <p:nvPr/>
        </p:nvSpPr>
        <p:spPr>
          <a:xfrm>
            <a:off x="6277356" y="4206240"/>
            <a:ext cx="5253228" cy="1097280"/>
          </a:xfrm>
          <a:prstGeom prst="roundRect">
            <a:avLst>
              <a:gd name="adj" fmla="val 4167"/>
            </a:avLst>
          </a:prstGeom>
          <a:solidFill>
            <a:srgbClr val="F1F4F8"/>
          </a:solidFill>
          <a:ln w="12700">
            <a:solidFill>
              <a:srgbClr val="333333"/>
            </a:solidFill>
            <a:prstDash val="solid"/>
          </a:ln>
        </p:spPr>
      </p:sp>
      <p:sp>
        <p:nvSpPr>
          <p:cNvPr id="22" name="Text 20"/>
          <p:cNvSpPr txBox="1"/>
          <p:nvPr/>
        </p:nvSpPr>
        <p:spPr>
          <a:xfrm>
            <a:off x="6496812" y="4389120"/>
            <a:ext cx="457200" cy="320040"/>
          </a:xfrm>
          <a:prstGeom prst="rect">
            <a:avLst/>
          </a:prstGeom>
          <a:noFill/>
          <a:ln/>
        </p:spPr>
        <p:txBody>
          <a:bodyPr wrap="square" lIns="0" tIns="0" rIns="0" bIns="0" rtlCol="0" anchor="ctr"/>
          <a:lstStyle/>
          <a:p>
            <a:pPr indent="0" marL="0">
              <a:buNone/>
            </a:pPr>
            <a:r>
              <a:rPr lang="en-US" sz="1800" b="1" dirty="0">
                <a:solidFill>
                  <a:srgbClr val="B52639"/>
                </a:solidFill>
                <a:latin typeface="Cambria" pitchFamily="34" charset="0"/>
                <a:ea typeface="Cambria" pitchFamily="34" charset="-122"/>
                <a:cs typeface="Cambria" pitchFamily="34" charset="-120"/>
              </a:rPr>
              <a:t>6</a:t>
            </a:r>
            <a:endParaRPr lang="en-US" sz="1800" dirty="0"/>
          </a:p>
        </p:txBody>
      </p:sp>
      <p:sp>
        <p:nvSpPr>
          <p:cNvPr id="23" name="Text 21"/>
          <p:cNvSpPr txBox="1"/>
          <p:nvPr/>
        </p:nvSpPr>
        <p:spPr>
          <a:xfrm>
            <a:off x="6990588" y="4370832"/>
            <a:ext cx="4338828" cy="822960"/>
          </a:xfrm>
          <a:prstGeom prst="rect">
            <a:avLst/>
          </a:prstGeom>
          <a:noFill/>
          <a:ln/>
        </p:spPr>
        <p:txBody>
          <a:bodyPr wrap="square" lIns="0" tIns="0" rIns="0" bIns="0" rtlCol="0" anchor="ctr"/>
          <a:lstStyle/>
          <a:p>
            <a:pPr indent="0" marL="0">
              <a:lnSpc>
                <a:spcPct val="105000"/>
              </a:lnSpc>
              <a:buNone/>
            </a:pPr>
            <a:r>
              <a:rPr lang="en-US" sz="1250" dirty="0">
                <a:solidFill>
                  <a:srgbClr val="14202E"/>
                </a:solidFill>
                <a:latin typeface="Calibri" pitchFamily="34" charset="0"/>
                <a:ea typeface="Calibri" pitchFamily="34" charset="-122"/>
                <a:cs typeface="Calibri" pitchFamily="34" charset="-120"/>
              </a:rPr>
              <a:t>Calcula el umbral de inmunidad de rebaño para una enfermedad con R₀ de 5 e interpreta el resultado.</a:t>
            </a:r>
            <a:endParaRPr lang="en-US" sz="1250" dirty="0"/>
          </a:p>
        </p:txBody>
      </p:sp>
      <p:sp>
        <p:nvSpPr>
          <p:cNvPr id="24" name="Text 22"/>
          <p:cNvSpPr txBox="1"/>
          <p:nvPr/>
        </p:nvSpPr>
        <p:spPr>
          <a:xfrm>
            <a:off x="658368" y="5532120"/>
            <a:ext cx="10872216" cy="274320"/>
          </a:xfrm>
          <a:prstGeom prst="rect">
            <a:avLst/>
          </a:prstGeom>
          <a:noFill/>
          <a:ln/>
        </p:spPr>
        <p:txBody>
          <a:bodyPr wrap="square" lIns="0" tIns="0" rIns="0" bIns="0" rtlCol="0" anchor="ctr"/>
          <a:lstStyle/>
          <a:p>
            <a:pPr algn="l" indent="0" marL="0">
              <a:lnSpc>
                <a:spcPct val="115000"/>
              </a:lnSpc>
              <a:buNone/>
            </a:pPr>
            <a:r>
              <a:rPr lang="en-US" sz="1200" i="1" dirty="0">
                <a:solidFill>
                  <a:srgbClr val="54637A"/>
                </a:solidFill>
                <a:latin typeface="Calibri" pitchFamily="34" charset="0"/>
                <a:ea typeface="Calibri" pitchFamily="34" charset="-122"/>
                <a:cs typeface="Calibri" pitchFamily="34" charset="-120"/>
              </a:rPr>
              <a:t>Las respuestas se discuten en aula y preparan el test rápido y la participación en el foro.</a:t>
            </a:r>
            <a:endParaRPr lang="en-US" sz="1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58368" y="384048"/>
            <a:ext cx="10872216" cy="237744"/>
          </a:xfrm>
          <a:prstGeom prst="rect">
            <a:avLst/>
          </a:prstGeom>
          <a:noFill/>
          <a:ln/>
        </p:spPr>
        <p:txBody>
          <a:bodyPr wrap="square" lIns="0" tIns="0" rIns="0" bIns="0" rtlCol="0" anchor="ctr"/>
          <a:lstStyle/>
          <a:p>
            <a:pPr indent="0" marL="0">
              <a:buNone/>
            </a:pPr>
            <a:r>
              <a:rPr lang="en-US" sz="1100" b="1" dirty="0">
                <a:solidFill>
                  <a:srgbClr val="B52639"/>
                </a:solidFill>
                <a:latin typeface="Calibri" pitchFamily="34" charset="0"/>
                <a:ea typeface="Calibri" pitchFamily="34" charset="-122"/>
                <a:cs typeface="Calibri" pitchFamily="34" charset="-120"/>
              </a:rPr>
              <a:t>Seis eslabones, siempre en este orden</a:t>
            </a:r>
            <a:endParaRPr lang="en-US" sz="1100" dirty="0"/>
          </a:p>
        </p:txBody>
      </p:sp>
      <p:sp>
        <p:nvSpPr>
          <p:cNvPr id="3" name="Text 1"/>
          <p:cNvSpPr txBox="1"/>
          <p:nvPr/>
        </p:nvSpPr>
        <p:spPr>
          <a:xfrm>
            <a:off x="658368" y="658368"/>
            <a:ext cx="10872216" cy="658368"/>
          </a:xfrm>
          <a:prstGeom prst="rect">
            <a:avLst/>
          </a:prstGeom>
          <a:noFill/>
          <a:ln/>
        </p:spPr>
        <p:txBody>
          <a:bodyPr wrap="square" lIns="0" tIns="0" rIns="0" bIns="0" rtlCol="0" anchor="t"/>
          <a:lstStyle/>
          <a:p>
            <a:pPr indent="0" marL="0">
              <a:buNone/>
            </a:pPr>
            <a:r>
              <a:rPr lang="en-US" sz="3000" b="1" dirty="0">
                <a:solidFill>
                  <a:srgbClr val="08182C"/>
                </a:solidFill>
                <a:latin typeface="Cambria" pitchFamily="34" charset="0"/>
                <a:ea typeface="Cambria" pitchFamily="34" charset="-122"/>
                <a:cs typeface="Cambria" pitchFamily="34" charset="-120"/>
              </a:rPr>
              <a:t>La cadena epidemiológica</a:t>
            </a:r>
            <a:endParaRPr lang="en-US" sz="3000" dirty="0"/>
          </a:p>
        </p:txBody>
      </p:sp>
      <p:sp>
        <p:nvSpPr>
          <p:cNvPr id="4" name="Text 2"/>
          <p:cNvSpPr txBox="1"/>
          <p:nvPr/>
        </p:nvSpPr>
        <p:spPr>
          <a:xfrm>
            <a:off x="658368" y="6382512"/>
            <a:ext cx="5486400" cy="274320"/>
          </a:xfrm>
          <a:prstGeom prst="rect">
            <a:avLst/>
          </a:prstGeom>
          <a:noFill/>
          <a:ln/>
        </p:spPr>
        <p:txBody>
          <a:bodyPr wrap="square" lIns="0" tIns="0" rIns="0" bIns="0" rtlCol="0" anchor="ctr"/>
          <a:lstStyle/>
          <a:p>
            <a:pPr indent="0" marL="0">
              <a:buNone/>
            </a:pPr>
            <a:r>
              <a:rPr lang="en-US" sz="950" dirty="0">
                <a:solidFill>
                  <a:srgbClr val="54637A"/>
                </a:solidFill>
                <a:latin typeface="Calibri" pitchFamily="34" charset="0"/>
                <a:ea typeface="Calibri" pitchFamily="34" charset="-122"/>
                <a:cs typeface="Calibri" pitchFamily="34" charset="-120"/>
              </a:rPr>
              <a:t>Epidemiología · Sesión 2 · Cadena epidemiológica</a:t>
            </a:r>
            <a:endParaRPr lang="en-US" sz="950" dirty="0"/>
          </a:p>
        </p:txBody>
      </p:sp>
      <p:sp>
        <p:nvSpPr>
          <p:cNvPr id="5" name="Text 3"/>
          <p:cNvSpPr txBox="1"/>
          <p:nvPr/>
        </p:nvSpPr>
        <p:spPr>
          <a:xfrm>
            <a:off x="10616184" y="6382512"/>
            <a:ext cx="914400" cy="274320"/>
          </a:xfrm>
          <a:prstGeom prst="rect">
            <a:avLst/>
          </a:prstGeom>
          <a:noFill/>
          <a:ln/>
        </p:spPr>
        <p:txBody>
          <a:bodyPr wrap="square" lIns="0" tIns="0" rIns="0" bIns="0" rtlCol="0" anchor="ctr"/>
          <a:lstStyle/>
          <a:p>
            <a:pPr algn="r" indent="0" marL="0">
              <a:buNone/>
            </a:pPr>
            <a:r>
              <a:rPr lang="en-US" sz="950" dirty="0">
                <a:solidFill>
                  <a:srgbClr val="54637A"/>
                </a:solidFill>
                <a:latin typeface="Calibri" pitchFamily="34" charset="0"/>
                <a:ea typeface="Calibri" pitchFamily="34" charset="-122"/>
                <a:cs typeface="Calibri" pitchFamily="34" charset="-120"/>
              </a:rPr>
              <a:t>5</a:t>
            </a:r>
            <a:endParaRPr lang="en-US" sz="950" dirty="0"/>
          </a:p>
        </p:txBody>
      </p:sp>
      <p:sp>
        <p:nvSpPr>
          <p:cNvPr id="6" name="Shape 4"/>
          <p:cNvSpPr/>
          <p:nvPr/>
        </p:nvSpPr>
        <p:spPr>
          <a:xfrm>
            <a:off x="658368" y="1737360"/>
            <a:ext cx="1644396" cy="2377440"/>
          </a:xfrm>
          <a:prstGeom prst="roundRect">
            <a:avLst>
              <a:gd name="adj" fmla="val 2780"/>
            </a:avLst>
          </a:prstGeom>
          <a:solidFill>
            <a:srgbClr val="F1F4F8"/>
          </a:solidFill>
          <a:ln w="12700">
            <a:solidFill>
              <a:srgbClr val="333333"/>
            </a:solidFill>
            <a:prstDash val="solid"/>
          </a:ln>
        </p:spPr>
      </p:sp>
      <p:sp>
        <p:nvSpPr>
          <p:cNvPr id="7" name="Text 5"/>
          <p:cNvSpPr txBox="1"/>
          <p:nvPr/>
        </p:nvSpPr>
        <p:spPr>
          <a:xfrm>
            <a:off x="841248" y="1901952"/>
            <a:ext cx="548640" cy="411480"/>
          </a:xfrm>
          <a:prstGeom prst="rect">
            <a:avLst/>
          </a:prstGeom>
          <a:noFill/>
          <a:ln/>
        </p:spPr>
        <p:txBody>
          <a:bodyPr wrap="square" lIns="0" tIns="0" rIns="0" bIns="0" rtlCol="0" anchor="ctr"/>
          <a:lstStyle/>
          <a:p>
            <a:pPr indent="0" marL="0">
              <a:buNone/>
            </a:pPr>
            <a:r>
              <a:rPr lang="en-US" sz="2600" b="1" dirty="0">
                <a:solidFill>
                  <a:srgbClr val="B52639"/>
                </a:solidFill>
                <a:latin typeface="Cambria" pitchFamily="34" charset="0"/>
                <a:ea typeface="Cambria" pitchFamily="34" charset="-122"/>
                <a:cs typeface="Cambria" pitchFamily="34" charset="-120"/>
              </a:rPr>
              <a:t>1</a:t>
            </a:r>
            <a:endParaRPr lang="en-US" sz="2600" dirty="0"/>
          </a:p>
        </p:txBody>
      </p:sp>
      <p:sp>
        <p:nvSpPr>
          <p:cNvPr id="8" name="Text 6"/>
          <p:cNvSpPr txBox="1"/>
          <p:nvPr/>
        </p:nvSpPr>
        <p:spPr>
          <a:xfrm>
            <a:off x="841248" y="2377440"/>
            <a:ext cx="1278636" cy="685800"/>
          </a:xfrm>
          <a:prstGeom prst="rect">
            <a:avLst/>
          </a:prstGeom>
          <a:noFill/>
          <a:ln/>
        </p:spPr>
        <p:txBody>
          <a:bodyPr wrap="square" lIns="0" tIns="0" rIns="0" bIns="0" rtlCol="0" anchor="ctr"/>
          <a:lstStyle/>
          <a:p>
            <a:pPr indent="0" marL="0">
              <a:lnSpc>
                <a:spcPct val="100000"/>
              </a:lnSpc>
              <a:buNone/>
            </a:pPr>
            <a:r>
              <a:rPr lang="en-US" sz="1350" b="1" dirty="0">
                <a:solidFill>
                  <a:srgbClr val="0F2A4A"/>
                </a:solidFill>
                <a:latin typeface="Calibri" pitchFamily="34" charset="0"/>
                <a:ea typeface="Calibri" pitchFamily="34" charset="-122"/>
                <a:cs typeface="Calibri" pitchFamily="34" charset="-120"/>
              </a:rPr>
              <a:t>Agente causal</a:t>
            </a:r>
            <a:endParaRPr lang="en-US" sz="1350" dirty="0"/>
          </a:p>
        </p:txBody>
      </p:sp>
      <p:sp>
        <p:nvSpPr>
          <p:cNvPr id="9" name="Text 7"/>
          <p:cNvSpPr txBox="1"/>
          <p:nvPr/>
        </p:nvSpPr>
        <p:spPr>
          <a:xfrm>
            <a:off x="841248" y="3127248"/>
            <a:ext cx="1278636" cy="822960"/>
          </a:xfrm>
          <a:prstGeom prst="rect">
            <a:avLst/>
          </a:prstGeom>
          <a:noFill/>
          <a:ln/>
        </p:spPr>
        <p:txBody>
          <a:bodyPr wrap="square" lIns="0" tIns="0" rIns="0" bIns="0" rtlCol="0" anchor="ctr"/>
          <a:lstStyle/>
          <a:p>
            <a:pPr indent="0" marL="0">
              <a:lnSpc>
                <a:spcPct val="105000"/>
              </a:lnSpc>
              <a:buNone/>
            </a:pPr>
            <a:r>
              <a:rPr lang="en-US" sz="1150" dirty="0">
                <a:solidFill>
                  <a:srgbClr val="54637A"/>
                </a:solidFill>
                <a:latin typeface="Calibri" pitchFamily="34" charset="0"/>
                <a:ea typeface="Calibri" pitchFamily="34" charset="-122"/>
                <a:cs typeface="Calibri" pitchFamily="34" charset="-120"/>
              </a:rPr>
              <a:t>Quién produce</a:t>
            </a:r>
            <a:endParaRPr lang="en-US" sz="1150" dirty="0"/>
          </a:p>
          <a:p>
            <a:pPr indent="0" marL="0">
              <a:lnSpc>
                <a:spcPct val="105000"/>
              </a:lnSpc>
              <a:buNone/>
            </a:pPr>
            <a:r>
              <a:rPr lang="en-US" sz="1150" dirty="0">
                <a:solidFill>
                  <a:srgbClr val="54637A"/>
                </a:solidFill>
                <a:latin typeface="Calibri" pitchFamily="34" charset="0"/>
                <a:ea typeface="Calibri" pitchFamily="34" charset="-122"/>
                <a:cs typeface="Calibri" pitchFamily="34" charset="-120"/>
              </a:rPr>
              <a:t>la enfermedad</a:t>
            </a:r>
            <a:endParaRPr lang="en-US" sz="1150" dirty="0"/>
          </a:p>
        </p:txBody>
      </p:sp>
      <p:sp>
        <p:nvSpPr>
          <p:cNvPr id="10" name="Shape 8"/>
          <p:cNvSpPr/>
          <p:nvPr/>
        </p:nvSpPr>
        <p:spPr>
          <a:xfrm>
            <a:off x="2503932" y="1737360"/>
            <a:ext cx="1644396" cy="2377440"/>
          </a:xfrm>
          <a:prstGeom prst="roundRect">
            <a:avLst>
              <a:gd name="adj" fmla="val 2780"/>
            </a:avLst>
          </a:prstGeom>
          <a:solidFill>
            <a:srgbClr val="F1F4F8"/>
          </a:solidFill>
          <a:ln w="12700">
            <a:solidFill>
              <a:srgbClr val="333333"/>
            </a:solidFill>
            <a:prstDash val="solid"/>
          </a:ln>
        </p:spPr>
      </p:sp>
      <p:sp>
        <p:nvSpPr>
          <p:cNvPr id="11" name="Text 9"/>
          <p:cNvSpPr txBox="1"/>
          <p:nvPr/>
        </p:nvSpPr>
        <p:spPr>
          <a:xfrm>
            <a:off x="2686812" y="1901952"/>
            <a:ext cx="548640" cy="411480"/>
          </a:xfrm>
          <a:prstGeom prst="rect">
            <a:avLst/>
          </a:prstGeom>
          <a:noFill/>
          <a:ln/>
        </p:spPr>
        <p:txBody>
          <a:bodyPr wrap="square" lIns="0" tIns="0" rIns="0" bIns="0" rtlCol="0" anchor="ctr"/>
          <a:lstStyle/>
          <a:p>
            <a:pPr indent="0" marL="0">
              <a:buNone/>
            </a:pPr>
            <a:r>
              <a:rPr lang="en-US" sz="2600" b="1" dirty="0">
                <a:solidFill>
                  <a:srgbClr val="B52639"/>
                </a:solidFill>
                <a:latin typeface="Cambria" pitchFamily="34" charset="0"/>
                <a:ea typeface="Cambria" pitchFamily="34" charset="-122"/>
                <a:cs typeface="Cambria" pitchFamily="34" charset="-120"/>
              </a:rPr>
              <a:t>2</a:t>
            </a:r>
            <a:endParaRPr lang="en-US" sz="2600" dirty="0"/>
          </a:p>
        </p:txBody>
      </p:sp>
      <p:sp>
        <p:nvSpPr>
          <p:cNvPr id="12" name="Text 10"/>
          <p:cNvSpPr txBox="1"/>
          <p:nvPr/>
        </p:nvSpPr>
        <p:spPr>
          <a:xfrm>
            <a:off x="2686812" y="2377440"/>
            <a:ext cx="1278636" cy="685800"/>
          </a:xfrm>
          <a:prstGeom prst="rect">
            <a:avLst/>
          </a:prstGeom>
          <a:noFill/>
          <a:ln/>
        </p:spPr>
        <p:txBody>
          <a:bodyPr wrap="square" lIns="0" tIns="0" rIns="0" bIns="0" rtlCol="0" anchor="ctr"/>
          <a:lstStyle/>
          <a:p>
            <a:pPr indent="0" marL="0">
              <a:lnSpc>
                <a:spcPct val="100000"/>
              </a:lnSpc>
              <a:buNone/>
            </a:pPr>
            <a:r>
              <a:rPr lang="en-US" sz="1350" b="1" dirty="0">
                <a:solidFill>
                  <a:srgbClr val="0F2A4A"/>
                </a:solidFill>
                <a:latin typeface="Calibri" pitchFamily="34" charset="0"/>
                <a:ea typeface="Calibri" pitchFamily="34" charset="-122"/>
                <a:cs typeface="Calibri" pitchFamily="34" charset="-120"/>
              </a:rPr>
              <a:t>Reservorio</a:t>
            </a:r>
            <a:endParaRPr lang="en-US" sz="1350" dirty="0"/>
          </a:p>
        </p:txBody>
      </p:sp>
      <p:sp>
        <p:nvSpPr>
          <p:cNvPr id="13" name="Text 11"/>
          <p:cNvSpPr txBox="1"/>
          <p:nvPr/>
        </p:nvSpPr>
        <p:spPr>
          <a:xfrm>
            <a:off x="2686812" y="3127248"/>
            <a:ext cx="1278636" cy="822960"/>
          </a:xfrm>
          <a:prstGeom prst="rect">
            <a:avLst/>
          </a:prstGeom>
          <a:noFill/>
          <a:ln/>
        </p:spPr>
        <p:txBody>
          <a:bodyPr wrap="square" lIns="0" tIns="0" rIns="0" bIns="0" rtlCol="0" anchor="ctr"/>
          <a:lstStyle/>
          <a:p>
            <a:pPr indent="0" marL="0">
              <a:lnSpc>
                <a:spcPct val="105000"/>
              </a:lnSpc>
              <a:buNone/>
            </a:pPr>
            <a:r>
              <a:rPr lang="en-US" sz="1150" dirty="0">
                <a:solidFill>
                  <a:srgbClr val="54637A"/>
                </a:solidFill>
                <a:latin typeface="Calibri" pitchFamily="34" charset="0"/>
                <a:ea typeface="Calibri" pitchFamily="34" charset="-122"/>
                <a:cs typeface="Calibri" pitchFamily="34" charset="-120"/>
              </a:rPr>
              <a:t>Dónde vive y</a:t>
            </a:r>
            <a:endParaRPr lang="en-US" sz="1150" dirty="0"/>
          </a:p>
          <a:p>
            <a:pPr indent="0" marL="0">
              <a:lnSpc>
                <a:spcPct val="105000"/>
              </a:lnSpc>
              <a:buNone/>
            </a:pPr>
            <a:r>
              <a:rPr lang="en-US" sz="1150" dirty="0">
                <a:solidFill>
                  <a:srgbClr val="54637A"/>
                </a:solidFill>
                <a:latin typeface="Calibri" pitchFamily="34" charset="0"/>
                <a:ea typeface="Calibri" pitchFamily="34" charset="-122"/>
                <a:cs typeface="Calibri" pitchFamily="34" charset="-120"/>
              </a:rPr>
              <a:t>se multiplica</a:t>
            </a:r>
            <a:endParaRPr lang="en-US" sz="1150" dirty="0"/>
          </a:p>
        </p:txBody>
      </p:sp>
      <p:sp>
        <p:nvSpPr>
          <p:cNvPr id="14" name="Shape 12"/>
          <p:cNvSpPr/>
          <p:nvPr/>
        </p:nvSpPr>
        <p:spPr>
          <a:xfrm>
            <a:off x="4349496" y="1737360"/>
            <a:ext cx="1644396" cy="2377440"/>
          </a:xfrm>
          <a:prstGeom prst="roundRect">
            <a:avLst>
              <a:gd name="adj" fmla="val 2780"/>
            </a:avLst>
          </a:prstGeom>
          <a:solidFill>
            <a:srgbClr val="F1F4F8"/>
          </a:solidFill>
          <a:ln w="12700">
            <a:solidFill>
              <a:srgbClr val="333333"/>
            </a:solidFill>
            <a:prstDash val="solid"/>
          </a:ln>
        </p:spPr>
      </p:sp>
      <p:sp>
        <p:nvSpPr>
          <p:cNvPr id="15" name="Text 13"/>
          <p:cNvSpPr txBox="1"/>
          <p:nvPr/>
        </p:nvSpPr>
        <p:spPr>
          <a:xfrm>
            <a:off x="4532376" y="1901952"/>
            <a:ext cx="548640" cy="411480"/>
          </a:xfrm>
          <a:prstGeom prst="rect">
            <a:avLst/>
          </a:prstGeom>
          <a:noFill/>
          <a:ln/>
        </p:spPr>
        <p:txBody>
          <a:bodyPr wrap="square" lIns="0" tIns="0" rIns="0" bIns="0" rtlCol="0" anchor="ctr"/>
          <a:lstStyle/>
          <a:p>
            <a:pPr indent="0" marL="0">
              <a:buNone/>
            </a:pPr>
            <a:r>
              <a:rPr lang="en-US" sz="2600" b="1" dirty="0">
                <a:solidFill>
                  <a:srgbClr val="B52639"/>
                </a:solidFill>
                <a:latin typeface="Cambria" pitchFamily="34" charset="0"/>
                <a:ea typeface="Cambria" pitchFamily="34" charset="-122"/>
                <a:cs typeface="Cambria" pitchFamily="34" charset="-120"/>
              </a:rPr>
              <a:t>3</a:t>
            </a:r>
            <a:endParaRPr lang="en-US" sz="2600" dirty="0"/>
          </a:p>
        </p:txBody>
      </p:sp>
      <p:sp>
        <p:nvSpPr>
          <p:cNvPr id="16" name="Text 14"/>
          <p:cNvSpPr txBox="1"/>
          <p:nvPr/>
        </p:nvSpPr>
        <p:spPr>
          <a:xfrm>
            <a:off x="4532376" y="2377440"/>
            <a:ext cx="1278636" cy="685800"/>
          </a:xfrm>
          <a:prstGeom prst="rect">
            <a:avLst/>
          </a:prstGeom>
          <a:noFill/>
          <a:ln/>
        </p:spPr>
        <p:txBody>
          <a:bodyPr wrap="square" lIns="0" tIns="0" rIns="0" bIns="0" rtlCol="0" anchor="ctr"/>
          <a:lstStyle/>
          <a:p>
            <a:pPr indent="0" marL="0">
              <a:lnSpc>
                <a:spcPct val="100000"/>
              </a:lnSpc>
              <a:buNone/>
            </a:pPr>
            <a:r>
              <a:rPr lang="en-US" sz="1350" b="1" dirty="0">
                <a:solidFill>
                  <a:srgbClr val="0F2A4A"/>
                </a:solidFill>
                <a:latin typeface="Calibri" pitchFamily="34" charset="0"/>
                <a:ea typeface="Calibri" pitchFamily="34" charset="-122"/>
                <a:cs typeface="Calibri" pitchFamily="34" charset="-120"/>
              </a:rPr>
              <a:t>Puerta de salida</a:t>
            </a:r>
            <a:endParaRPr lang="en-US" sz="1350" dirty="0"/>
          </a:p>
        </p:txBody>
      </p:sp>
      <p:sp>
        <p:nvSpPr>
          <p:cNvPr id="17" name="Text 15"/>
          <p:cNvSpPr txBox="1"/>
          <p:nvPr/>
        </p:nvSpPr>
        <p:spPr>
          <a:xfrm>
            <a:off x="4532376" y="3127248"/>
            <a:ext cx="1278636" cy="822960"/>
          </a:xfrm>
          <a:prstGeom prst="rect">
            <a:avLst/>
          </a:prstGeom>
          <a:noFill/>
          <a:ln/>
        </p:spPr>
        <p:txBody>
          <a:bodyPr wrap="square" lIns="0" tIns="0" rIns="0" bIns="0" rtlCol="0" anchor="ctr"/>
          <a:lstStyle/>
          <a:p>
            <a:pPr indent="0" marL="0">
              <a:lnSpc>
                <a:spcPct val="105000"/>
              </a:lnSpc>
              <a:buNone/>
            </a:pPr>
            <a:r>
              <a:rPr lang="en-US" sz="1150" dirty="0">
                <a:solidFill>
                  <a:srgbClr val="54637A"/>
                </a:solidFill>
                <a:latin typeface="Calibri" pitchFamily="34" charset="0"/>
                <a:ea typeface="Calibri" pitchFamily="34" charset="-122"/>
                <a:cs typeface="Calibri" pitchFamily="34" charset="-120"/>
              </a:rPr>
              <a:t>Por dónde abandona</a:t>
            </a:r>
            <a:endParaRPr lang="en-US" sz="1150" dirty="0"/>
          </a:p>
          <a:p>
            <a:pPr indent="0" marL="0">
              <a:lnSpc>
                <a:spcPct val="105000"/>
              </a:lnSpc>
              <a:buNone/>
            </a:pPr>
            <a:r>
              <a:rPr lang="en-US" sz="1150" dirty="0">
                <a:solidFill>
                  <a:srgbClr val="54637A"/>
                </a:solidFill>
                <a:latin typeface="Calibri" pitchFamily="34" charset="0"/>
                <a:ea typeface="Calibri" pitchFamily="34" charset="-122"/>
                <a:cs typeface="Calibri" pitchFamily="34" charset="-120"/>
              </a:rPr>
              <a:t>el reservorio</a:t>
            </a:r>
            <a:endParaRPr lang="en-US" sz="1150" dirty="0"/>
          </a:p>
        </p:txBody>
      </p:sp>
      <p:sp>
        <p:nvSpPr>
          <p:cNvPr id="18" name="Shape 16"/>
          <p:cNvSpPr/>
          <p:nvPr/>
        </p:nvSpPr>
        <p:spPr>
          <a:xfrm>
            <a:off x="6195060" y="1737360"/>
            <a:ext cx="1644396" cy="2377440"/>
          </a:xfrm>
          <a:prstGeom prst="roundRect">
            <a:avLst>
              <a:gd name="adj" fmla="val 2780"/>
            </a:avLst>
          </a:prstGeom>
          <a:solidFill>
            <a:srgbClr val="F1F4F8"/>
          </a:solidFill>
          <a:ln w="12700">
            <a:solidFill>
              <a:srgbClr val="333333"/>
            </a:solidFill>
            <a:prstDash val="solid"/>
          </a:ln>
        </p:spPr>
      </p:sp>
      <p:sp>
        <p:nvSpPr>
          <p:cNvPr id="19" name="Text 17"/>
          <p:cNvSpPr txBox="1"/>
          <p:nvPr/>
        </p:nvSpPr>
        <p:spPr>
          <a:xfrm>
            <a:off x="6377940" y="1901952"/>
            <a:ext cx="548640" cy="411480"/>
          </a:xfrm>
          <a:prstGeom prst="rect">
            <a:avLst/>
          </a:prstGeom>
          <a:noFill/>
          <a:ln/>
        </p:spPr>
        <p:txBody>
          <a:bodyPr wrap="square" lIns="0" tIns="0" rIns="0" bIns="0" rtlCol="0" anchor="ctr"/>
          <a:lstStyle/>
          <a:p>
            <a:pPr indent="0" marL="0">
              <a:buNone/>
            </a:pPr>
            <a:r>
              <a:rPr lang="en-US" sz="2600" b="1" dirty="0">
                <a:solidFill>
                  <a:srgbClr val="B52639"/>
                </a:solidFill>
                <a:latin typeface="Cambria" pitchFamily="34" charset="0"/>
                <a:ea typeface="Cambria" pitchFamily="34" charset="-122"/>
                <a:cs typeface="Cambria" pitchFamily="34" charset="-120"/>
              </a:rPr>
              <a:t>4</a:t>
            </a:r>
            <a:endParaRPr lang="en-US" sz="2600" dirty="0"/>
          </a:p>
        </p:txBody>
      </p:sp>
      <p:sp>
        <p:nvSpPr>
          <p:cNvPr id="20" name="Text 18"/>
          <p:cNvSpPr txBox="1"/>
          <p:nvPr/>
        </p:nvSpPr>
        <p:spPr>
          <a:xfrm>
            <a:off x="6377940" y="2377440"/>
            <a:ext cx="1278636" cy="685800"/>
          </a:xfrm>
          <a:prstGeom prst="rect">
            <a:avLst/>
          </a:prstGeom>
          <a:noFill/>
          <a:ln/>
        </p:spPr>
        <p:txBody>
          <a:bodyPr wrap="square" lIns="0" tIns="0" rIns="0" bIns="0" rtlCol="0" anchor="ctr"/>
          <a:lstStyle/>
          <a:p>
            <a:pPr indent="0" marL="0">
              <a:lnSpc>
                <a:spcPct val="100000"/>
              </a:lnSpc>
              <a:buNone/>
            </a:pPr>
            <a:r>
              <a:rPr lang="en-US" sz="1350" b="1" dirty="0">
                <a:solidFill>
                  <a:srgbClr val="0F2A4A"/>
                </a:solidFill>
                <a:latin typeface="Calibri" pitchFamily="34" charset="0"/>
                <a:ea typeface="Calibri" pitchFamily="34" charset="-122"/>
                <a:cs typeface="Calibri" pitchFamily="34" charset="-120"/>
              </a:rPr>
              <a:t>Mecanismo de</a:t>
            </a:r>
            <a:endParaRPr lang="en-US" sz="1350" dirty="0"/>
          </a:p>
          <a:p>
            <a:pPr indent="0" marL="0">
              <a:lnSpc>
                <a:spcPct val="100000"/>
              </a:lnSpc>
              <a:buNone/>
            </a:pPr>
            <a:r>
              <a:rPr lang="en-US" sz="1350" b="1" dirty="0">
                <a:solidFill>
                  <a:srgbClr val="0F2A4A"/>
                </a:solidFill>
                <a:latin typeface="Calibri" pitchFamily="34" charset="0"/>
                <a:ea typeface="Calibri" pitchFamily="34" charset="-122"/>
                <a:cs typeface="Calibri" pitchFamily="34" charset="-120"/>
              </a:rPr>
              <a:t>transmisión</a:t>
            </a:r>
            <a:endParaRPr lang="en-US" sz="1350" dirty="0"/>
          </a:p>
        </p:txBody>
      </p:sp>
      <p:sp>
        <p:nvSpPr>
          <p:cNvPr id="21" name="Text 19"/>
          <p:cNvSpPr txBox="1"/>
          <p:nvPr/>
        </p:nvSpPr>
        <p:spPr>
          <a:xfrm>
            <a:off x="6377940" y="3127248"/>
            <a:ext cx="1278636" cy="822960"/>
          </a:xfrm>
          <a:prstGeom prst="rect">
            <a:avLst/>
          </a:prstGeom>
          <a:noFill/>
          <a:ln/>
        </p:spPr>
        <p:txBody>
          <a:bodyPr wrap="square" lIns="0" tIns="0" rIns="0" bIns="0" rtlCol="0" anchor="ctr"/>
          <a:lstStyle/>
          <a:p>
            <a:pPr indent="0" marL="0">
              <a:lnSpc>
                <a:spcPct val="105000"/>
              </a:lnSpc>
              <a:buNone/>
            </a:pPr>
            <a:r>
              <a:rPr lang="en-US" sz="1150" dirty="0">
                <a:solidFill>
                  <a:srgbClr val="54637A"/>
                </a:solidFill>
                <a:latin typeface="Calibri" pitchFamily="34" charset="0"/>
                <a:ea typeface="Calibri" pitchFamily="34" charset="-122"/>
                <a:cs typeface="Calibri" pitchFamily="34" charset="-120"/>
              </a:rPr>
              <a:t>Cómo viaja hasta</a:t>
            </a:r>
            <a:endParaRPr lang="en-US" sz="1150" dirty="0"/>
          </a:p>
          <a:p>
            <a:pPr indent="0" marL="0">
              <a:lnSpc>
                <a:spcPct val="105000"/>
              </a:lnSpc>
              <a:buNone/>
            </a:pPr>
            <a:r>
              <a:rPr lang="en-US" sz="1150" dirty="0">
                <a:solidFill>
                  <a:srgbClr val="54637A"/>
                </a:solidFill>
                <a:latin typeface="Calibri" pitchFamily="34" charset="0"/>
                <a:ea typeface="Calibri" pitchFamily="34" charset="-122"/>
                <a:cs typeface="Calibri" pitchFamily="34" charset="-120"/>
              </a:rPr>
              <a:t>el nuevo huésped</a:t>
            </a:r>
            <a:endParaRPr lang="en-US" sz="1150" dirty="0"/>
          </a:p>
        </p:txBody>
      </p:sp>
      <p:sp>
        <p:nvSpPr>
          <p:cNvPr id="22" name="Shape 20"/>
          <p:cNvSpPr/>
          <p:nvPr/>
        </p:nvSpPr>
        <p:spPr>
          <a:xfrm>
            <a:off x="8040624" y="1737360"/>
            <a:ext cx="1644396" cy="2377440"/>
          </a:xfrm>
          <a:prstGeom prst="roundRect">
            <a:avLst>
              <a:gd name="adj" fmla="val 2780"/>
            </a:avLst>
          </a:prstGeom>
          <a:solidFill>
            <a:srgbClr val="F1F4F8"/>
          </a:solidFill>
          <a:ln w="12700">
            <a:solidFill>
              <a:srgbClr val="333333"/>
            </a:solidFill>
            <a:prstDash val="solid"/>
          </a:ln>
        </p:spPr>
      </p:sp>
      <p:sp>
        <p:nvSpPr>
          <p:cNvPr id="23" name="Text 21"/>
          <p:cNvSpPr txBox="1"/>
          <p:nvPr/>
        </p:nvSpPr>
        <p:spPr>
          <a:xfrm>
            <a:off x="8223504" y="1901952"/>
            <a:ext cx="548640" cy="411480"/>
          </a:xfrm>
          <a:prstGeom prst="rect">
            <a:avLst/>
          </a:prstGeom>
          <a:noFill/>
          <a:ln/>
        </p:spPr>
        <p:txBody>
          <a:bodyPr wrap="square" lIns="0" tIns="0" rIns="0" bIns="0" rtlCol="0" anchor="ctr"/>
          <a:lstStyle/>
          <a:p>
            <a:pPr indent="0" marL="0">
              <a:buNone/>
            </a:pPr>
            <a:r>
              <a:rPr lang="en-US" sz="2600" b="1" dirty="0">
                <a:solidFill>
                  <a:srgbClr val="B52639"/>
                </a:solidFill>
                <a:latin typeface="Cambria" pitchFamily="34" charset="0"/>
                <a:ea typeface="Cambria" pitchFamily="34" charset="-122"/>
                <a:cs typeface="Cambria" pitchFamily="34" charset="-120"/>
              </a:rPr>
              <a:t>5</a:t>
            </a:r>
            <a:endParaRPr lang="en-US" sz="2600" dirty="0"/>
          </a:p>
        </p:txBody>
      </p:sp>
      <p:sp>
        <p:nvSpPr>
          <p:cNvPr id="24" name="Text 22"/>
          <p:cNvSpPr txBox="1"/>
          <p:nvPr/>
        </p:nvSpPr>
        <p:spPr>
          <a:xfrm>
            <a:off x="8223504" y="2377440"/>
            <a:ext cx="1278636" cy="685800"/>
          </a:xfrm>
          <a:prstGeom prst="rect">
            <a:avLst/>
          </a:prstGeom>
          <a:noFill/>
          <a:ln/>
        </p:spPr>
        <p:txBody>
          <a:bodyPr wrap="square" lIns="0" tIns="0" rIns="0" bIns="0" rtlCol="0" anchor="ctr"/>
          <a:lstStyle/>
          <a:p>
            <a:pPr indent="0" marL="0">
              <a:lnSpc>
                <a:spcPct val="100000"/>
              </a:lnSpc>
              <a:buNone/>
            </a:pPr>
            <a:r>
              <a:rPr lang="en-US" sz="1350" b="1" dirty="0">
                <a:solidFill>
                  <a:srgbClr val="0F2A4A"/>
                </a:solidFill>
                <a:latin typeface="Calibri" pitchFamily="34" charset="0"/>
                <a:ea typeface="Calibri" pitchFamily="34" charset="-122"/>
                <a:cs typeface="Calibri" pitchFamily="34" charset="-120"/>
              </a:rPr>
              <a:t>Puerta de entrada</a:t>
            </a:r>
            <a:endParaRPr lang="en-US" sz="1350" dirty="0"/>
          </a:p>
        </p:txBody>
      </p:sp>
      <p:sp>
        <p:nvSpPr>
          <p:cNvPr id="25" name="Text 23"/>
          <p:cNvSpPr txBox="1"/>
          <p:nvPr/>
        </p:nvSpPr>
        <p:spPr>
          <a:xfrm>
            <a:off x="8223504" y="3127248"/>
            <a:ext cx="1278636" cy="822960"/>
          </a:xfrm>
          <a:prstGeom prst="rect">
            <a:avLst/>
          </a:prstGeom>
          <a:noFill/>
          <a:ln/>
        </p:spPr>
        <p:txBody>
          <a:bodyPr wrap="square" lIns="0" tIns="0" rIns="0" bIns="0" rtlCol="0" anchor="ctr"/>
          <a:lstStyle/>
          <a:p>
            <a:pPr indent="0" marL="0">
              <a:lnSpc>
                <a:spcPct val="105000"/>
              </a:lnSpc>
              <a:buNone/>
            </a:pPr>
            <a:r>
              <a:rPr lang="en-US" sz="1150" dirty="0">
                <a:solidFill>
                  <a:srgbClr val="54637A"/>
                </a:solidFill>
                <a:latin typeface="Calibri" pitchFamily="34" charset="0"/>
                <a:ea typeface="Calibri" pitchFamily="34" charset="-122"/>
                <a:cs typeface="Calibri" pitchFamily="34" charset="-120"/>
              </a:rPr>
              <a:t>Por dónde</a:t>
            </a:r>
            <a:endParaRPr lang="en-US" sz="1150" dirty="0"/>
          </a:p>
          <a:p>
            <a:pPr indent="0" marL="0">
              <a:lnSpc>
                <a:spcPct val="105000"/>
              </a:lnSpc>
              <a:buNone/>
            </a:pPr>
            <a:r>
              <a:rPr lang="en-US" sz="1150" dirty="0">
                <a:solidFill>
                  <a:srgbClr val="54637A"/>
                </a:solidFill>
                <a:latin typeface="Calibri" pitchFamily="34" charset="0"/>
                <a:ea typeface="Calibri" pitchFamily="34" charset="-122"/>
                <a:cs typeface="Calibri" pitchFamily="34" charset="-120"/>
              </a:rPr>
              <a:t>ingresa</a:t>
            </a:r>
            <a:endParaRPr lang="en-US" sz="1150" dirty="0"/>
          </a:p>
        </p:txBody>
      </p:sp>
      <p:sp>
        <p:nvSpPr>
          <p:cNvPr id="26" name="Shape 24"/>
          <p:cNvSpPr/>
          <p:nvPr/>
        </p:nvSpPr>
        <p:spPr>
          <a:xfrm>
            <a:off x="9886188" y="1737360"/>
            <a:ext cx="1644396" cy="2377440"/>
          </a:xfrm>
          <a:prstGeom prst="roundRect">
            <a:avLst>
              <a:gd name="adj" fmla="val 2780"/>
            </a:avLst>
          </a:prstGeom>
          <a:solidFill>
            <a:srgbClr val="F6E4E6"/>
          </a:solidFill>
          <a:ln w="12700">
            <a:solidFill>
              <a:srgbClr val="333333"/>
            </a:solidFill>
            <a:prstDash val="solid"/>
          </a:ln>
        </p:spPr>
      </p:sp>
      <p:sp>
        <p:nvSpPr>
          <p:cNvPr id="27" name="Text 25"/>
          <p:cNvSpPr txBox="1"/>
          <p:nvPr/>
        </p:nvSpPr>
        <p:spPr>
          <a:xfrm>
            <a:off x="10069068" y="1901952"/>
            <a:ext cx="548640" cy="411480"/>
          </a:xfrm>
          <a:prstGeom prst="rect">
            <a:avLst/>
          </a:prstGeom>
          <a:noFill/>
          <a:ln/>
        </p:spPr>
        <p:txBody>
          <a:bodyPr wrap="square" lIns="0" tIns="0" rIns="0" bIns="0" rtlCol="0" anchor="ctr"/>
          <a:lstStyle/>
          <a:p>
            <a:pPr indent="0" marL="0">
              <a:buNone/>
            </a:pPr>
            <a:r>
              <a:rPr lang="en-US" sz="2600" b="1" dirty="0">
                <a:solidFill>
                  <a:srgbClr val="B52639"/>
                </a:solidFill>
                <a:latin typeface="Cambria" pitchFamily="34" charset="0"/>
                <a:ea typeface="Cambria" pitchFamily="34" charset="-122"/>
                <a:cs typeface="Cambria" pitchFamily="34" charset="-120"/>
              </a:rPr>
              <a:t>6</a:t>
            </a:r>
            <a:endParaRPr lang="en-US" sz="2600" dirty="0"/>
          </a:p>
        </p:txBody>
      </p:sp>
      <p:sp>
        <p:nvSpPr>
          <p:cNvPr id="28" name="Text 26"/>
          <p:cNvSpPr txBox="1"/>
          <p:nvPr/>
        </p:nvSpPr>
        <p:spPr>
          <a:xfrm>
            <a:off x="10069068" y="2377440"/>
            <a:ext cx="1278636" cy="685800"/>
          </a:xfrm>
          <a:prstGeom prst="rect">
            <a:avLst/>
          </a:prstGeom>
          <a:noFill/>
          <a:ln/>
        </p:spPr>
        <p:txBody>
          <a:bodyPr wrap="square" lIns="0" tIns="0" rIns="0" bIns="0" rtlCol="0" anchor="ctr"/>
          <a:lstStyle/>
          <a:p>
            <a:pPr indent="0" marL="0">
              <a:lnSpc>
                <a:spcPct val="100000"/>
              </a:lnSpc>
              <a:buNone/>
            </a:pPr>
            <a:r>
              <a:rPr lang="en-US" sz="1350" b="1" dirty="0">
                <a:solidFill>
                  <a:srgbClr val="0F2A4A"/>
                </a:solidFill>
                <a:latin typeface="Calibri" pitchFamily="34" charset="0"/>
                <a:ea typeface="Calibri" pitchFamily="34" charset="-122"/>
                <a:cs typeface="Calibri" pitchFamily="34" charset="-120"/>
              </a:rPr>
              <a:t>Huésped susceptible</a:t>
            </a:r>
            <a:endParaRPr lang="en-US" sz="1350" dirty="0"/>
          </a:p>
        </p:txBody>
      </p:sp>
      <p:sp>
        <p:nvSpPr>
          <p:cNvPr id="29" name="Text 27"/>
          <p:cNvSpPr txBox="1"/>
          <p:nvPr/>
        </p:nvSpPr>
        <p:spPr>
          <a:xfrm>
            <a:off x="10069068" y="3127248"/>
            <a:ext cx="1278636" cy="822960"/>
          </a:xfrm>
          <a:prstGeom prst="rect">
            <a:avLst/>
          </a:prstGeom>
          <a:noFill/>
          <a:ln/>
        </p:spPr>
        <p:txBody>
          <a:bodyPr wrap="square" lIns="0" tIns="0" rIns="0" bIns="0" rtlCol="0" anchor="ctr"/>
          <a:lstStyle/>
          <a:p>
            <a:pPr indent="0" marL="0">
              <a:lnSpc>
                <a:spcPct val="105000"/>
              </a:lnSpc>
              <a:buNone/>
            </a:pPr>
            <a:r>
              <a:rPr lang="en-US" sz="1150" dirty="0">
                <a:solidFill>
                  <a:srgbClr val="54637A"/>
                </a:solidFill>
                <a:latin typeface="Calibri" pitchFamily="34" charset="0"/>
                <a:ea typeface="Calibri" pitchFamily="34" charset="-122"/>
                <a:cs typeface="Calibri" pitchFamily="34" charset="-120"/>
              </a:rPr>
              <a:t>A quién logra</a:t>
            </a:r>
            <a:endParaRPr lang="en-US" sz="1150" dirty="0"/>
          </a:p>
          <a:p>
            <a:pPr indent="0" marL="0">
              <a:lnSpc>
                <a:spcPct val="105000"/>
              </a:lnSpc>
              <a:buNone/>
            </a:pPr>
            <a:r>
              <a:rPr lang="en-US" sz="1150" dirty="0">
                <a:solidFill>
                  <a:srgbClr val="54637A"/>
                </a:solidFill>
                <a:latin typeface="Calibri" pitchFamily="34" charset="0"/>
                <a:ea typeface="Calibri" pitchFamily="34" charset="-122"/>
                <a:cs typeface="Calibri" pitchFamily="34" charset="-120"/>
              </a:rPr>
              <a:t>enfermar</a:t>
            </a:r>
            <a:endParaRPr lang="en-US" sz="1150" dirty="0"/>
          </a:p>
        </p:txBody>
      </p:sp>
      <p:sp>
        <p:nvSpPr>
          <p:cNvPr id="30" name="Shape 28"/>
          <p:cNvSpPr/>
          <p:nvPr/>
        </p:nvSpPr>
        <p:spPr>
          <a:xfrm>
            <a:off x="658368" y="4343400"/>
            <a:ext cx="10872216" cy="1097280"/>
          </a:xfrm>
          <a:prstGeom prst="roundRect">
            <a:avLst>
              <a:gd name="adj" fmla="val 3333"/>
            </a:avLst>
          </a:prstGeom>
          <a:solidFill>
            <a:srgbClr val="08182C"/>
          </a:solidFill>
          <a:ln w="12700">
            <a:solidFill>
              <a:srgbClr val="08182C"/>
            </a:solidFill>
            <a:prstDash val="solid"/>
          </a:ln>
        </p:spPr>
      </p:sp>
      <p:sp>
        <p:nvSpPr>
          <p:cNvPr id="31" name="Text 29"/>
          <p:cNvSpPr txBox="1"/>
          <p:nvPr/>
        </p:nvSpPr>
        <p:spPr>
          <a:xfrm>
            <a:off x="896112" y="4544568"/>
            <a:ext cx="10396728" cy="237744"/>
          </a:xfrm>
          <a:prstGeom prst="rect">
            <a:avLst/>
          </a:prstGeom>
          <a:noFill/>
          <a:ln/>
        </p:spPr>
        <p:txBody>
          <a:bodyPr wrap="square" lIns="0" tIns="0" rIns="0" bIns="0" rtlCol="0" anchor="ctr"/>
          <a:lstStyle/>
          <a:p>
            <a:pPr indent="0" marL="0">
              <a:buNone/>
            </a:pPr>
            <a:r>
              <a:rPr lang="en-US" sz="1050" b="1" dirty="0">
                <a:solidFill>
                  <a:srgbClr val="8FB4D4"/>
                </a:solidFill>
                <a:latin typeface="Calibri" pitchFamily="34" charset="0"/>
                <a:ea typeface="Calibri" pitchFamily="34" charset="-122"/>
                <a:cs typeface="Calibri" pitchFamily="34" charset="-120"/>
              </a:rPr>
              <a:t>PUNTO CLAVE</a:t>
            </a:r>
            <a:endParaRPr lang="en-US" sz="1050" dirty="0"/>
          </a:p>
        </p:txBody>
      </p:sp>
      <p:sp>
        <p:nvSpPr>
          <p:cNvPr id="32" name="Text 30"/>
          <p:cNvSpPr txBox="1"/>
          <p:nvPr/>
        </p:nvSpPr>
        <p:spPr>
          <a:xfrm>
            <a:off x="896112" y="4837176"/>
            <a:ext cx="10396728" cy="420624"/>
          </a:xfrm>
          <a:prstGeom prst="rect">
            <a:avLst/>
          </a:prstGeom>
          <a:noFill/>
          <a:ln/>
        </p:spPr>
        <p:txBody>
          <a:bodyPr wrap="square" lIns="0" tIns="0" rIns="0" bIns="0" rtlCol="0" anchor="ctr"/>
          <a:lstStyle/>
          <a:p>
            <a:pPr indent="0" marL="0">
              <a:lnSpc>
                <a:spcPct val="112000"/>
              </a:lnSpc>
              <a:buNone/>
            </a:pPr>
            <a:r>
              <a:rPr lang="en-US" sz="1350" dirty="0">
                <a:solidFill>
                  <a:srgbClr val="FFFFFF"/>
                </a:solidFill>
                <a:latin typeface="Calibri" pitchFamily="34" charset="0"/>
                <a:ea typeface="Calibri" pitchFamily="34" charset="-122"/>
                <a:cs typeface="Calibri" pitchFamily="34" charset="-120"/>
              </a:rPr>
              <a:t>La cadena se cierra sobre sí misma: el huésped susceptible que se infecta se convierte en el reservorio del ciclo siguiente. Una enfermedad transmisible no se detiene sola, se detiene cuando alguien rompe un eslabón.</a:t>
            </a:r>
            <a:endParaRPr lang="en-US" sz="1350"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name="Slide 50">
    <p:bg>
      <p:bgPr>
        <a:solidFill>
          <a:srgbClr val="08182C"/>
        </a:solidFill>
      </p:bgPr>
    </p:bg>
    <p:spTree>
      <p:nvGrpSpPr>
        <p:cNvPr id="1" name=""/>
        <p:cNvGrpSpPr/>
        <p:nvPr/>
      </p:nvGrpSpPr>
      <p:grpSpPr>
        <a:xfrm>
          <a:off x="0" y="0"/>
          <a:ext cx="0" cy="0"/>
          <a:chOff x="0" y="0"/>
          <a:chExt cx="0" cy="0"/>
        </a:xfrm>
      </p:grpSpPr>
      <p:sp>
        <p:nvSpPr>
          <p:cNvPr id="2" name="Text 0"/>
          <p:cNvSpPr txBox="1"/>
          <p:nvPr/>
        </p:nvSpPr>
        <p:spPr>
          <a:xfrm>
            <a:off x="658368" y="822960"/>
            <a:ext cx="10872216" cy="640080"/>
          </a:xfrm>
          <a:prstGeom prst="rect">
            <a:avLst/>
          </a:prstGeom>
          <a:noFill/>
          <a:ln/>
        </p:spPr>
        <p:txBody>
          <a:bodyPr wrap="square" lIns="0" tIns="0" rIns="0" bIns="0" rtlCol="0" anchor="ctr"/>
          <a:lstStyle/>
          <a:p>
            <a:pPr indent="0" marL="0">
              <a:buNone/>
            </a:pPr>
            <a:r>
              <a:rPr lang="en-US" sz="3400" b="1" dirty="0">
                <a:solidFill>
                  <a:srgbClr val="FFFFFF"/>
                </a:solidFill>
                <a:latin typeface="Cambria" pitchFamily="34" charset="0"/>
                <a:ea typeface="Cambria" pitchFamily="34" charset="-122"/>
                <a:cs typeface="Cambria" pitchFamily="34" charset="-120"/>
              </a:rPr>
              <a:t>Aplicando lo aprendido</a:t>
            </a:r>
            <a:endParaRPr lang="en-US" sz="3400" dirty="0"/>
          </a:p>
        </p:txBody>
      </p:sp>
      <p:sp>
        <p:nvSpPr>
          <p:cNvPr id="3" name="Text 1"/>
          <p:cNvSpPr txBox="1"/>
          <p:nvPr/>
        </p:nvSpPr>
        <p:spPr>
          <a:xfrm>
            <a:off x="658368" y="1554480"/>
            <a:ext cx="10872216" cy="365760"/>
          </a:xfrm>
          <a:prstGeom prst="rect">
            <a:avLst/>
          </a:prstGeom>
          <a:noFill/>
          <a:ln/>
        </p:spPr>
        <p:txBody>
          <a:bodyPr wrap="square" lIns="0" tIns="0" rIns="0" bIns="0" rtlCol="0" anchor="ctr"/>
          <a:lstStyle/>
          <a:p>
            <a:pPr indent="0" marL="0">
              <a:buNone/>
            </a:pPr>
            <a:r>
              <a:rPr lang="en-US" sz="1500" dirty="0">
                <a:solidFill>
                  <a:srgbClr val="8FB4D4"/>
                </a:solidFill>
                <a:latin typeface="Calibri" pitchFamily="34" charset="0"/>
                <a:ea typeface="Calibri" pitchFamily="34" charset="-122"/>
                <a:cs typeface="Calibri" pitchFamily="34" charset="-120"/>
              </a:rPr>
              <a:t>Se le asignará una enfermedad transmisible. Con ella deberá desarrollar:</a:t>
            </a:r>
            <a:endParaRPr lang="en-US" sz="1500" dirty="0"/>
          </a:p>
        </p:txBody>
      </p:sp>
      <p:sp>
        <p:nvSpPr>
          <p:cNvPr id="4" name="Shape 2"/>
          <p:cNvSpPr/>
          <p:nvPr/>
        </p:nvSpPr>
        <p:spPr>
          <a:xfrm>
            <a:off x="658368" y="2267712"/>
            <a:ext cx="256032" cy="256032"/>
          </a:xfrm>
          <a:prstGeom prst="ellipse">
            <a:avLst/>
          </a:prstGeom>
          <a:solidFill>
            <a:srgbClr val="B52639"/>
          </a:solidFill>
          <a:ln w="12700">
            <a:solidFill>
              <a:srgbClr val="333333"/>
            </a:solidFill>
            <a:prstDash val="solid"/>
          </a:ln>
        </p:spPr>
      </p:sp>
      <p:sp>
        <p:nvSpPr>
          <p:cNvPr id="5" name="Text 3"/>
          <p:cNvSpPr txBox="1"/>
          <p:nvPr/>
        </p:nvSpPr>
        <p:spPr>
          <a:xfrm>
            <a:off x="658368" y="2276856"/>
            <a:ext cx="256032" cy="237744"/>
          </a:xfrm>
          <a:prstGeom prst="rect">
            <a:avLst/>
          </a:prstGeom>
          <a:noFill/>
          <a:ln/>
        </p:spPr>
        <p:txBody>
          <a:bodyPr wrap="square" lIns="0" tIns="0" rIns="0" bIns="0"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6" name="Text 4"/>
          <p:cNvSpPr txBox="1"/>
          <p:nvPr/>
        </p:nvSpPr>
        <p:spPr>
          <a:xfrm>
            <a:off x="1115568" y="2194560"/>
            <a:ext cx="7863840" cy="365760"/>
          </a:xfrm>
          <a:prstGeom prst="rect">
            <a:avLst/>
          </a:prstGeom>
          <a:noFill/>
          <a:ln/>
        </p:spPr>
        <p:txBody>
          <a:bodyPr wrap="square" lIns="0" tIns="0" rIns="0" bIns="0" rtlCol="0" anchor="ctr"/>
          <a:lstStyle/>
          <a:p>
            <a:pPr indent="0" marL="0">
              <a:buNone/>
            </a:pPr>
            <a:r>
              <a:rPr lang="en-US" sz="1500" dirty="0">
                <a:solidFill>
                  <a:srgbClr val="FFFFFF"/>
                </a:solidFill>
                <a:latin typeface="Calibri" pitchFamily="34" charset="0"/>
                <a:ea typeface="Calibri" pitchFamily="34" charset="-122"/>
                <a:cs typeface="Calibri" pitchFamily="34" charset="-120"/>
              </a:rPr>
              <a:t>Los seis eslabones de su cadena epidemiológica</a:t>
            </a:r>
            <a:endParaRPr lang="en-US" sz="1500" dirty="0"/>
          </a:p>
        </p:txBody>
      </p:sp>
      <p:sp>
        <p:nvSpPr>
          <p:cNvPr id="7" name="Shape 5"/>
          <p:cNvSpPr/>
          <p:nvPr/>
        </p:nvSpPr>
        <p:spPr>
          <a:xfrm>
            <a:off x="658368" y="2834640"/>
            <a:ext cx="256032" cy="256032"/>
          </a:xfrm>
          <a:prstGeom prst="ellipse">
            <a:avLst/>
          </a:prstGeom>
          <a:solidFill>
            <a:srgbClr val="B52639"/>
          </a:solidFill>
          <a:ln w="12700">
            <a:solidFill>
              <a:srgbClr val="333333"/>
            </a:solidFill>
            <a:prstDash val="solid"/>
          </a:ln>
        </p:spPr>
      </p:sp>
      <p:sp>
        <p:nvSpPr>
          <p:cNvPr id="8" name="Text 6"/>
          <p:cNvSpPr txBox="1"/>
          <p:nvPr/>
        </p:nvSpPr>
        <p:spPr>
          <a:xfrm>
            <a:off x="658368" y="2843784"/>
            <a:ext cx="256032" cy="237744"/>
          </a:xfrm>
          <a:prstGeom prst="rect">
            <a:avLst/>
          </a:prstGeom>
          <a:noFill/>
          <a:ln/>
        </p:spPr>
        <p:txBody>
          <a:bodyPr wrap="square" lIns="0" tIns="0" rIns="0" bIns="0"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9" name="Text 7"/>
          <p:cNvSpPr txBox="1"/>
          <p:nvPr/>
        </p:nvSpPr>
        <p:spPr>
          <a:xfrm>
            <a:off x="1115568" y="2761488"/>
            <a:ext cx="7863840" cy="365760"/>
          </a:xfrm>
          <a:prstGeom prst="rect">
            <a:avLst/>
          </a:prstGeom>
          <a:noFill/>
          <a:ln/>
        </p:spPr>
        <p:txBody>
          <a:bodyPr wrap="square" lIns="0" tIns="0" rIns="0" bIns="0" rtlCol="0" anchor="ctr"/>
          <a:lstStyle/>
          <a:p>
            <a:pPr indent="0" marL="0">
              <a:buNone/>
            </a:pPr>
            <a:r>
              <a:rPr lang="en-US" sz="1500" dirty="0">
                <a:solidFill>
                  <a:srgbClr val="FFFFFF"/>
                </a:solidFill>
                <a:latin typeface="Calibri" pitchFamily="34" charset="0"/>
                <a:ea typeface="Calibri" pitchFamily="34" charset="-122"/>
                <a:cs typeface="Calibri" pitchFamily="34" charset="-120"/>
              </a:rPr>
              <a:t>Sus periodos de incubación, latencia y transmisibilidad</a:t>
            </a:r>
            <a:endParaRPr lang="en-US" sz="1500" dirty="0"/>
          </a:p>
        </p:txBody>
      </p:sp>
      <p:sp>
        <p:nvSpPr>
          <p:cNvPr id="10" name="Shape 8"/>
          <p:cNvSpPr/>
          <p:nvPr/>
        </p:nvSpPr>
        <p:spPr>
          <a:xfrm>
            <a:off x="658368" y="3401568"/>
            <a:ext cx="256032" cy="256032"/>
          </a:xfrm>
          <a:prstGeom prst="ellipse">
            <a:avLst/>
          </a:prstGeom>
          <a:solidFill>
            <a:srgbClr val="B52639"/>
          </a:solidFill>
          <a:ln w="12700">
            <a:solidFill>
              <a:srgbClr val="333333"/>
            </a:solidFill>
            <a:prstDash val="solid"/>
          </a:ln>
        </p:spPr>
      </p:sp>
      <p:sp>
        <p:nvSpPr>
          <p:cNvPr id="11" name="Text 9"/>
          <p:cNvSpPr txBox="1"/>
          <p:nvPr/>
        </p:nvSpPr>
        <p:spPr>
          <a:xfrm>
            <a:off x="658368" y="3410712"/>
            <a:ext cx="256032" cy="237744"/>
          </a:xfrm>
          <a:prstGeom prst="rect">
            <a:avLst/>
          </a:prstGeom>
          <a:noFill/>
          <a:ln/>
        </p:spPr>
        <p:txBody>
          <a:bodyPr wrap="square" lIns="0" tIns="0" rIns="0" bIns="0"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2" name="Text 10"/>
          <p:cNvSpPr txBox="1"/>
          <p:nvPr/>
        </p:nvSpPr>
        <p:spPr>
          <a:xfrm>
            <a:off x="1115568" y="3328416"/>
            <a:ext cx="7863840" cy="365760"/>
          </a:xfrm>
          <a:prstGeom prst="rect">
            <a:avLst/>
          </a:prstGeom>
          <a:noFill/>
          <a:ln/>
        </p:spPr>
        <p:txBody>
          <a:bodyPr wrap="square" lIns="0" tIns="0" rIns="0" bIns="0" rtlCol="0" anchor="ctr"/>
          <a:lstStyle/>
          <a:p>
            <a:pPr indent="0" marL="0">
              <a:buNone/>
            </a:pPr>
            <a:r>
              <a:rPr lang="en-US" sz="1500" dirty="0">
                <a:solidFill>
                  <a:srgbClr val="FFFFFF"/>
                </a:solidFill>
                <a:latin typeface="Calibri" pitchFamily="34" charset="0"/>
                <a:ea typeface="Calibri" pitchFamily="34" charset="-122"/>
                <a:cs typeface="Calibri" pitchFamily="34" charset="-120"/>
              </a:rPr>
              <a:t>Su mecanismo de transmisión y las barreras aplicables</a:t>
            </a:r>
            <a:endParaRPr lang="en-US" sz="1500" dirty="0"/>
          </a:p>
        </p:txBody>
      </p:sp>
      <p:sp>
        <p:nvSpPr>
          <p:cNvPr id="13" name="Shape 11"/>
          <p:cNvSpPr/>
          <p:nvPr/>
        </p:nvSpPr>
        <p:spPr>
          <a:xfrm>
            <a:off x="658368" y="3968496"/>
            <a:ext cx="256032" cy="256032"/>
          </a:xfrm>
          <a:prstGeom prst="ellipse">
            <a:avLst/>
          </a:prstGeom>
          <a:solidFill>
            <a:srgbClr val="B52639"/>
          </a:solidFill>
          <a:ln w="12700">
            <a:solidFill>
              <a:srgbClr val="333333"/>
            </a:solidFill>
            <a:prstDash val="solid"/>
          </a:ln>
        </p:spPr>
      </p:sp>
      <p:sp>
        <p:nvSpPr>
          <p:cNvPr id="14" name="Text 12"/>
          <p:cNvSpPr txBox="1"/>
          <p:nvPr/>
        </p:nvSpPr>
        <p:spPr>
          <a:xfrm>
            <a:off x="658368" y="3977640"/>
            <a:ext cx="256032" cy="237744"/>
          </a:xfrm>
          <a:prstGeom prst="rect">
            <a:avLst/>
          </a:prstGeom>
          <a:noFill/>
          <a:ln/>
        </p:spPr>
        <p:txBody>
          <a:bodyPr wrap="square" lIns="0" tIns="0" rIns="0" bIns="0"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4</a:t>
            </a:r>
            <a:endParaRPr lang="en-US" sz="1200" dirty="0"/>
          </a:p>
        </p:txBody>
      </p:sp>
      <p:sp>
        <p:nvSpPr>
          <p:cNvPr id="15" name="Text 13"/>
          <p:cNvSpPr txBox="1"/>
          <p:nvPr/>
        </p:nvSpPr>
        <p:spPr>
          <a:xfrm>
            <a:off x="1115568" y="3895344"/>
            <a:ext cx="7863840" cy="365760"/>
          </a:xfrm>
          <a:prstGeom prst="rect">
            <a:avLst/>
          </a:prstGeom>
          <a:noFill/>
          <a:ln/>
        </p:spPr>
        <p:txBody>
          <a:bodyPr wrap="square" lIns="0" tIns="0" rIns="0" bIns="0" rtlCol="0" anchor="ctr"/>
          <a:lstStyle/>
          <a:p>
            <a:pPr indent="0" marL="0">
              <a:buNone/>
            </a:pPr>
            <a:r>
              <a:rPr lang="en-US" sz="1500" dirty="0">
                <a:solidFill>
                  <a:srgbClr val="FFFFFF"/>
                </a:solidFill>
                <a:latin typeface="Calibri" pitchFamily="34" charset="0"/>
                <a:ea typeface="Calibri" pitchFamily="34" charset="-122"/>
                <a:cs typeface="Calibri" pitchFamily="34" charset="-120"/>
              </a:rPr>
              <a:t>El tipo de inmunidad que confiere y si existe vacuna en el esquema nacional</a:t>
            </a:r>
            <a:endParaRPr lang="en-US" sz="1500" dirty="0"/>
          </a:p>
        </p:txBody>
      </p:sp>
      <p:sp>
        <p:nvSpPr>
          <p:cNvPr id="16" name="Shape 14"/>
          <p:cNvSpPr/>
          <p:nvPr/>
        </p:nvSpPr>
        <p:spPr>
          <a:xfrm>
            <a:off x="658368" y="4535424"/>
            <a:ext cx="256032" cy="256032"/>
          </a:xfrm>
          <a:prstGeom prst="ellipse">
            <a:avLst/>
          </a:prstGeom>
          <a:solidFill>
            <a:srgbClr val="B52639"/>
          </a:solidFill>
          <a:ln w="12700">
            <a:solidFill>
              <a:srgbClr val="333333"/>
            </a:solidFill>
            <a:prstDash val="solid"/>
          </a:ln>
        </p:spPr>
      </p:sp>
      <p:sp>
        <p:nvSpPr>
          <p:cNvPr id="17" name="Text 15"/>
          <p:cNvSpPr txBox="1"/>
          <p:nvPr/>
        </p:nvSpPr>
        <p:spPr>
          <a:xfrm>
            <a:off x="658368" y="4544568"/>
            <a:ext cx="256032" cy="237744"/>
          </a:xfrm>
          <a:prstGeom prst="rect">
            <a:avLst/>
          </a:prstGeom>
          <a:noFill/>
          <a:ln/>
        </p:spPr>
        <p:txBody>
          <a:bodyPr wrap="square" lIns="0" tIns="0" rIns="0" bIns="0"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5</a:t>
            </a:r>
            <a:endParaRPr lang="en-US" sz="1200" dirty="0"/>
          </a:p>
        </p:txBody>
      </p:sp>
      <p:sp>
        <p:nvSpPr>
          <p:cNvPr id="18" name="Text 16"/>
          <p:cNvSpPr txBox="1"/>
          <p:nvPr/>
        </p:nvSpPr>
        <p:spPr>
          <a:xfrm>
            <a:off x="1115568" y="4462272"/>
            <a:ext cx="7863840" cy="365760"/>
          </a:xfrm>
          <a:prstGeom prst="rect">
            <a:avLst/>
          </a:prstGeom>
          <a:noFill/>
          <a:ln/>
        </p:spPr>
        <p:txBody>
          <a:bodyPr wrap="square" lIns="0" tIns="0" rIns="0" bIns="0" rtlCol="0" anchor="ctr"/>
          <a:lstStyle/>
          <a:p>
            <a:pPr indent="0" marL="0">
              <a:buNone/>
            </a:pPr>
            <a:r>
              <a:rPr lang="en-US" sz="1500" dirty="0">
                <a:solidFill>
                  <a:srgbClr val="FFFFFF"/>
                </a:solidFill>
                <a:latin typeface="Calibri" pitchFamily="34" charset="0"/>
                <a:ea typeface="Calibri" pitchFamily="34" charset="-122"/>
                <a:cs typeface="Calibri" pitchFamily="34" charset="-120"/>
              </a:rPr>
              <a:t>El eslabón que usted priorizaría para romper la cadena, y por qué</a:t>
            </a:r>
            <a:endParaRPr lang="en-US" sz="1500" dirty="0"/>
          </a:p>
        </p:txBody>
      </p:sp>
      <p:sp>
        <p:nvSpPr>
          <p:cNvPr id="19" name="Shape 17"/>
          <p:cNvSpPr/>
          <p:nvPr/>
        </p:nvSpPr>
        <p:spPr>
          <a:xfrm>
            <a:off x="8238744" y="2194560"/>
            <a:ext cx="3291840" cy="1920240"/>
          </a:xfrm>
          <a:prstGeom prst="roundRect">
            <a:avLst>
              <a:gd name="adj" fmla="val 1905"/>
            </a:avLst>
          </a:prstGeom>
          <a:solidFill>
            <a:srgbClr val="0F2A4A"/>
          </a:solidFill>
          <a:ln w="12700">
            <a:solidFill>
              <a:srgbClr val="0F2A4A"/>
            </a:solidFill>
            <a:prstDash val="solid"/>
          </a:ln>
        </p:spPr>
      </p:sp>
      <p:sp>
        <p:nvSpPr>
          <p:cNvPr id="20" name="Text 18"/>
          <p:cNvSpPr txBox="1"/>
          <p:nvPr/>
        </p:nvSpPr>
        <p:spPr>
          <a:xfrm>
            <a:off x="8476488" y="2395728"/>
            <a:ext cx="2816352" cy="237744"/>
          </a:xfrm>
          <a:prstGeom prst="rect">
            <a:avLst/>
          </a:prstGeom>
          <a:noFill/>
          <a:ln/>
        </p:spPr>
        <p:txBody>
          <a:bodyPr wrap="square" lIns="0" tIns="0" rIns="0" bIns="0" rtlCol="0" anchor="ctr"/>
          <a:lstStyle/>
          <a:p>
            <a:pPr indent="0" marL="0">
              <a:buNone/>
            </a:pPr>
            <a:r>
              <a:rPr lang="en-US" sz="1050" b="1" dirty="0">
                <a:solidFill>
                  <a:srgbClr val="8FB4D4"/>
                </a:solidFill>
                <a:latin typeface="Calibri" pitchFamily="34" charset="0"/>
                <a:ea typeface="Calibri" pitchFamily="34" charset="-122"/>
                <a:cs typeface="Calibri" pitchFamily="34" charset="-120"/>
              </a:rPr>
              <a:t>EVIDENCIAS DE LA SEMANA</a:t>
            </a:r>
            <a:endParaRPr lang="en-US" sz="1050" dirty="0"/>
          </a:p>
        </p:txBody>
      </p:sp>
      <p:sp>
        <p:nvSpPr>
          <p:cNvPr id="21" name="Text 19"/>
          <p:cNvSpPr txBox="1"/>
          <p:nvPr/>
        </p:nvSpPr>
        <p:spPr>
          <a:xfrm>
            <a:off x="8476488" y="2688336"/>
            <a:ext cx="2816352" cy="1243584"/>
          </a:xfrm>
          <a:prstGeom prst="rect">
            <a:avLst/>
          </a:prstGeom>
          <a:noFill/>
          <a:ln/>
        </p:spPr>
        <p:txBody>
          <a:bodyPr wrap="square" lIns="0" tIns="0" rIns="0" bIns="0" rtlCol="0" anchor="ctr"/>
          <a:lstStyle/>
          <a:p>
            <a:pPr indent="0" marL="0">
              <a:lnSpc>
                <a:spcPct val="112000"/>
              </a:lnSpc>
              <a:buNone/>
            </a:pPr>
            <a:r>
              <a:rPr lang="en-US" sz="1250" dirty="0">
                <a:solidFill>
                  <a:srgbClr val="FFFFFF"/>
                </a:solidFill>
                <a:latin typeface="Calibri" pitchFamily="34" charset="0"/>
                <a:ea typeface="Calibri" pitchFamily="34" charset="-122"/>
                <a:cs typeface="Calibri" pitchFamily="34" charset="-120"/>
              </a:rPr>
              <a:t>Test rápido sobre los contenidos de la sesión.</a:t>
            </a:r>
            <a:endParaRPr lang="en-US" sz="1250" dirty="0"/>
          </a:p>
          <a:p>
            <a:pPr indent="0" marL="0">
              <a:lnSpc>
                <a:spcPct val="112000"/>
              </a:lnSpc>
              <a:buNone/>
            </a:pPr>
            <a:endParaRPr lang="en-US" sz="1250" dirty="0"/>
          </a:p>
          <a:p>
            <a:pPr indent="0" marL="0">
              <a:lnSpc>
                <a:spcPct val="112000"/>
              </a:lnSpc>
              <a:buNone/>
            </a:pPr>
            <a:r>
              <a:rPr lang="en-US" sz="1250" dirty="0">
                <a:solidFill>
                  <a:srgbClr val="FFFFFF"/>
                </a:solidFill>
                <a:latin typeface="Calibri" pitchFamily="34" charset="0"/>
                <a:ea typeface="Calibri" pitchFamily="34" charset="-122"/>
                <a:cs typeface="Calibri" pitchFamily="34" charset="-120"/>
              </a:rPr>
              <a:t>Foro de discusión sobre el brote de sarampión: por qué caen las coberturas y qué haría usted.</a:t>
            </a:r>
            <a:endParaRPr lang="en-US" sz="1250" dirty="0"/>
          </a:p>
        </p:txBody>
      </p:sp>
      <p:sp>
        <p:nvSpPr>
          <p:cNvPr id="22" name="Shape 20"/>
          <p:cNvSpPr/>
          <p:nvPr/>
        </p:nvSpPr>
        <p:spPr>
          <a:xfrm>
            <a:off x="0" y="6315666"/>
            <a:ext cx="310896" cy="85134"/>
          </a:xfrm>
          <a:prstGeom prst="rect">
            <a:avLst/>
          </a:prstGeom>
          <a:solidFill>
            <a:srgbClr val="0F2A4A"/>
          </a:solidFill>
          <a:ln w="12700">
            <a:solidFill>
              <a:srgbClr val="0F2A4A"/>
            </a:solidFill>
            <a:prstDash val="solid"/>
          </a:ln>
        </p:spPr>
      </p:sp>
      <p:sp>
        <p:nvSpPr>
          <p:cNvPr id="23" name="Shape 21"/>
          <p:cNvSpPr/>
          <p:nvPr/>
        </p:nvSpPr>
        <p:spPr>
          <a:xfrm>
            <a:off x="420624" y="6258910"/>
            <a:ext cx="310896" cy="141890"/>
          </a:xfrm>
          <a:prstGeom prst="rect">
            <a:avLst/>
          </a:prstGeom>
          <a:solidFill>
            <a:srgbClr val="0F2A4A"/>
          </a:solidFill>
          <a:ln w="12700">
            <a:solidFill>
              <a:srgbClr val="0F2A4A"/>
            </a:solidFill>
            <a:prstDash val="solid"/>
          </a:ln>
        </p:spPr>
      </p:sp>
      <p:sp>
        <p:nvSpPr>
          <p:cNvPr id="24" name="Shape 22"/>
          <p:cNvSpPr/>
          <p:nvPr/>
        </p:nvSpPr>
        <p:spPr>
          <a:xfrm>
            <a:off x="841248" y="6173777"/>
            <a:ext cx="310896" cy="227023"/>
          </a:xfrm>
          <a:prstGeom prst="rect">
            <a:avLst/>
          </a:prstGeom>
          <a:solidFill>
            <a:srgbClr val="0F2A4A"/>
          </a:solidFill>
          <a:ln w="12700">
            <a:solidFill>
              <a:srgbClr val="0F2A4A"/>
            </a:solidFill>
            <a:prstDash val="solid"/>
          </a:ln>
        </p:spPr>
      </p:sp>
      <p:sp>
        <p:nvSpPr>
          <p:cNvPr id="25" name="Shape 23"/>
          <p:cNvSpPr/>
          <p:nvPr/>
        </p:nvSpPr>
        <p:spPr>
          <a:xfrm>
            <a:off x="1261872" y="6060265"/>
            <a:ext cx="310896" cy="340535"/>
          </a:xfrm>
          <a:prstGeom prst="rect">
            <a:avLst/>
          </a:prstGeom>
          <a:solidFill>
            <a:srgbClr val="0F2A4A"/>
          </a:solidFill>
          <a:ln w="12700">
            <a:solidFill>
              <a:srgbClr val="0F2A4A"/>
            </a:solidFill>
            <a:prstDash val="solid"/>
          </a:ln>
        </p:spPr>
      </p:sp>
      <p:sp>
        <p:nvSpPr>
          <p:cNvPr id="26" name="Shape 24"/>
          <p:cNvSpPr/>
          <p:nvPr/>
        </p:nvSpPr>
        <p:spPr>
          <a:xfrm>
            <a:off x="1682496" y="5918375"/>
            <a:ext cx="310896" cy="482425"/>
          </a:xfrm>
          <a:prstGeom prst="rect">
            <a:avLst/>
          </a:prstGeom>
          <a:solidFill>
            <a:srgbClr val="0F2A4A"/>
          </a:solidFill>
          <a:ln w="12700">
            <a:solidFill>
              <a:srgbClr val="0F2A4A"/>
            </a:solidFill>
            <a:prstDash val="solid"/>
          </a:ln>
        </p:spPr>
      </p:sp>
      <p:sp>
        <p:nvSpPr>
          <p:cNvPr id="27" name="Shape 25"/>
          <p:cNvSpPr/>
          <p:nvPr/>
        </p:nvSpPr>
        <p:spPr>
          <a:xfrm>
            <a:off x="2103120" y="5748108"/>
            <a:ext cx="310896" cy="652692"/>
          </a:xfrm>
          <a:prstGeom prst="rect">
            <a:avLst/>
          </a:prstGeom>
          <a:solidFill>
            <a:srgbClr val="0F2A4A"/>
          </a:solidFill>
          <a:ln w="12700">
            <a:solidFill>
              <a:srgbClr val="0F2A4A"/>
            </a:solidFill>
            <a:prstDash val="solid"/>
          </a:ln>
        </p:spPr>
      </p:sp>
      <p:sp>
        <p:nvSpPr>
          <p:cNvPr id="28" name="Shape 26"/>
          <p:cNvSpPr/>
          <p:nvPr/>
        </p:nvSpPr>
        <p:spPr>
          <a:xfrm>
            <a:off x="2523744" y="5577840"/>
            <a:ext cx="310896" cy="822960"/>
          </a:xfrm>
          <a:prstGeom prst="rect">
            <a:avLst/>
          </a:prstGeom>
          <a:solidFill>
            <a:srgbClr val="B52639"/>
          </a:solidFill>
          <a:ln w="12700">
            <a:solidFill>
              <a:srgbClr val="B52639"/>
            </a:solidFill>
            <a:prstDash val="solid"/>
          </a:ln>
        </p:spPr>
      </p:sp>
      <p:sp>
        <p:nvSpPr>
          <p:cNvPr id="29" name="Shape 27"/>
          <p:cNvSpPr/>
          <p:nvPr/>
        </p:nvSpPr>
        <p:spPr>
          <a:xfrm>
            <a:off x="2944368" y="5662974"/>
            <a:ext cx="310896" cy="737826"/>
          </a:xfrm>
          <a:prstGeom prst="rect">
            <a:avLst/>
          </a:prstGeom>
          <a:solidFill>
            <a:srgbClr val="0F2A4A"/>
          </a:solidFill>
          <a:ln w="12700">
            <a:solidFill>
              <a:srgbClr val="0F2A4A"/>
            </a:solidFill>
            <a:prstDash val="solid"/>
          </a:ln>
        </p:spPr>
      </p:sp>
      <p:sp>
        <p:nvSpPr>
          <p:cNvPr id="30" name="Shape 28"/>
          <p:cNvSpPr/>
          <p:nvPr/>
        </p:nvSpPr>
        <p:spPr>
          <a:xfrm>
            <a:off x="3364992" y="5833241"/>
            <a:ext cx="310896" cy="567559"/>
          </a:xfrm>
          <a:prstGeom prst="rect">
            <a:avLst/>
          </a:prstGeom>
          <a:solidFill>
            <a:srgbClr val="0F2A4A"/>
          </a:solidFill>
          <a:ln w="12700">
            <a:solidFill>
              <a:srgbClr val="0F2A4A"/>
            </a:solidFill>
            <a:prstDash val="solid"/>
          </a:ln>
        </p:spPr>
      </p:sp>
      <p:sp>
        <p:nvSpPr>
          <p:cNvPr id="31" name="Shape 29"/>
          <p:cNvSpPr/>
          <p:nvPr/>
        </p:nvSpPr>
        <p:spPr>
          <a:xfrm>
            <a:off x="3785616" y="5975131"/>
            <a:ext cx="310896" cy="425669"/>
          </a:xfrm>
          <a:prstGeom prst="rect">
            <a:avLst/>
          </a:prstGeom>
          <a:solidFill>
            <a:srgbClr val="0F2A4A"/>
          </a:solidFill>
          <a:ln w="12700">
            <a:solidFill>
              <a:srgbClr val="0F2A4A"/>
            </a:solidFill>
            <a:prstDash val="solid"/>
          </a:ln>
        </p:spPr>
      </p:sp>
      <p:sp>
        <p:nvSpPr>
          <p:cNvPr id="32" name="Shape 30"/>
          <p:cNvSpPr/>
          <p:nvPr/>
        </p:nvSpPr>
        <p:spPr>
          <a:xfrm>
            <a:off x="4206240" y="6088643"/>
            <a:ext cx="310896" cy="312157"/>
          </a:xfrm>
          <a:prstGeom prst="rect">
            <a:avLst/>
          </a:prstGeom>
          <a:solidFill>
            <a:srgbClr val="0F2A4A"/>
          </a:solidFill>
          <a:ln w="12700">
            <a:solidFill>
              <a:srgbClr val="0F2A4A"/>
            </a:solidFill>
            <a:prstDash val="solid"/>
          </a:ln>
        </p:spPr>
      </p:sp>
      <p:sp>
        <p:nvSpPr>
          <p:cNvPr id="33" name="Shape 31"/>
          <p:cNvSpPr/>
          <p:nvPr/>
        </p:nvSpPr>
        <p:spPr>
          <a:xfrm>
            <a:off x="4626864" y="6159588"/>
            <a:ext cx="310896" cy="241212"/>
          </a:xfrm>
          <a:prstGeom prst="rect">
            <a:avLst/>
          </a:prstGeom>
          <a:solidFill>
            <a:srgbClr val="0F2A4A"/>
          </a:solidFill>
          <a:ln w="12700">
            <a:solidFill>
              <a:srgbClr val="0F2A4A"/>
            </a:solidFill>
            <a:prstDash val="solid"/>
          </a:ln>
        </p:spPr>
      </p:sp>
      <p:sp>
        <p:nvSpPr>
          <p:cNvPr id="34" name="Shape 32"/>
          <p:cNvSpPr/>
          <p:nvPr/>
        </p:nvSpPr>
        <p:spPr>
          <a:xfrm>
            <a:off x="5047488" y="6117021"/>
            <a:ext cx="310896" cy="283779"/>
          </a:xfrm>
          <a:prstGeom prst="rect">
            <a:avLst/>
          </a:prstGeom>
          <a:solidFill>
            <a:srgbClr val="0F2A4A"/>
          </a:solidFill>
          <a:ln w="12700">
            <a:solidFill>
              <a:srgbClr val="0F2A4A"/>
            </a:solidFill>
            <a:prstDash val="solid"/>
          </a:ln>
        </p:spPr>
      </p:sp>
      <p:sp>
        <p:nvSpPr>
          <p:cNvPr id="35" name="Shape 33"/>
          <p:cNvSpPr/>
          <p:nvPr/>
        </p:nvSpPr>
        <p:spPr>
          <a:xfrm>
            <a:off x="5468112" y="6031887"/>
            <a:ext cx="310896" cy="368913"/>
          </a:xfrm>
          <a:prstGeom prst="rect">
            <a:avLst/>
          </a:prstGeom>
          <a:solidFill>
            <a:srgbClr val="0F2A4A"/>
          </a:solidFill>
          <a:ln w="12700">
            <a:solidFill>
              <a:srgbClr val="0F2A4A"/>
            </a:solidFill>
            <a:prstDash val="solid"/>
          </a:ln>
        </p:spPr>
      </p:sp>
      <p:sp>
        <p:nvSpPr>
          <p:cNvPr id="36" name="Shape 34"/>
          <p:cNvSpPr/>
          <p:nvPr/>
        </p:nvSpPr>
        <p:spPr>
          <a:xfrm>
            <a:off x="5888736" y="6131210"/>
            <a:ext cx="310896" cy="269590"/>
          </a:xfrm>
          <a:prstGeom prst="rect">
            <a:avLst/>
          </a:prstGeom>
          <a:solidFill>
            <a:srgbClr val="0F2A4A"/>
          </a:solidFill>
          <a:ln w="12700">
            <a:solidFill>
              <a:srgbClr val="0F2A4A"/>
            </a:solidFill>
            <a:prstDash val="solid"/>
          </a:ln>
        </p:spPr>
      </p:sp>
      <p:sp>
        <p:nvSpPr>
          <p:cNvPr id="37" name="Shape 35"/>
          <p:cNvSpPr/>
          <p:nvPr/>
        </p:nvSpPr>
        <p:spPr>
          <a:xfrm>
            <a:off x="6309360" y="6216343"/>
            <a:ext cx="310896" cy="184457"/>
          </a:xfrm>
          <a:prstGeom prst="rect">
            <a:avLst/>
          </a:prstGeom>
          <a:solidFill>
            <a:srgbClr val="0F2A4A"/>
          </a:solidFill>
          <a:ln w="12700">
            <a:solidFill>
              <a:srgbClr val="0F2A4A"/>
            </a:solidFill>
            <a:prstDash val="solid"/>
          </a:ln>
        </p:spPr>
      </p:sp>
      <p:sp>
        <p:nvSpPr>
          <p:cNvPr id="38" name="Shape 36"/>
          <p:cNvSpPr/>
          <p:nvPr/>
        </p:nvSpPr>
        <p:spPr>
          <a:xfrm>
            <a:off x="6729984" y="6273099"/>
            <a:ext cx="310896" cy="127701"/>
          </a:xfrm>
          <a:prstGeom prst="rect">
            <a:avLst/>
          </a:prstGeom>
          <a:solidFill>
            <a:srgbClr val="0F2A4A"/>
          </a:solidFill>
          <a:ln w="12700">
            <a:solidFill>
              <a:srgbClr val="0F2A4A"/>
            </a:solidFill>
            <a:prstDash val="solid"/>
          </a:ln>
        </p:spPr>
      </p:sp>
      <p:sp>
        <p:nvSpPr>
          <p:cNvPr id="39" name="Shape 37"/>
          <p:cNvSpPr/>
          <p:nvPr/>
        </p:nvSpPr>
        <p:spPr>
          <a:xfrm>
            <a:off x="7150608" y="6301477"/>
            <a:ext cx="310896" cy="99323"/>
          </a:xfrm>
          <a:prstGeom prst="rect">
            <a:avLst/>
          </a:prstGeom>
          <a:solidFill>
            <a:srgbClr val="0F2A4A"/>
          </a:solidFill>
          <a:ln w="12700">
            <a:solidFill>
              <a:srgbClr val="0F2A4A"/>
            </a:solidFill>
            <a:prstDash val="solid"/>
          </a:ln>
        </p:spPr>
      </p:sp>
      <p:sp>
        <p:nvSpPr>
          <p:cNvPr id="40" name="Shape 38"/>
          <p:cNvSpPr/>
          <p:nvPr/>
        </p:nvSpPr>
        <p:spPr>
          <a:xfrm>
            <a:off x="7571232" y="6329855"/>
            <a:ext cx="310896" cy="70945"/>
          </a:xfrm>
          <a:prstGeom prst="rect">
            <a:avLst/>
          </a:prstGeom>
          <a:solidFill>
            <a:srgbClr val="0F2A4A"/>
          </a:solidFill>
          <a:ln w="12700">
            <a:solidFill>
              <a:srgbClr val="0F2A4A"/>
            </a:solidFill>
            <a:prstDash val="solid"/>
          </a:ln>
        </p:spPr>
      </p:sp>
      <p:sp>
        <p:nvSpPr>
          <p:cNvPr id="41" name="Shape 39"/>
          <p:cNvSpPr/>
          <p:nvPr/>
        </p:nvSpPr>
        <p:spPr>
          <a:xfrm>
            <a:off x="7991856" y="6344044"/>
            <a:ext cx="310896" cy="56756"/>
          </a:xfrm>
          <a:prstGeom prst="rect">
            <a:avLst/>
          </a:prstGeom>
          <a:solidFill>
            <a:srgbClr val="0F2A4A"/>
          </a:solidFill>
          <a:ln w="12700">
            <a:solidFill>
              <a:srgbClr val="0F2A4A"/>
            </a:solidFill>
            <a:prstDash val="solid"/>
          </a:ln>
        </p:spPr>
      </p:sp>
      <p:sp>
        <p:nvSpPr>
          <p:cNvPr id="42" name="Shape 40"/>
          <p:cNvSpPr/>
          <p:nvPr/>
        </p:nvSpPr>
        <p:spPr>
          <a:xfrm>
            <a:off x="8412480" y="6358233"/>
            <a:ext cx="310896" cy="42567"/>
          </a:xfrm>
          <a:prstGeom prst="rect">
            <a:avLst/>
          </a:prstGeom>
          <a:solidFill>
            <a:srgbClr val="0F2A4A"/>
          </a:solidFill>
          <a:ln w="12700">
            <a:solidFill>
              <a:srgbClr val="0F2A4A"/>
            </a:solidFill>
            <a:prstDash val="solid"/>
          </a:ln>
        </p:spPr>
      </p:sp>
      <p:sp>
        <p:nvSpPr>
          <p:cNvPr id="43" name="Shape 41"/>
          <p:cNvSpPr/>
          <p:nvPr/>
        </p:nvSpPr>
        <p:spPr>
          <a:xfrm>
            <a:off x="8833104" y="6358233"/>
            <a:ext cx="310896" cy="42567"/>
          </a:xfrm>
          <a:prstGeom prst="rect">
            <a:avLst/>
          </a:prstGeom>
          <a:solidFill>
            <a:srgbClr val="0F2A4A"/>
          </a:solidFill>
          <a:ln w="12700">
            <a:solidFill>
              <a:srgbClr val="0F2A4A"/>
            </a:solidFill>
            <a:prstDash val="solid"/>
          </a:ln>
        </p:spPr>
      </p:sp>
      <p:sp>
        <p:nvSpPr>
          <p:cNvPr id="44" name="Shape 42"/>
          <p:cNvSpPr/>
          <p:nvPr/>
        </p:nvSpPr>
        <p:spPr>
          <a:xfrm>
            <a:off x="9253728" y="6372422"/>
            <a:ext cx="310896" cy="28378"/>
          </a:xfrm>
          <a:prstGeom prst="rect">
            <a:avLst/>
          </a:prstGeom>
          <a:solidFill>
            <a:srgbClr val="0F2A4A"/>
          </a:solidFill>
          <a:ln w="12700">
            <a:solidFill>
              <a:srgbClr val="0F2A4A"/>
            </a:solidFill>
            <a:prstDash val="solid"/>
          </a:ln>
        </p:spPr>
      </p:sp>
      <p:sp>
        <p:nvSpPr>
          <p:cNvPr id="45" name="Shape 43"/>
          <p:cNvSpPr/>
          <p:nvPr/>
        </p:nvSpPr>
        <p:spPr>
          <a:xfrm>
            <a:off x="9674352" y="6372422"/>
            <a:ext cx="310896" cy="28378"/>
          </a:xfrm>
          <a:prstGeom prst="rect">
            <a:avLst/>
          </a:prstGeom>
          <a:solidFill>
            <a:srgbClr val="0F2A4A"/>
          </a:solidFill>
          <a:ln w="12700">
            <a:solidFill>
              <a:srgbClr val="0F2A4A"/>
            </a:solidFill>
            <a:prstDash val="solid"/>
          </a:ln>
        </p:spPr>
      </p:sp>
      <p:sp>
        <p:nvSpPr>
          <p:cNvPr id="46" name="Text 44"/>
          <p:cNvSpPr txBox="1"/>
          <p:nvPr/>
        </p:nvSpPr>
        <p:spPr>
          <a:xfrm>
            <a:off x="658368" y="6382512"/>
            <a:ext cx="5486400" cy="274320"/>
          </a:xfrm>
          <a:prstGeom prst="rect">
            <a:avLst/>
          </a:prstGeom>
          <a:noFill/>
          <a:ln/>
        </p:spPr>
        <p:txBody>
          <a:bodyPr wrap="square" lIns="0" tIns="0" rIns="0" bIns="0" rtlCol="0" anchor="ctr"/>
          <a:lstStyle/>
          <a:p>
            <a:pPr indent="0" marL="0">
              <a:buNone/>
            </a:pPr>
            <a:r>
              <a:rPr lang="en-US" sz="950" dirty="0">
                <a:solidFill>
                  <a:srgbClr val="8FB4D4"/>
                </a:solidFill>
                <a:latin typeface="Calibri" pitchFamily="34" charset="0"/>
                <a:ea typeface="Calibri" pitchFamily="34" charset="-122"/>
                <a:cs typeface="Calibri" pitchFamily="34" charset="-120"/>
              </a:rPr>
              <a:t>Epidemiología · Sesión 2 · Cadena epidemiológica</a:t>
            </a:r>
            <a:endParaRPr lang="en-US" sz="950" dirty="0"/>
          </a:p>
        </p:txBody>
      </p:sp>
      <p:sp>
        <p:nvSpPr>
          <p:cNvPr id="47" name="Text 45"/>
          <p:cNvSpPr txBox="1"/>
          <p:nvPr/>
        </p:nvSpPr>
        <p:spPr>
          <a:xfrm>
            <a:off x="10616184" y="6382512"/>
            <a:ext cx="914400" cy="274320"/>
          </a:xfrm>
          <a:prstGeom prst="rect">
            <a:avLst/>
          </a:prstGeom>
          <a:noFill/>
          <a:ln/>
        </p:spPr>
        <p:txBody>
          <a:bodyPr wrap="square" lIns="0" tIns="0" rIns="0" bIns="0" rtlCol="0" anchor="ctr"/>
          <a:lstStyle/>
          <a:p>
            <a:pPr algn="r" indent="0" marL="0">
              <a:buNone/>
            </a:pPr>
            <a:r>
              <a:rPr lang="en-US" sz="950" dirty="0">
                <a:solidFill>
                  <a:srgbClr val="8FB4D4"/>
                </a:solidFill>
                <a:latin typeface="Calibri" pitchFamily="34" charset="0"/>
                <a:ea typeface="Calibri" pitchFamily="34" charset="-122"/>
                <a:cs typeface="Calibri" pitchFamily="34" charset="-120"/>
              </a:rPr>
              <a:t>50</a:t>
            </a:r>
            <a:endParaRPr lang="en-US" sz="950"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name="Slide 51">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58368" y="384048"/>
            <a:ext cx="10872216" cy="237744"/>
          </a:xfrm>
          <a:prstGeom prst="rect">
            <a:avLst/>
          </a:prstGeom>
          <a:noFill/>
          <a:ln/>
        </p:spPr>
        <p:txBody>
          <a:bodyPr wrap="square" lIns="0" tIns="0" rIns="0" bIns="0" rtlCol="0" anchor="ctr"/>
          <a:lstStyle/>
          <a:p>
            <a:pPr indent="0" marL="0">
              <a:buNone/>
            </a:pPr>
            <a:r>
              <a:rPr lang="en-US" sz="1100" b="1" dirty="0">
                <a:solidFill>
                  <a:srgbClr val="B52639"/>
                </a:solidFill>
                <a:latin typeface="Calibri" pitchFamily="34" charset="0"/>
                <a:ea typeface="Calibri" pitchFamily="34" charset="-122"/>
                <a:cs typeface="Calibri" pitchFamily="34" charset="-120"/>
              </a:rPr>
              <a:t>Bibliografía de la sesión</a:t>
            </a:r>
            <a:endParaRPr lang="en-US" sz="1100" dirty="0"/>
          </a:p>
        </p:txBody>
      </p:sp>
      <p:sp>
        <p:nvSpPr>
          <p:cNvPr id="3" name="Text 1"/>
          <p:cNvSpPr txBox="1"/>
          <p:nvPr/>
        </p:nvSpPr>
        <p:spPr>
          <a:xfrm>
            <a:off x="658368" y="658368"/>
            <a:ext cx="10872216" cy="658368"/>
          </a:xfrm>
          <a:prstGeom prst="rect">
            <a:avLst/>
          </a:prstGeom>
          <a:noFill/>
          <a:ln/>
        </p:spPr>
        <p:txBody>
          <a:bodyPr wrap="square" lIns="0" tIns="0" rIns="0" bIns="0" rtlCol="0" anchor="t"/>
          <a:lstStyle/>
          <a:p>
            <a:pPr indent="0" marL="0">
              <a:buNone/>
            </a:pPr>
            <a:r>
              <a:rPr lang="en-US" sz="3000" b="1" dirty="0">
                <a:solidFill>
                  <a:srgbClr val="08182C"/>
                </a:solidFill>
                <a:latin typeface="Cambria" pitchFamily="34" charset="0"/>
                <a:ea typeface="Cambria" pitchFamily="34" charset="-122"/>
                <a:cs typeface="Cambria" pitchFamily="34" charset="-120"/>
              </a:rPr>
              <a:t>Referencias</a:t>
            </a:r>
            <a:endParaRPr lang="en-US" sz="3000" dirty="0"/>
          </a:p>
        </p:txBody>
      </p:sp>
      <p:sp>
        <p:nvSpPr>
          <p:cNvPr id="4" name="Text 2"/>
          <p:cNvSpPr txBox="1"/>
          <p:nvPr/>
        </p:nvSpPr>
        <p:spPr>
          <a:xfrm>
            <a:off x="658368" y="6382512"/>
            <a:ext cx="5486400" cy="274320"/>
          </a:xfrm>
          <a:prstGeom prst="rect">
            <a:avLst/>
          </a:prstGeom>
          <a:noFill/>
          <a:ln/>
        </p:spPr>
        <p:txBody>
          <a:bodyPr wrap="square" lIns="0" tIns="0" rIns="0" bIns="0" rtlCol="0" anchor="ctr"/>
          <a:lstStyle/>
          <a:p>
            <a:pPr indent="0" marL="0">
              <a:buNone/>
            </a:pPr>
            <a:r>
              <a:rPr lang="en-US" sz="950" dirty="0">
                <a:solidFill>
                  <a:srgbClr val="54637A"/>
                </a:solidFill>
                <a:latin typeface="Calibri" pitchFamily="34" charset="0"/>
                <a:ea typeface="Calibri" pitchFamily="34" charset="-122"/>
                <a:cs typeface="Calibri" pitchFamily="34" charset="-120"/>
              </a:rPr>
              <a:t>Epidemiología · Sesión 2 · Cadena epidemiológica</a:t>
            </a:r>
            <a:endParaRPr lang="en-US" sz="950" dirty="0"/>
          </a:p>
        </p:txBody>
      </p:sp>
      <p:sp>
        <p:nvSpPr>
          <p:cNvPr id="5" name="Text 3"/>
          <p:cNvSpPr txBox="1"/>
          <p:nvPr/>
        </p:nvSpPr>
        <p:spPr>
          <a:xfrm>
            <a:off x="10616184" y="6382512"/>
            <a:ext cx="914400" cy="274320"/>
          </a:xfrm>
          <a:prstGeom prst="rect">
            <a:avLst/>
          </a:prstGeom>
          <a:noFill/>
          <a:ln/>
        </p:spPr>
        <p:txBody>
          <a:bodyPr wrap="square" lIns="0" tIns="0" rIns="0" bIns="0" rtlCol="0" anchor="ctr"/>
          <a:lstStyle/>
          <a:p>
            <a:pPr algn="r" indent="0" marL="0">
              <a:buNone/>
            </a:pPr>
            <a:r>
              <a:rPr lang="en-US" sz="950" dirty="0">
                <a:solidFill>
                  <a:srgbClr val="54637A"/>
                </a:solidFill>
                <a:latin typeface="Calibri" pitchFamily="34" charset="0"/>
                <a:ea typeface="Calibri" pitchFamily="34" charset="-122"/>
                <a:cs typeface="Calibri" pitchFamily="34" charset="-120"/>
              </a:rPr>
              <a:t>51</a:t>
            </a:r>
            <a:endParaRPr lang="en-US" sz="950" dirty="0"/>
          </a:p>
        </p:txBody>
      </p:sp>
      <p:sp>
        <p:nvSpPr>
          <p:cNvPr id="6" name="Text 4"/>
          <p:cNvSpPr txBox="1"/>
          <p:nvPr/>
        </p:nvSpPr>
        <p:spPr>
          <a:xfrm>
            <a:off x="658368" y="1600200"/>
            <a:ext cx="5207508" cy="3840480"/>
          </a:xfrm>
          <a:prstGeom prst="rect">
            <a:avLst/>
          </a:prstGeom>
          <a:noFill/>
          <a:ln/>
        </p:spPr>
        <p:txBody>
          <a:bodyPr wrap="square" lIns="0" tIns="0" rIns="0" bIns="0" rtlCol="0" anchor="ctr"/>
          <a:lstStyle/>
          <a:p>
            <a:pPr marL="342900" indent="-342900">
              <a:lnSpc>
                <a:spcPct val="105000"/>
              </a:lnSpc>
              <a:spcAft>
                <a:spcPts val="800"/>
              </a:spcAft>
              <a:buSzPct val="100000"/>
              <a:buChar char="•"/>
            </a:pPr>
            <a:r>
              <a:rPr lang="en-US" sz="1150" dirty="0">
                <a:solidFill>
                  <a:srgbClr val="54637A"/>
                </a:solidFill>
                <a:latin typeface="Calibri" pitchFamily="34" charset="0"/>
                <a:ea typeface="Calibri" pitchFamily="34" charset="-122"/>
                <a:cs typeface="Calibri" pitchFamily="34" charset="-120"/>
              </a:rPr>
              <a:t>OPS. MOPECE. Módulo 2: Salud y enfermedad en la población. 3.ª ed. Washington DC: OPS; 2017.</a:t>
            </a:r>
            <a:endParaRPr lang="en-US" sz="1150" dirty="0"/>
          </a:p>
          <a:p>
            <a:pPr marL="342900" indent="-342900">
              <a:lnSpc>
                <a:spcPct val="105000"/>
              </a:lnSpc>
              <a:spcAft>
                <a:spcPts val="800"/>
              </a:spcAft>
              <a:buSzPct val="100000"/>
              <a:buChar char="•"/>
            </a:pPr>
            <a:r>
              <a:rPr lang="en-US" sz="1150" dirty="0">
                <a:solidFill>
                  <a:srgbClr val="54637A"/>
                </a:solidFill>
                <a:latin typeface="Calibri" pitchFamily="34" charset="0"/>
                <a:ea typeface="Calibri" pitchFamily="34" charset="-122"/>
                <a:cs typeface="Calibri" pitchFamily="34" charset="-120"/>
              </a:rPr>
              <a:t>Heymann DL, editor. El control de las enfermedades transmisibles. 20.ª ed. Washington DC: OPS; 2015.</a:t>
            </a:r>
            <a:endParaRPr lang="en-US" sz="1150" dirty="0"/>
          </a:p>
          <a:p>
            <a:pPr marL="342900" indent="-342900">
              <a:lnSpc>
                <a:spcPct val="105000"/>
              </a:lnSpc>
              <a:spcAft>
                <a:spcPts val="800"/>
              </a:spcAft>
              <a:buSzPct val="100000"/>
              <a:buChar char="•"/>
            </a:pPr>
            <a:r>
              <a:rPr lang="en-US" sz="1150" dirty="0">
                <a:solidFill>
                  <a:srgbClr val="54637A"/>
                </a:solidFill>
                <a:latin typeface="Calibri" pitchFamily="34" charset="0"/>
                <a:ea typeface="Calibri" pitchFamily="34" charset="-122"/>
                <a:cs typeface="Calibri" pitchFamily="34" charset="-120"/>
              </a:rPr>
              <a:t>Bonita R, Beaglehole R, Kjellström T. Epidemiología básica. 2.ª ed. Washington DC: OPS; 2008.</a:t>
            </a:r>
            <a:endParaRPr lang="en-US" sz="1150" dirty="0"/>
          </a:p>
          <a:p>
            <a:pPr marL="342900" indent="-342900">
              <a:lnSpc>
                <a:spcPct val="105000"/>
              </a:lnSpc>
              <a:spcAft>
                <a:spcPts val="800"/>
              </a:spcAft>
              <a:buSzPct val="100000"/>
              <a:buChar char="•"/>
            </a:pPr>
            <a:r>
              <a:rPr lang="en-US" sz="1150" dirty="0">
                <a:solidFill>
                  <a:srgbClr val="54637A"/>
                </a:solidFill>
                <a:latin typeface="Calibri" pitchFamily="34" charset="0"/>
                <a:ea typeface="Calibri" pitchFamily="34" charset="-122"/>
                <a:cs typeface="Calibri" pitchFamily="34" charset="-120"/>
              </a:rPr>
              <a:t>Gordis L. Epidemiología. 6.ª ed. Barcelona: Elsevier; 2019.</a:t>
            </a:r>
            <a:endParaRPr lang="en-US" sz="1150" dirty="0"/>
          </a:p>
          <a:p>
            <a:pPr marL="342900" indent="-342900">
              <a:lnSpc>
                <a:spcPct val="105000"/>
              </a:lnSpc>
              <a:spcAft>
                <a:spcPts val="800"/>
              </a:spcAft>
              <a:buSzPct val="100000"/>
              <a:buChar char="•"/>
            </a:pPr>
            <a:r>
              <a:rPr lang="en-US" sz="1150" dirty="0">
                <a:solidFill>
                  <a:srgbClr val="54637A"/>
                </a:solidFill>
                <a:latin typeface="Calibri" pitchFamily="34" charset="0"/>
                <a:ea typeface="Calibri" pitchFamily="34" charset="-122"/>
                <a:cs typeface="Calibri" pitchFamily="34" charset="-120"/>
              </a:rPr>
              <a:t>OMS. Los distintos tipos de vacunas que existen. Ginebra: OMS; 2021.</a:t>
            </a:r>
            <a:endParaRPr lang="en-US" sz="1150" dirty="0"/>
          </a:p>
        </p:txBody>
      </p:sp>
      <p:sp>
        <p:nvSpPr>
          <p:cNvPr id="7" name="Text 5"/>
          <p:cNvSpPr txBox="1"/>
          <p:nvPr/>
        </p:nvSpPr>
        <p:spPr>
          <a:xfrm>
            <a:off x="6323076" y="1600200"/>
            <a:ext cx="5207508" cy="3840480"/>
          </a:xfrm>
          <a:prstGeom prst="rect">
            <a:avLst/>
          </a:prstGeom>
          <a:noFill/>
          <a:ln/>
        </p:spPr>
        <p:txBody>
          <a:bodyPr wrap="square" lIns="0" tIns="0" rIns="0" bIns="0" rtlCol="0" anchor="ctr"/>
          <a:lstStyle/>
          <a:p>
            <a:pPr marL="342900" indent="-342900">
              <a:lnSpc>
                <a:spcPct val="105000"/>
              </a:lnSpc>
              <a:spcAft>
                <a:spcPts val="800"/>
              </a:spcAft>
              <a:buSzPct val="100000"/>
              <a:buChar char="•"/>
            </a:pPr>
            <a:r>
              <a:rPr lang="en-US" sz="1150" dirty="0">
                <a:solidFill>
                  <a:srgbClr val="54637A"/>
                </a:solidFill>
                <a:latin typeface="Calibri" pitchFamily="34" charset="0"/>
                <a:ea typeface="Calibri" pitchFamily="34" charset="-122"/>
                <a:cs typeface="Calibri" pitchFamily="34" charset="-120"/>
              </a:rPr>
              <a:t>MINSA. NTS N.° 246-MINSA/DGIESP-2026, Esquema Nacional de Inmunizaciones. Aprobada por RM N.° 561-2026/MINSA. Lima; 2026.</a:t>
            </a:r>
            <a:endParaRPr lang="en-US" sz="1150" dirty="0"/>
          </a:p>
          <a:p>
            <a:pPr marL="342900" indent="-342900">
              <a:lnSpc>
                <a:spcPct val="105000"/>
              </a:lnSpc>
              <a:spcAft>
                <a:spcPts val="800"/>
              </a:spcAft>
              <a:buSzPct val="100000"/>
              <a:buChar char="•"/>
            </a:pPr>
            <a:r>
              <a:rPr lang="en-US" sz="1150" dirty="0">
                <a:solidFill>
                  <a:srgbClr val="54637A"/>
                </a:solidFill>
                <a:latin typeface="Calibri" pitchFamily="34" charset="0"/>
                <a:ea typeface="Calibri" pitchFamily="34" charset="-122"/>
                <a:cs typeface="Calibri" pitchFamily="34" charset="-120"/>
              </a:rPr>
              <a:t>OPS. Brote multipaís de sarampión en la Región de las Américas: informes de situación y evaluación de riesgo. Washington DC; 2026.</a:t>
            </a:r>
            <a:endParaRPr lang="en-US" sz="1150" dirty="0"/>
          </a:p>
          <a:p>
            <a:pPr marL="342900" indent="-342900">
              <a:lnSpc>
                <a:spcPct val="105000"/>
              </a:lnSpc>
              <a:spcAft>
                <a:spcPts val="800"/>
              </a:spcAft>
              <a:buSzPct val="100000"/>
              <a:buChar char="•"/>
            </a:pPr>
            <a:r>
              <a:rPr lang="en-US" sz="1150" dirty="0">
                <a:solidFill>
                  <a:srgbClr val="54637A"/>
                </a:solidFill>
                <a:latin typeface="Calibri" pitchFamily="34" charset="0"/>
                <a:ea typeface="Calibri" pitchFamily="34" charset="-122"/>
                <a:cs typeface="Calibri" pitchFamily="34" charset="-120"/>
              </a:rPr>
              <a:t>CDC Perú - MINSA. Alertas epidemiológicas sobre sarampión. Lima; 2026. Disponible en dge.gob.pe</a:t>
            </a:r>
            <a:endParaRPr lang="en-US" sz="1150" dirty="0"/>
          </a:p>
          <a:p>
            <a:pPr marL="342900" indent="-342900">
              <a:lnSpc>
                <a:spcPct val="105000"/>
              </a:lnSpc>
              <a:spcAft>
                <a:spcPts val="800"/>
              </a:spcAft>
              <a:buSzPct val="100000"/>
              <a:buChar char="•"/>
            </a:pPr>
            <a:r>
              <a:rPr lang="en-US" sz="1150" dirty="0">
                <a:solidFill>
                  <a:srgbClr val="54637A"/>
                </a:solidFill>
                <a:latin typeface="Calibri" pitchFamily="34" charset="0"/>
                <a:ea typeface="Calibri" pitchFamily="34" charset="-122"/>
                <a:cs typeface="Calibri" pitchFamily="34" charset="-120"/>
              </a:rPr>
              <a:t>Zipprich J, et al. Measles outbreak, California, 2014-2015. MMWR. 2015;64(6):153-4.</a:t>
            </a:r>
            <a:endParaRPr lang="en-US" sz="11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8182C"/>
        </a:solidFill>
      </p:bgPr>
    </p:bg>
    <p:spTree>
      <p:nvGrpSpPr>
        <p:cNvPr id="1" name=""/>
        <p:cNvGrpSpPr/>
        <p:nvPr/>
      </p:nvGrpSpPr>
      <p:grpSpPr>
        <a:xfrm>
          <a:off x="0" y="0"/>
          <a:ext cx="0" cy="0"/>
          <a:chOff x="0" y="0"/>
          <a:chExt cx="0" cy="0"/>
        </a:xfrm>
      </p:grpSpPr>
      <p:sp>
        <p:nvSpPr>
          <p:cNvPr id="2" name="Text 0"/>
          <p:cNvSpPr txBox="1"/>
          <p:nvPr/>
        </p:nvSpPr>
        <p:spPr>
          <a:xfrm>
            <a:off x="658368" y="1828800"/>
            <a:ext cx="2011680" cy="1371600"/>
          </a:xfrm>
          <a:prstGeom prst="rect">
            <a:avLst/>
          </a:prstGeom>
          <a:noFill/>
          <a:ln/>
        </p:spPr>
        <p:txBody>
          <a:bodyPr wrap="square" lIns="0" tIns="0" rIns="0" bIns="0" rtlCol="0" anchor="ctr"/>
          <a:lstStyle/>
          <a:p>
            <a:pPr indent="0" marL="0">
              <a:buNone/>
            </a:pPr>
            <a:r>
              <a:rPr lang="en-US" sz="8400" b="1" dirty="0">
                <a:solidFill>
                  <a:srgbClr val="B52639"/>
                </a:solidFill>
                <a:latin typeface="Cambria" pitchFamily="34" charset="0"/>
                <a:ea typeface="Cambria" pitchFamily="34" charset="-122"/>
                <a:cs typeface="Cambria" pitchFamily="34" charset="-120"/>
              </a:rPr>
              <a:t>1</a:t>
            </a:r>
            <a:endParaRPr lang="en-US" sz="8400" dirty="0"/>
          </a:p>
        </p:txBody>
      </p:sp>
      <p:sp>
        <p:nvSpPr>
          <p:cNvPr id="3" name="Text 1"/>
          <p:cNvSpPr txBox="1"/>
          <p:nvPr/>
        </p:nvSpPr>
        <p:spPr>
          <a:xfrm>
            <a:off x="658368" y="3017520"/>
            <a:ext cx="9052560" cy="1143000"/>
          </a:xfrm>
          <a:prstGeom prst="rect">
            <a:avLst/>
          </a:prstGeom>
          <a:noFill/>
          <a:ln/>
        </p:spPr>
        <p:txBody>
          <a:bodyPr wrap="square" lIns="0" tIns="0" rIns="0" bIns="0" rtlCol="0" anchor="ctr"/>
          <a:lstStyle/>
          <a:p>
            <a:pPr indent="0" marL="0">
              <a:buNone/>
            </a:pPr>
            <a:r>
              <a:rPr lang="en-US" sz="3600" b="1" dirty="0">
                <a:solidFill>
                  <a:srgbClr val="FFFFFF"/>
                </a:solidFill>
                <a:latin typeface="Cambria" pitchFamily="34" charset="0"/>
                <a:ea typeface="Cambria" pitchFamily="34" charset="-122"/>
                <a:cs typeface="Cambria" pitchFamily="34" charset="-120"/>
              </a:rPr>
              <a:t>Agente causal</a:t>
            </a:r>
            <a:endParaRPr lang="en-US" sz="3600" dirty="0"/>
          </a:p>
        </p:txBody>
      </p:sp>
      <p:sp>
        <p:nvSpPr>
          <p:cNvPr id="4" name="Text 2"/>
          <p:cNvSpPr txBox="1"/>
          <p:nvPr/>
        </p:nvSpPr>
        <p:spPr>
          <a:xfrm>
            <a:off x="658368" y="4279392"/>
            <a:ext cx="8595360" cy="640080"/>
          </a:xfrm>
          <a:prstGeom prst="rect">
            <a:avLst/>
          </a:prstGeom>
          <a:noFill/>
          <a:ln/>
        </p:spPr>
        <p:txBody>
          <a:bodyPr wrap="square" lIns="0" tIns="0" rIns="0" bIns="0" rtlCol="0" anchor="ctr"/>
          <a:lstStyle/>
          <a:p>
            <a:pPr indent="0" marL="0">
              <a:buNone/>
            </a:pPr>
            <a:r>
              <a:rPr lang="en-US" sz="1400" dirty="0">
                <a:solidFill>
                  <a:srgbClr val="8FB4D4"/>
                </a:solidFill>
                <a:latin typeface="Calibri" pitchFamily="34" charset="0"/>
                <a:ea typeface="Calibri" pitchFamily="34" charset="-122"/>
                <a:cs typeface="Calibri" pitchFamily="34" charset="-120"/>
              </a:rPr>
              <a:t>Quién produce la enfermedad y con qué capacidad</a:t>
            </a:r>
            <a:endParaRPr lang="en-US" sz="1400" dirty="0"/>
          </a:p>
        </p:txBody>
      </p:sp>
      <p:sp>
        <p:nvSpPr>
          <p:cNvPr id="5" name="Shape 3"/>
          <p:cNvSpPr/>
          <p:nvPr/>
        </p:nvSpPr>
        <p:spPr>
          <a:xfrm>
            <a:off x="0" y="6320396"/>
            <a:ext cx="310896" cy="80404"/>
          </a:xfrm>
          <a:prstGeom prst="rect">
            <a:avLst/>
          </a:prstGeom>
          <a:solidFill>
            <a:srgbClr val="0F2A4A"/>
          </a:solidFill>
          <a:ln w="12700">
            <a:solidFill>
              <a:srgbClr val="0F2A4A"/>
            </a:solidFill>
            <a:prstDash val="solid"/>
          </a:ln>
        </p:spPr>
      </p:sp>
      <p:sp>
        <p:nvSpPr>
          <p:cNvPr id="6" name="Shape 4"/>
          <p:cNvSpPr/>
          <p:nvPr/>
        </p:nvSpPr>
        <p:spPr>
          <a:xfrm>
            <a:off x="420624" y="6266793"/>
            <a:ext cx="310896" cy="134007"/>
          </a:xfrm>
          <a:prstGeom prst="rect">
            <a:avLst/>
          </a:prstGeom>
          <a:solidFill>
            <a:srgbClr val="0F2A4A"/>
          </a:solidFill>
          <a:ln w="12700">
            <a:solidFill>
              <a:srgbClr val="0F2A4A"/>
            </a:solidFill>
            <a:prstDash val="solid"/>
          </a:ln>
        </p:spPr>
      </p:sp>
      <p:sp>
        <p:nvSpPr>
          <p:cNvPr id="7" name="Shape 5"/>
          <p:cNvSpPr/>
          <p:nvPr/>
        </p:nvSpPr>
        <p:spPr>
          <a:xfrm>
            <a:off x="841248" y="6186389"/>
            <a:ext cx="310896" cy="214411"/>
          </a:xfrm>
          <a:prstGeom prst="rect">
            <a:avLst/>
          </a:prstGeom>
          <a:solidFill>
            <a:srgbClr val="0F2A4A"/>
          </a:solidFill>
          <a:ln w="12700">
            <a:solidFill>
              <a:srgbClr val="0F2A4A"/>
            </a:solidFill>
            <a:prstDash val="solid"/>
          </a:ln>
        </p:spPr>
      </p:sp>
      <p:sp>
        <p:nvSpPr>
          <p:cNvPr id="8" name="Shape 6"/>
          <p:cNvSpPr/>
          <p:nvPr/>
        </p:nvSpPr>
        <p:spPr>
          <a:xfrm>
            <a:off x="1261872" y="6079183"/>
            <a:ext cx="310896" cy="321617"/>
          </a:xfrm>
          <a:prstGeom prst="rect">
            <a:avLst/>
          </a:prstGeom>
          <a:solidFill>
            <a:srgbClr val="0F2A4A"/>
          </a:solidFill>
          <a:ln w="12700">
            <a:solidFill>
              <a:srgbClr val="0F2A4A"/>
            </a:solidFill>
            <a:prstDash val="solid"/>
          </a:ln>
        </p:spPr>
      </p:sp>
      <p:sp>
        <p:nvSpPr>
          <p:cNvPr id="9" name="Shape 7"/>
          <p:cNvSpPr/>
          <p:nvPr/>
        </p:nvSpPr>
        <p:spPr>
          <a:xfrm>
            <a:off x="1682496" y="5945177"/>
            <a:ext cx="310896" cy="455623"/>
          </a:xfrm>
          <a:prstGeom prst="rect">
            <a:avLst/>
          </a:prstGeom>
          <a:solidFill>
            <a:srgbClr val="0F2A4A"/>
          </a:solidFill>
          <a:ln w="12700">
            <a:solidFill>
              <a:srgbClr val="0F2A4A"/>
            </a:solidFill>
            <a:prstDash val="solid"/>
          </a:ln>
        </p:spPr>
      </p:sp>
      <p:sp>
        <p:nvSpPr>
          <p:cNvPr id="10" name="Shape 8"/>
          <p:cNvSpPr/>
          <p:nvPr/>
        </p:nvSpPr>
        <p:spPr>
          <a:xfrm>
            <a:off x="2103120" y="5784368"/>
            <a:ext cx="310896" cy="616432"/>
          </a:xfrm>
          <a:prstGeom prst="rect">
            <a:avLst/>
          </a:prstGeom>
          <a:solidFill>
            <a:srgbClr val="0F2A4A"/>
          </a:solidFill>
          <a:ln w="12700">
            <a:solidFill>
              <a:srgbClr val="0F2A4A"/>
            </a:solidFill>
            <a:prstDash val="solid"/>
          </a:ln>
        </p:spPr>
      </p:sp>
      <p:sp>
        <p:nvSpPr>
          <p:cNvPr id="11" name="Shape 9"/>
          <p:cNvSpPr/>
          <p:nvPr/>
        </p:nvSpPr>
        <p:spPr>
          <a:xfrm>
            <a:off x="2523744" y="5623560"/>
            <a:ext cx="310896" cy="777240"/>
          </a:xfrm>
          <a:prstGeom prst="rect">
            <a:avLst/>
          </a:prstGeom>
          <a:solidFill>
            <a:srgbClr val="B52639"/>
          </a:solidFill>
          <a:ln w="12700">
            <a:solidFill>
              <a:srgbClr val="B52639"/>
            </a:solidFill>
            <a:prstDash val="solid"/>
          </a:ln>
        </p:spPr>
      </p:sp>
      <p:sp>
        <p:nvSpPr>
          <p:cNvPr id="12" name="Shape 10"/>
          <p:cNvSpPr/>
          <p:nvPr/>
        </p:nvSpPr>
        <p:spPr>
          <a:xfrm>
            <a:off x="2944368" y="5703964"/>
            <a:ext cx="310896" cy="696836"/>
          </a:xfrm>
          <a:prstGeom prst="rect">
            <a:avLst/>
          </a:prstGeom>
          <a:solidFill>
            <a:srgbClr val="0F2A4A"/>
          </a:solidFill>
          <a:ln w="12700">
            <a:solidFill>
              <a:srgbClr val="0F2A4A"/>
            </a:solidFill>
            <a:prstDash val="solid"/>
          </a:ln>
        </p:spPr>
      </p:sp>
      <p:sp>
        <p:nvSpPr>
          <p:cNvPr id="13" name="Shape 11"/>
          <p:cNvSpPr/>
          <p:nvPr/>
        </p:nvSpPr>
        <p:spPr>
          <a:xfrm>
            <a:off x="3364992" y="5864772"/>
            <a:ext cx="310896" cy="536028"/>
          </a:xfrm>
          <a:prstGeom prst="rect">
            <a:avLst/>
          </a:prstGeom>
          <a:solidFill>
            <a:srgbClr val="0F2A4A"/>
          </a:solidFill>
          <a:ln w="12700">
            <a:solidFill>
              <a:srgbClr val="0F2A4A"/>
            </a:solidFill>
            <a:prstDash val="solid"/>
          </a:ln>
        </p:spPr>
      </p:sp>
      <p:sp>
        <p:nvSpPr>
          <p:cNvPr id="14" name="Shape 12"/>
          <p:cNvSpPr/>
          <p:nvPr/>
        </p:nvSpPr>
        <p:spPr>
          <a:xfrm>
            <a:off x="3785616" y="5998779"/>
            <a:ext cx="310896" cy="402021"/>
          </a:xfrm>
          <a:prstGeom prst="rect">
            <a:avLst/>
          </a:prstGeom>
          <a:solidFill>
            <a:srgbClr val="0F2A4A"/>
          </a:solidFill>
          <a:ln w="12700">
            <a:solidFill>
              <a:srgbClr val="0F2A4A"/>
            </a:solidFill>
            <a:prstDash val="solid"/>
          </a:ln>
        </p:spPr>
      </p:sp>
      <p:sp>
        <p:nvSpPr>
          <p:cNvPr id="15" name="Shape 13"/>
          <p:cNvSpPr/>
          <p:nvPr/>
        </p:nvSpPr>
        <p:spPr>
          <a:xfrm>
            <a:off x="4206240" y="6105985"/>
            <a:ext cx="310896" cy="294815"/>
          </a:xfrm>
          <a:prstGeom prst="rect">
            <a:avLst/>
          </a:prstGeom>
          <a:solidFill>
            <a:srgbClr val="0F2A4A"/>
          </a:solidFill>
          <a:ln w="12700">
            <a:solidFill>
              <a:srgbClr val="0F2A4A"/>
            </a:solidFill>
            <a:prstDash val="solid"/>
          </a:ln>
        </p:spPr>
      </p:sp>
      <p:sp>
        <p:nvSpPr>
          <p:cNvPr id="16" name="Shape 14"/>
          <p:cNvSpPr/>
          <p:nvPr/>
        </p:nvSpPr>
        <p:spPr>
          <a:xfrm>
            <a:off x="4626864" y="6172988"/>
            <a:ext cx="310896" cy="227812"/>
          </a:xfrm>
          <a:prstGeom prst="rect">
            <a:avLst/>
          </a:prstGeom>
          <a:solidFill>
            <a:srgbClr val="0F2A4A"/>
          </a:solidFill>
          <a:ln w="12700">
            <a:solidFill>
              <a:srgbClr val="0F2A4A"/>
            </a:solidFill>
            <a:prstDash val="solid"/>
          </a:ln>
        </p:spPr>
      </p:sp>
      <p:sp>
        <p:nvSpPr>
          <p:cNvPr id="17" name="Shape 15"/>
          <p:cNvSpPr/>
          <p:nvPr/>
        </p:nvSpPr>
        <p:spPr>
          <a:xfrm>
            <a:off x="5047488" y="6132786"/>
            <a:ext cx="310896" cy="268014"/>
          </a:xfrm>
          <a:prstGeom prst="rect">
            <a:avLst/>
          </a:prstGeom>
          <a:solidFill>
            <a:srgbClr val="0F2A4A"/>
          </a:solidFill>
          <a:ln w="12700">
            <a:solidFill>
              <a:srgbClr val="0F2A4A"/>
            </a:solidFill>
            <a:prstDash val="solid"/>
          </a:ln>
        </p:spPr>
      </p:sp>
      <p:sp>
        <p:nvSpPr>
          <p:cNvPr id="18" name="Shape 16"/>
          <p:cNvSpPr/>
          <p:nvPr/>
        </p:nvSpPr>
        <p:spPr>
          <a:xfrm>
            <a:off x="5468112" y="6052382"/>
            <a:ext cx="310896" cy="348418"/>
          </a:xfrm>
          <a:prstGeom prst="rect">
            <a:avLst/>
          </a:prstGeom>
          <a:solidFill>
            <a:srgbClr val="0F2A4A"/>
          </a:solidFill>
          <a:ln w="12700">
            <a:solidFill>
              <a:srgbClr val="0F2A4A"/>
            </a:solidFill>
            <a:prstDash val="solid"/>
          </a:ln>
        </p:spPr>
      </p:sp>
      <p:sp>
        <p:nvSpPr>
          <p:cNvPr id="19" name="Shape 17"/>
          <p:cNvSpPr/>
          <p:nvPr/>
        </p:nvSpPr>
        <p:spPr>
          <a:xfrm>
            <a:off x="5888736" y="6146187"/>
            <a:ext cx="310896" cy="254613"/>
          </a:xfrm>
          <a:prstGeom prst="rect">
            <a:avLst/>
          </a:prstGeom>
          <a:solidFill>
            <a:srgbClr val="0F2A4A"/>
          </a:solidFill>
          <a:ln w="12700">
            <a:solidFill>
              <a:srgbClr val="0F2A4A"/>
            </a:solidFill>
            <a:prstDash val="solid"/>
          </a:ln>
        </p:spPr>
      </p:sp>
      <p:sp>
        <p:nvSpPr>
          <p:cNvPr id="20" name="Shape 18"/>
          <p:cNvSpPr/>
          <p:nvPr/>
        </p:nvSpPr>
        <p:spPr>
          <a:xfrm>
            <a:off x="6309360" y="6226591"/>
            <a:ext cx="310896" cy="174209"/>
          </a:xfrm>
          <a:prstGeom prst="rect">
            <a:avLst/>
          </a:prstGeom>
          <a:solidFill>
            <a:srgbClr val="0F2A4A"/>
          </a:solidFill>
          <a:ln w="12700">
            <a:solidFill>
              <a:srgbClr val="0F2A4A"/>
            </a:solidFill>
            <a:prstDash val="solid"/>
          </a:ln>
        </p:spPr>
      </p:sp>
      <p:sp>
        <p:nvSpPr>
          <p:cNvPr id="21" name="Shape 19"/>
          <p:cNvSpPr/>
          <p:nvPr/>
        </p:nvSpPr>
        <p:spPr>
          <a:xfrm>
            <a:off x="6729984" y="6280194"/>
            <a:ext cx="310896" cy="120606"/>
          </a:xfrm>
          <a:prstGeom prst="rect">
            <a:avLst/>
          </a:prstGeom>
          <a:solidFill>
            <a:srgbClr val="0F2A4A"/>
          </a:solidFill>
          <a:ln w="12700">
            <a:solidFill>
              <a:srgbClr val="0F2A4A"/>
            </a:solidFill>
            <a:prstDash val="solid"/>
          </a:ln>
        </p:spPr>
      </p:sp>
      <p:sp>
        <p:nvSpPr>
          <p:cNvPr id="22" name="Shape 20"/>
          <p:cNvSpPr/>
          <p:nvPr/>
        </p:nvSpPr>
        <p:spPr>
          <a:xfrm>
            <a:off x="7150608" y="6306995"/>
            <a:ext cx="310896" cy="93805"/>
          </a:xfrm>
          <a:prstGeom prst="rect">
            <a:avLst/>
          </a:prstGeom>
          <a:solidFill>
            <a:srgbClr val="0F2A4A"/>
          </a:solidFill>
          <a:ln w="12700">
            <a:solidFill>
              <a:srgbClr val="0F2A4A"/>
            </a:solidFill>
            <a:prstDash val="solid"/>
          </a:ln>
        </p:spPr>
      </p:sp>
      <p:sp>
        <p:nvSpPr>
          <p:cNvPr id="23" name="Shape 21"/>
          <p:cNvSpPr/>
          <p:nvPr/>
        </p:nvSpPr>
        <p:spPr>
          <a:xfrm>
            <a:off x="7571232" y="6333797"/>
            <a:ext cx="310896" cy="67003"/>
          </a:xfrm>
          <a:prstGeom prst="rect">
            <a:avLst/>
          </a:prstGeom>
          <a:solidFill>
            <a:srgbClr val="0F2A4A"/>
          </a:solidFill>
          <a:ln w="12700">
            <a:solidFill>
              <a:srgbClr val="0F2A4A"/>
            </a:solidFill>
            <a:prstDash val="solid"/>
          </a:ln>
        </p:spPr>
      </p:sp>
      <p:sp>
        <p:nvSpPr>
          <p:cNvPr id="24" name="Shape 22"/>
          <p:cNvSpPr/>
          <p:nvPr/>
        </p:nvSpPr>
        <p:spPr>
          <a:xfrm>
            <a:off x="7991856" y="6347197"/>
            <a:ext cx="310896" cy="53603"/>
          </a:xfrm>
          <a:prstGeom prst="rect">
            <a:avLst/>
          </a:prstGeom>
          <a:solidFill>
            <a:srgbClr val="0F2A4A"/>
          </a:solidFill>
          <a:ln w="12700">
            <a:solidFill>
              <a:srgbClr val="0F2A4A"/>
            </a:solidFill>
            <a:prstDash val="solid"/>
          </a:ln>
        </p:spPr>
      </p:sp>
      <p:sp>
        <p:nvSpPr>
          <p:cNvPr id="25" name="Shape 23"/>
          <p:cNvSpPr/>
          <p:nvPr/>
        </p:nvSpPr>
        <p:spPr>
          <a:xfrm>
            <a:off x="8412480" y="6360598"/>
            <a:ext cx="310896" cy="40202"/>
          </a:xfrm>
          <a:prstGeom prst="rect">
            <a:avLst/>
          </a:prstGeom>
          <a:solidFill>
            <a:srgbClr val="0F2A4A"/>
          </a:solidFill>
          <a:ln w="12700">
            <a:solidFill>
              <a:srgbClr val="0F2A4A"/>
            </a:solidFill>
            <a:prstDash val="solid"/>
          </a:ln>
        </p:spPr>
      </p:sp>
      <p:sp>
        <p:nvSpPr>
          <p:cNvPr id="26" name="Shape 24"/>
          <p:cNvSpPr/>
          <p:nvPr/>
        </p:nvSpPr>
        <p:spPr>
          <a:xfrm>
            <a:off x="8833104" y="6360598"/>
            <a:ext cx="310896" cy="40202"/>
          </a:xfrm>
          <a:prstGeom prst="rect">
            <a:avLst/>
          </a:prstGeom>
          <a:solidFill>
            <a:srgbClr val="0F2A4A"/>
          </a:solidFill>
          <a:ln w="12700">
            <a:solidFill>
              <a:srgbClr val="0F2A4A"/>
            </a:solidFill>
            <a:prstDash val="solid"/>
          </a:ln>
        </p:spPr>
      </p:sp>
      <p:sp>
        <p:nvSpPr>
          <p:cNvPr id="27" name="Shape 25"/>
          <p:cNvSpPr/>
          <p:nvPr/>
        </p:nvSpPr>
        <p:spPr>
          <a:xfrm>
            <a:off x="9253728" y="6373999"/>
            <a:ext cx="310896" cy="26801"/>
          </a:xfrm>
          <a:prstGeom prst="rect">
            <a:avLst/>
          </a:prstGeom>
          <a:solidFill>
            <a:srgbClr val="0F2A4A"/>
          </a:solidFill>
          <a:ln w="12700">
            <a:solidFill>
              <a:srgbClr val="0F2A4A"/>
            </a:solidFill>
            <a:prstDash val="solid"/>
          </a:ln>
        </p:spPr>
      </p:sp>
      <p:sp>
        <p:nvSpPr>
          <p:cNvPr id="28" name="Shape 26"/>
          <p:cNvSpPr/>
          <p:nvPr/>
        </p:nvSpPr>
        <p:spPr>
          <a:xfrm>
            <a:off x="9674352" y="6373999"/>
            <a:ext cx="310896" cy="26801"/>
          </a:xfrm>
          <a:prstGeom prst="rect">
            <a:avLst/>
          </a:prstGeom>
          <a:solidFill>
            <a:srgbClr val="0F2A4A"/>
          </a:solidFill>
          <a:ln w="12700">
            <a:solidFill>
              <a:srgbClr val="0F2A4A"/>
            </a:solidFill>
            <a:prstDash val="solid"/>
          </a:ln>
        </p:spPr>
      </p:sp>
      <p:sp>
        <p:nvSpPr>
          <p:cNvPr id="29" name="Text 27"/>
          <p:cNvSpPr txBox="1"/>
          <p:nvPr/>
        </p:nvSpPr>
        <p:spPr>
          <a:xfrm>
            <a:off x="658368" y="6382512"/>
            <a:ext cx="5486400" cy="274320"/>
          </a:xfrm>
          <a:prstGeom prst="rect">
            <a:avLst/>
          </a:prstGeom>
          <a:noFill/>
          <a:ln/>
        </p:spPr>
        <p:txBody>
          <a:bodyPr wrap="square" lIns="0" tIns="0" rIns="0" bIns="0" rtlCol="0" anchor="ctr"/>
          <a:lstStyle/>
          <a:p>
            <a:pPr indent="0" marL="0">
              <a:buNone/>
            </a:pPr>
            <a:r>
              <a:rPr lang="en-US" sz="950" dirty="0">
                <a:solidFill>
                  <a:srgbClr val="8FB4D4"/>
                </a:solidFill>
                <a:latin typeface="Calibri" pitchFamily="34" charset="0"/>
                <a:ea typeface="Calibri" pitchFamily="34" charset="-122"/>
                <a:cs typeface="Calibri" pitchFamily="34" charset="-120"/>
              </a:rPr>
              <a:t>Epidemiología · Sesión 2 · Cadena epidemiológica</a:t>
            </a:r>
            <a:endParaRPr lang="en-US" sz="950" dirty="0"/>
          </a:p>
        </p:txBody>
      </p:sp>
      <p:sp>
        <p:nvSpPr>
          <p:cNvPr id="30" name="Text 28"/>
          <p:cNvSpPr txBox="1"/>
          <p:nvPr/>
        </p:nvSpPr>
        <p:spPr>
          <a:xfrm>
            <a:off x="10616184" y="6382512"/>
            <a:ext cx="914400" cy="274320"/>
          </a:xfrm>
          <a:prstGeom prst="rect">
            <a:avLst/>
          </a:prstGeom>
          <a:noFill/>
          <a:ln/>
        </p:spPr>
        <p:txBody>
          <a:bodyPr wrap="square" lIns="0" tIns="0" rIns="0" bIns="0" rtlCol="0" anchor="ctr"/>
          <a:lstStyle/>
          <a:p>
            <a:pPr algn="r" indent="0" marL="0">
              <a:buNone/>
            </a:pPr>
            <a:r>
              <a:rPr lang="en-US" sz="950" dirty="0">
                <a:solidFill>
                  <a:srgbClr val="8FB4D4"/>
                </a:solidFill>
                <a:latin typeface="Calibri" pitchFamily="34" charset="0"/>
                <a:ea typeface="Calibri" pitchFamily="34" charset="-122"/>
                <a:cs typeface="Calibri" pitchFamily="34" charset="-120"/>
              </a:rPr>
              <a:t>6</a:t>
            </a:r>
            <a:endParaRPr lang="en-US" sz="9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58368" y="384048"/>
            <a:ext cx="10872216" cy="237744"/>
          </a:xfrm>
          <a:prstGeom prst="rect">
            <a:avLst/>
          </a:prstGeom>
          <a:noFill/>
          <a:ln/>
        </p:spPr>
        <p:txBody>
          <a:bodyPr wrap="square" lIns="0" tIns="0" rIns="0" bIns="0" rtlCol="0" anchor="ctr"/>
          <a:lstStyle/>
          <a:p>
            <a:pPr indent="0" marL="0">
              <a:buNone/>
            </a:pPr>
            <a:r>
              <a:rPr lang="en-US" sz="1100" b="1" dirty="0">
                <a:solidFill>
                  <a:srgbClr val="B52639"/>
                </a:solidFill>
                <a:latin typeface="Calibri" pitchFamily="34" charset="0"/>
                <a:ea typeface="Calibri" pitchFamily="34" charset="-122"/>
                <a:cs typeface="Calibri" pitchFamily="34" charset="-120"/>
              </a:rPr>
              <a:t>Definición</a:t>
            </a:r>
            <a:endParaRPr lang="en-US" sz="1100" dirty="0"/>
          </a:p>
        </p:txBody>
      </p:sp>
      <p:sp>
        <p:nvSpPr>
          <p:cNvPr id="3" name="Text 1"/>
          <p:cNvSpPr txBox="1"/>
          <p:nvPr/>
        </p:nvSpPr>
        <p:spPr>
          <a:xfrm>
            <a:off x="658368" y="658368"/>
            <a:ext cx="10872216" cy="658368"/>
          </a:xfrm>
          <a:prstGeom prst="rect">
            <a:avLst/>
          </a:prstGeom>
          <a:noFill/>
          <a:ln/>
        </p:spPr>
        <p:txBody>
          <a:bodyPr wrap="square" lIns="0" tIns="0" rIns="0" bIns="0" rtlCol="0" anchor="t"/>
          <a:lstStyle/>
          <a:p>
            <a:pPr indent="0" marL="0">
              <a:buNone/>
            </a:pPr>
            <a:r>
              <a:rPr lang="en-US" sz="3000" b="1" dirty="0">
                <a:solidFill>
                  <a:srgbClr val="08182C"/>
                </a:solidFill>
                <a:latin typeface="Cambria" pitchFamily="34" charset="0"/>
                <a:ea typeface="Cambria" pitchFamily="34" charset="-122"/>
                <a:cs typeface="Cambria" pitchFamily="34" charset="-120"/>
              </a:rPr>
              <a:t>Qué es un agente causal</a:t>
            </a:r>
            <a:endParaRPr lang="en-US" sz="3000" dirty="0"/>
          </a:p>
        </p:txBody>
      </p:sp>
      <p:sp>
        <p:nvSpPr>
          <p:cNvPr id="4" name="Text 2"/>
          <p:cNvSpPr txBox="1"/>
          <p:nvPr/>
        </p:nvSpPr>
        <p:spPr>
          <a:xfrm>
            <a:off x="658368" y="6382512"/>
            <a:ext cx="5486400" cy="274320"/>
          </a:xfrm>
          <a:prstGeom prst="rect">
            <a:avLst/>
          </a:prstGeom>
          <a:noFill/>
          <a:ln/>
        </p:spPr>
        <p:txBody>
          <a:bodyPr wrap="square" lIns="0" tIns="0" rIns="0" bIns="0" rtlCol="0" anchor="ctr"/>
          <a:lstStyle/>
          <a:p>
            <a:pPr indent="0" marL="0">
              <a:buNone/>
            </a:pPr>
            <a:r>
              <a:rPr lang="en-US" sz="950" dirty="0">
                <a:solidFill>
                  <a:srgbClr val="54637A"/>
                </a:solidFill>
                <a:latin typeface="Calibri" pitchFamily="34" charset="0"/>
                <a:ea typeface="Calibri" pitchFamily="34" charset="-122"/>
                <a:cs typeface="Calibri" pitchFamily="34" charset="-120"/>
              </a:rPr>
              <a:t>Epidemiología · Sesión 2 · Cadena epidemiológica</a:t>
            </a:r>
            <a:endParaRPr lang="en-US" sz="950" dirty="0"/>
          </a:p>
        </p:txBody>
      </p:sp>
      <p:sp>
        <p:nvSpPr>
          <p:cNvPr id="5" name="Text 3"/>
          <p:cNvSpPr txBox="1"/>
          <p:nvPr/>
        </p:nvSpPr>
        <p:spPr>
          <a:xfrm>
            <a:off x="10616184" y="6382512"/>
            <a:ext cx="914400" cy="274320"/>
          </a:xfrm>
          <a:prstGeom prst="rect">
            <a:avLst/>
          </a:prstGeom>
          <a:noFill/>
          <a:ln/>
        </p:spPr>
        <p:txBody>
          <a:bodyPr wrap="square" lIns="0" tIns="0" rIns="0" bIns="0" rtlCol="0" anchor="ctr"/>
          <a:lstStyle/>
          <a:p>
            <a:pPr algn="r" indent="0" marL="0">
              <a:buNone/>
            </a:pPr>
            <a:r>
              <a:rPr lang="en-US" sz="950" dirty="0">
                <a:solidFill>
                  <a:srgbClr val="54637A"/>
                </a:solidFill>
                <a:latin typeface="Calibri" pitchFamily="34" charset="0"/>
                <a:ea typeface="Calibri" pitchFamily="34" charset="-122"/>
                <a:cs typeface="Calibri" pitchFamily="34" charset="-120"/>
              </a:rPr>
              <a:t>7</a:t>
            </a:r>
            <a:endParaRPr lang="en-US" sz="950" dirty="0"/>
          </a:p>
        </p:txBody>
      </p:sp>
      <p:sp>
        <p:nvSpPr>
          <p:cNvPr id="6" name="Shape 4"/>
          <p:cNvSpPr/>
          <p:nvPr/>
        </p:nvSpPr>
        <p:spPr>
          <a:xfrm>
            <a:off x="658368" y="1600200"/>
            <a:ext cx="10872216" cy="1371600"/>
          </a:xfrm>
          <a:prstGeom prst="roundRect">
            <a:avLst>
              <a:gd name="adj" fmla="val 2667"/>
            </a:avLst>
          </a:prstGeom>
          <a:solidFill>
            <a:srgbClr val="08182C"/>
          </a:solidFill>
          <a:ln w="12700">
            <a:solidFill>
              <a:srgbClr val="08182C"/>
            </a:solidFill>
            <a:prstDash val="solid"/>
          </a:ln>
        </p:spPr>
      </p:sp>
      <p:sp>
        <p:nvSpPr>
          <p:cNvPr id="7" name="Text 5"/>
          <p:cNvSpPr txBox="1"/>
          <p:nvPr/>
        </p:nvSpPr>
        <p:spPr>
          <a:xfrm>
            <a:off x="932688" y="1828800"/>
            <a:ext cx="10323576" cy="914400"/>
          </a:xfrm>
          <a:prstGeom prst="rect">
            <a:avLst/>
          </a:prstGeom>
          <a:noFill/>
          <a:ln/>
        </p:spPr>
        <p:txBody>
          <a:bodyPr wrap="square" lIns="0" tIns="0" rIns="0" bIns="0" rtlCol="0" anchor="ctr"/>
          <a:lstStyle/>
          <a:p>
            <a:pPr indent="0" marL="0">
              <a:lnSpc>
                <a:spcPct val="110000"/>
              </a:lnSpc>
              <a:buNone/>
            </a:pPr>
            <a:r>
              <a:rPr lang="en-US" sz="1700" i="1" dirty="0">
                <a:solidFill>
                  <a:srgbClr val="FFFFFF"/>
                </a:solidFill>
                <a:latin typeface="Cambria" pitchFamily="34" charset="0"/>
                <a:ea typeface="Cambria" pitchFamily="34" charset="-122"/>
                <a:cs typeface="Cambria" pitchFamily="34" charset="-120"/>
              </a:rPr>
              <a:t>Factor (microorganismo, sustancia química, forma de radiación, agente mecánico, conductual o social, o un proceso) cuya presencia, presencia excesiva o ausencia relativa es esencial para la ocurrencia de la enfermedad.</a:t>
            </a:r>
            <a:endParaRPr lang="en-US" sz="1700" dirty="0"/>
          </a:p>
        </p:txBody>
      </p:sp>
      <p:sp>
        <p:nvSpPr>
          <p:cNvPr id="8" name="Shape 6"/>
          <p:cNvSpPr/>
          <p:nvPr/>
        </p:nvSpPr>
        <p:spPr>
          <a:xfrm>
            <a:off x="658368" y="3246120"/>
            <a:ext cx="5253228" cy="2011680"/>
          </a:xfrm>
          <a:prstGeom prst="roundRect">
            <a:avLst>
              <a:gd name="adj" fmla="val 1818"/>
            </a:avLst>
          </a:prstGeom>
          <a:solidFill>
            <a:srgbClr val="F1F4F8"/>
          </a:solidFill>
          <a:ln w="12700">
            <a:solidFill>
              <a:srgbClr val="F1F4F8"/>
            </a:solidFill>
            <a:prstDash val="solid"/>
          </a:ln>
        </p:spPr>
      </p:sp>
      <p:sp>
        <p:nvSpPr>
          <p:cNvPr id="9" name="Text 7"/>
          <p:cNvSpPr txBox="1"/>
          <p:nvPr/>
        </p:nvSpPr>
        <p:spPr>
          <a:xfrm>
            <a:off x="896112" y="3447288"/>
            <a:ext cx="4777740" cy="237744"/>
          </a:xfrm>
          <a:prstGeom prst="rect">
            <a:avLst/>
          </a:prstGeom>
          <a:noFill/>
          <a:ln/>
        </p:spPr>
        <p:txBody>
          <a:bodyPr wrap="square" lIns="0" tIns="0" rIns="0" bIns="0" rtlCol="0" anchor="ctr"/>
          <a:lstStyle/>
          <a:p>
            <a:pPr indent="0" marL="0">
              <a:buNone/>
            </a:pPr>
            <a:r>
              <a:rPr lang="en-US" sz="1050" b="1" dirty="0">
                <a:solidFill>
                  <a:srgbClr val="1A4270"/>
                </a:solidFill>
                <a:latin typeface="Calibri" pitchFamily="34" charset="0"/>
                <a:ea typeface="Calibri" pitchFamily="34" charset="-122"/>
                <a:cs typeface="Calibri" pitchFamily="34" charset="-120"/>
              </a:rPr>
              <a:t>DOS DETALLES QUE SE PASAN POR ALTO</a:t>
            </a:r>
            <a:endParaRPr lang="en-US" sz="1050" dirty="0"/>
          </a:p>
        </p:txBody>
      </p:sp>
      <p:sp>
        <p:nvSpPr>
          <p:cNvPr id="10" name="Text 8"/>
          <p:cNvSpPr txBox="1"/>
          <p:nvPr/>
        </p:nvSpPr>
        <p:spPr>
          <a:xfrm>
            <a:off x="896112" y="3739896"/>
            <a:ext cx="4777740" cy="1335024"/>
          </a:xfrm>
          <a:prstGeom prst="rect">
            <a:avLst/>
          </a:prstGeom>
          <a:noFill/>
          <a:ln/>
        </p:spPr>
        <p:txBody>
          <a:bodyPr wrap="square" lIns="0" tIns="0" rIns="0" bIns="0" rtlCol="0" anchor="ctr"/>
          <a:lstStyle/>
          <a:p>
            <a:pPr indent="0" marL="0">
              <a:lnSpc>
                <a:spcPct val="112000"/>
              </a:lnSpc>
              <a:buNone/>
            </a:pPr>
            <a:r>
              <a:rPr lang="en-US" sz="1350" dirty="0">
                <a:solidFill>
                  <a:srgbClr val="14202E"/>
                </a:solidFill>
                <a:latin typeface="Calibri" pitchFamily="34" charset="0"/>
                <a:ea typeface="Calibri" pitchFamily="34" charset="-122"/>
                <a:cs typeface="Calibri" pitchFamily="34" charset="-120"/>
              </a:rPr>
              <a:t>La definición incluye agentes conductuales y sociales, no solo microbios.</a:t>
            </a:r>
            <a:endParaRPr lang="en-US" sz="1350" dirty="0"/>
          </a:p>
          <a:p>
            <a:pPr indent="0" marL="0">
              <a:lnSpc>
                <a:spcPct val="112000"/>
              </a:lnSpc>
              <a:buNone/>
            </a:pPr>
            <a:endParaRPr lang="en-US" sz="1350" dirty="0"/>
          </a:p>
          <a:p>
            <a:pPr indent="0" marL="0">
              <a:lnSpc>
                <a:spcPct val="112000"/>
              </a:lnSpc>
              <a:buNone/>
            </a:pPr>
            <a:r>
              <a:rPr lang="en-US" sz="1350" dirty="0">
                <a:solidFill>
                  <a:srgbClr val="14202E"/>
                </a:solidFill>
                <a:latin typeface="Calibri" pitchFamily="34" charset="0"/>
                <a:ea typeface="Calibri" pitchFamily="34" charset="-122"/>
                <a:cs typeface="Calibri" pitchFamily="34" charset="-120"/>
              </a:rPr>
              <a:t>Y en las enfermedades por deficiencia el agente es una AUSENCIA, no una presencia.</a:t>
            </a:r>
            <a:endParaRPr lang="en-US" sz="1350" dirty="0"/>
          </a:p>
        </p:txBody>
      </p:sp>
      <p:sp>
        <p:nvSpPr>
          <p:cNvPr id="11" name="Shape 9"/>
          <p:cNvSpPr/>
          <p:nvPr/>
        </p:nvSpPr>
        <p:spPr>
          <a:xfrm>
            <a:off x="6277356" y="3246120"/>
            <a:ext cx="5253228" cy="2011680"/>
          </a:xfrm>
          <a:prstGeom prst="roundRect">
            <a:avLst>
              <a:gd name="adj" fmla="val 1818"/>
            </a:avLst>
          </a:prstGeom>
          <a:solidFill>
            <a:srgbClr val="F6E4E6"/>
          </a:solidFill>
          <a:ln w="12700">
            <a:solidFill>
              <a:srgbClr val="F6E4E6"/>
            </a:solidFill>
            <a:prstDash val="solid"/>
          </a:ln>
        </p:spPr>
      </p:sp>
      <p:sp>
        <p:nvSpPr>
          <p:cNvPr id="12" name="Text 10"/>
          <p:cNvSpPr txBox="1"/>
          <p:nvPr/>
        </p:nvSpPr>
        <p:spPr>
          <a:xfrm>
            <a:off x="6515100" y="3447288"/>
            <a:ext cx="4777740" cy="237744"/>
          </a:xfrm>
          <a:prstGeom prst="rect">
            <a:avLst/>
          </a:prstGeom>
          <a:noFill/>
          <a:ln/>
        </p:spPr>
        <p:txBody>
          <a:bodyPr wrap="square" lIns="0" tIns="0" rIns="0" bIns="0" rtlCol="0" anchor="ctr"/>
          <a:lstStyle/>
          <a:p>
            <a:pPr indent="0" marL="0">
              <a:buNone/>
            </a:pPr>
            <a:r>
              <a:rPr lang="en-US" sz="1050" b="1" dirty="0">
                <a:solidFill>
                  <a:srgbClr val="B52639"/>
                </a:solidFill>
                <a:latin typeface="Calibri" pitchFamily="34" charset="0"/>
                <a:ea typeface="Calibri" pitchFamily="34" charset="-122"/>
                <a:cs typeface="Calibri" pitchFamily="34" charset="-120"/>
              </a:rPr>
              <a:t>ENLACE CON LA SESIÓN 1</a:t>
            </a:r>
            <a:endParaRPr lang="en-US" sz="1050" dirty="0"/>
          </a:p>
        </p:txBody>
      </p:sp>
      <p:sp>
        <p:nvSpPr>
          <p:cNvPr id="13" name="Text 11"/>
          <p:cNvSpPr txBox="1"/>
          <p:nvPr/>
        </p:nvSpPr>
        <p:spPr>
          <a:xfrm>
            <a:off x="6515100" y="3739896"/>
            <a:ext cx="4777740" cy="1335024"/>
          </a:xfrm>
          <a:prstGeom prst="rect">
            <a:avLst/>
          </a:prstGeom>
          <a:noFill/>
          <a:ln/>
        </p:spPr>
        <p:txBody>
          <a:bodyPr wrap="square" lIns="0" tIns="0" rIns="0" bIns="0" rtlCol="0" anchor="ctr"/>
          <a:lstStyle/>
          <a:p>
            <a:pPr indent="0" marL="0">
              <a:lnSpc>
                <a:spcPct val="112000"/>
              </a:lnSpc>
              <a:buNone/>
            </a:pPr>
            <a:r>
              <a:rPr lang="en-US" sz="1350" dirty="0">
                <a:solidFill>
                  <a:srgbClr val="14202E"/>
                </a:solidFill>
                <a:latin typeface="Calibri" pitchFamily="34" charset="0"/>
                <a:ea typeface="Calibri" pitchFamily="34" charset="-122"/>
                <a:cs typeface="Calibri" pitchFamily="34" charset="-120"/>
              </a:rPr>
              <a:t>Por lo general el agente es una causa NECESARIA PERO NO SUFICIENTE. Es exactamente el tipo de relación causal que vimos con Mycobacterium tuberculosis y tuberculosis.</a:t>
            </a:r>
            <a:endParaRPr lang="en-US" sz="13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58368" y="384048"/>
            <a:ext cx="10872216" cy="237744"/>
          </a:xfrm>
          <a:prstGeom prst="rect">
            <a:avLst/>
          </a:prstGeom>
          <a:noFill/>
          <a:ln/>
        </p:spPr>
        <p:txBody>
          <a:bodyPr wrap="square" lIns="0" tIns="0" rIns="0" bIns="0" rtlCol="0" anchor="ctr"/>
          <a:lstStyle/>
          <a:p>
            <a:pPr indent="0" marL="0">
              <a:buNone/>
            </a:pPr>
            <a:r>
              <a:rPr lang="en-US" sz="1100" b="1" dirty="0">
                <a:solidFill>
                  <a:srgbClr val="B52639"/>
                </a:solidFill>
                <a:latin typeface="Calibri" pitchFamily="34" charset="0"/>
                <a:ea typeface="Calibri" pitchFamily="34" charset="-122"/>
                <a:cs typeface="Calibri" pitchFamily="34" charset="-120"/>
              </a:rPr>
              <a:t>Clasificación</a:t>
            </a:r>
            <a:endParaRPr lang="en-US" sz="1100" dirty="0"/>
          </a:p>
        </p:txBody>
      </p:sp>
      <p:sp>
        <p:nvSpPr>
          <p:cNvPr id="3" name="Text 1"/>
          <p:cNvSpPr txBox="1"/>
          <p:nvPr/>
        </p:nvSpPr>
        <p:spPr>
          <a:xfrm>
            <a:off x="658368" y="658368"/>
            <a:ext cx="10872216" cy="658368"/>
          </a:xfrm>
          <a:prstGeom prst="rect">
            <a:avLst/>
          </a:prstGeom>
          <a:noFill/>
          <a:ln/>
        </p:spPr>
        <p:txBody>
          <a:bodyPr wrap="square" lIns="0" tIns="0" rIns="0" bIns="0" rtlCol="0" anchor="t"/>
          <a:lstStyle/>
          <a:p>
            <a:pPr indent="0" marL="0">
              <a:buNone/>
            </a:pPr>
            <a:r>
              <a:rPr lang="en-US" sz="3000" b="1" dirty="0">
                <a:solidFill>
                  <a:srgbClr val="08182C"/>
                </a:solidFill>
                <a:latin typeface="Cambria" pitchFamily="34" charset="0"/>
                <a:ea typeface="Cambria" pitchFamily="34" charset="-122"/>
                <a:cs typeface="Cambria" pitchFamily="34" charset="-120"/>
              </a:rPr>
              <a:t>Agentes biológicos y no biológicos</a:t>
            </a:r>
            <a:endParaRPr lang="en-US" sz="3000" dirty="0"/>
          </a:p>
        </p:txBody>
      </p:sp>
      <p:sp>
        <p:nvSpPr>
          <p:cNvPr id="4" name="Text 2"/>
          <p:cNvSpPr txBox="1"/>
          <p:nvPr/>
        </p:nvSpPr>
        <p:spPr>
          <a:xfrm>
            <a:off x="658368" y="6382512"/>
            <a:ext cx="5486400" cy="274320"/>
          </a:xfrm>
          <a:prstGeom prst="rect">
            <a:avLst/>
          </a:prstGeom>
          <a:noFill/>
          <a:ln/>
        </p:spPr>
        <p:txBody>
          <a:bodyPr wrap="square" lIns="0" tIns="0" rIns="0" bIns="0" rtlCol="0" anchor="ctr"/>
          <a:lstStyle/>
          <a:p>
            <a:pPr indent="0" marL="0">
              <a:buNone/>
            </a:pPr>
            <a:r>
              <a:rPr lang="en-US" sz="950" dirty="0">
                <a:solidFill>
                  <a:srgbClr val="54637A"/>
                </a:solidFill>
                <a:latin typeface="Calibri" pitchFamily="34" charset="0"/>
                <a:ea typeface="Calibri" pitchFamily="34" charset="-122"/>
                <a:cs typeface="Calibri" pitchFamily="34" charset="-120"/>
              </a:rPr>
              <a:t>Epidemiología · Sesión 2 · Cadena epidemiológica</a:t>
            </a:r>
            <a:endParaRPr lang="en-US" sz="950" dirty="0"/>
          </a:p>
        </p:txBody>
      </p:sp>
      <p:sp>
        <p:nvSpPr>
          <p:cNvPr id="5" name="Text 3"/>
          <p:cNvSpPr txBox="1"/>
          <p:nvPr/>
        </p:nvSpPr>
        <p:spPr>
          <a:xfrm>
            <a:off x="10616184" y="6382512"/>
            <a:ext cx="914400" cy="274320"/>
          </a:xfrm>
          <a:prstGeom prst="rect">
            <a:avLst/>
          </a:prstGeom>
          <a:noFill/>
          <a:ln/>
        </p:spPr>
        <p:txBody>
          <a:bodyPr wrap="square" lIns="0" tIns="0" rIns="0" bIns="0" rtlCol="0" anchor="ctr"/>
          <a:lstStyle/>
          <a:p>
            <a:pPr algn="r" indent="0" marL="0">
              <a:buNone/>
            </a:pPr>
            <a:r>
              <a:rPr lang="en-US" sz="950" dirty="0">
                <a:solidFill>
                  <a:srgbClr val="54637A"/>
                </a:solidFill>
                <a:latin typeface="Calibri" pitchFamily="34" charset="0"/>
                <a:ea typeface="Calibri" pitchFamily="34" charset="-122"/>
                <a:cs typeface="Calibri" pitchFamily="34" charset="-120"/>
              </a:rPr>
              <a:t>8</a:t>
            </a:r>
            <a:endParaRPr lang="en-US" sz="950" dirty="0"/>
          </a:p>
        </p:txBody>
      </p:sp>
      <p:sp>
        <p:nvSpPr>
          <p:cNvPr id="6" name="Shape 4"/>
          <p:cNvSpPr/>
          <p:nvPr/>
        </p:nvSpPr>
        <p:spPr>
          <a:xfrm>
            <a:off x="658368" y="1691640"/>
            <a:ext cx="5253228" cy="2286000"/>
          </a:xfrm>
          <a:prstGeom prst="roundRect">
            <a:avLst>
              <a:gd name="adj" fmla="val 1600"/>
            </a:avLst>
          </a:prstGeom>
          <a:solidFill>
            <a:srgbClr val="F1F4F8"/>
          </a:solidFill>
          <a:ln w="12700">
            <a:solidFill>
              <a:srgbClr val="F1F4F8"/>
            </a:solidFill>
            <a:prstDash val="solid"/>
          </a:ln>
        </p:spPr>
      </p:sp>
      <p:sp>
        <p:nvSpPr>
          <p:cNvPr id="7" name="Text 5"/>
          <p:cNvSpPr txBox="1"/>
          <p:nvPr/>
        </p:nvSpPr>
        <p:spPr>
          <a:xfrm>
            <a:off x="896112" y="1892808"/>
            <a:ext cx="4777740" cy="237744"/>
          </a:xfrm>
          <a:prstGeom prst="rect">
            <a:avLst/>
          </a:prstGeom>
          <a:noFill/>
          <a:ln/>
        </p:spPr>
        <p:txBody>
          <a:bodyPr wrap="square" lIns="0" tIns="0" rIns="0" bIns="0" rtlCol="0" anchor="ctr"/>
          <a:lstStyle/>
          <a:p>
            <a:pPr indent="0" marL="0">
              <a:buNone/>
            </a:pPr>
            <a:r>
              <a:rPr lang="en-US" sz="1050" b="1" dirty="0">
                <a:solidFill>
                  <a:srgbClr val="1A4270"/>
                </a:solidFill>
                <a:latin typeface="Calibri" pitchFamily="34" charset="0"/>
                <a:ea typeface="Calibri" pitchFamily="34" charset="-122"/>
                <a:cs typeface="Calibri" pitchFamily="34" charset="-120"/>
              </a:rPr>
              <a:t>AGENTES BIOLÓGICOS</a:t>
            </a:r>
            <a:endParaRPr lang="en-US" sz="1050" dirty="0"/>
          </a:p>
        </p:txBody>
      </p:sp>
      <p:sp>
        <p:nvSpPr>
          <p:cNvPr id="8" name="Text 6"/>
          <p:cNvSpPr txBox="1"/>
          <p:nvPr/>
        </p:nvSpPr>
        <p:spPr>
          <a:xfrm>
            <a:off x="896112" y="2185416"/>
            <a:ext cx="4777740" cy="1609344"/>
          </a:xfrm>
          <a:prstGeom prst="rect">
            <a:avLst/>
          </a:prstGeom>
          <a:noFill/>
          <a:ln/>
        </p:spPr>
        <p:txBody>
          <a:bodyPr wrap="square" lIns="0" tIns="0" rIns="0" bIns="0" rtlCol="0" anchor="ctr"/>
          <a:lstStyle/>
          <a:p>
            <a:pPr indent="0" marL="0">
              <a:lnSpc>
                <a:spcPct val="112000"/>
              </a:lnSpc>
              <a:buNone/>
            </a:pPr>
            <a:r>
              <a:rPr lang="en-US" sz="1350" dirty="0">
                <a:solidFill>
                  <a:srgbClr val="14202E"/>
                </a:solidFill>
                <a:latin typeface="Calibri" pitchFamily="34" charset="0"/>
                <a:ea typeface="Calibri" pitchFamily="34" charset="-122"/>
                <a:cs typeface="Calibri" pitchFamily="34" charset="-120"/>
              </a:rPr>
              <a:t>Organismos vivos capaces de producir infección o enfermedad en el ser humano y los animales. Los que ocasionan enfermedad se denominan patógenos.</a:t>
            </a:r>
            <a:endParaRPr lang="en-US" sz="1350" dirty="0"/>
          </a:p>
          <a:p>
            <a:pPr indent="0" marL="0">
              <a:lnSpc>
                <a:spcPct val="112000"/>
              </a:lnSpc>
              <a:buNone/>
            </a:pPr>
            <a:endParaRPr lang="en-US" sz="1350" dirty="0"/>
          </a:p>
          <a:p>
            <a:pPr indent="0" marL="0">
              <a:lnSpc>
                <a:spcPct val="112000"/>
              </a:lnSpc>
              <a:buNone/>
            </a:pPr>
            <a:r>
              <a:rPr lang="en-US" sz="1350" dirty="0">
                <a:solidFill>
                  <a:srgbClr val="14202E"/>
                </a:solidFill>
                <a:latin typeface="Calibri" pitchFamily="34" charset="0"/>
                <a:ea typeface="Calibri" pitchFamily="34" charset="-122"/>
                <a:cs typeface="Calibri" pitchFamily="34" charset="-120"/>
              </a:rPr>
              <a:t>Bacterias, virus, hongos, protozoos, helmintos, artrópodos.</a:t>
            </a:r>
            <a:endParaRPr lang="en-US" sz="1350" dirty="0"/>
          </a:p>
        </p:txBody>
      </p:sp>
      <p:sp>
        <p:nvSpPr>
          <p:cNvPr id="9" name="Shape 7"/>
          <p:cNvSpPr/>
          <p:nvPr/>
        </p:nvSpPr>
        <p:spPr>
          <a:xfrm>
            <a:off x="6277356" y="1691640"/>
            <a:ext cx="5253228" cy="2286000"/>
          </a:xfrm>
          <a:prstGeom prst="roundRect">
            <a:avLst>
              <a:gd name="adj" fmla="val 1600"/>
            </a:avLst>
          </a:prstGeom>
          <a:solidFill>
            <a:srgbClr val="F7EFE0"/>
          </a:solidFill>
          <a:ln w="12700">
            <a:solidFill>
              <a:srgbClr val="F7EFE0"/>
            </a:solidFill>
            <a:prstDash val="solid"/>
          </a:ln>
        </p:spPr>
      </p:sp>
      <p:sp>
        <p:nvSpPr>
          <p:cNvPr id="10" name="Text 8"/>
          <p:cNvSpPr txBox="1"/>
          <p:nvPr/>
        </p:nvSpPr>
        <p:spPr>
          <a:xfrm>
            <a:off x="6515100" y="1892808"/>
            <a:ext cx="4777740" cy="237744"/>
          </a:xfrm>
          <a:prstGeom prst="rect">
            <a:avLst/>
          </a:prstGeom>
          <a:noFill/>
          <a:ln/>
        </p:spPr>
        <p:txBody>
          <a:bodyPr wrap="square" lIns="0" tIns="0" rIns="0" bIns="0" rtlCol="0" anchor="ctr"/>
          <a:lstStyle/>
          <a:p>
            <a:pPr indent="0" marL="0">
              <a:buNone/>
            </a:pPr>
            <a:r>
              <a:rPr lang="en-US" sz="1050" b="1" dirty="0">
                <a:solidFill>
                  <a:srgbClr val="8A5A12"/>
                </a:solidFill>
                <a:latin typeface="Calibri" pitchFamily="34" charset="0"/>
                <a:ea typeface="Calibri" pitchFamily="34" charset="-122"/>
                <a:cs typeface="Calibri" pitchFamily="34" charset="-120"/>
              </a:rPr>
              <a:t>AGENTES NO BIOLÓGICOS</a:t>
            </a:r>
            <a:endParaRPr lang="en-US" sz="1050" dirty="0"/>
          </a:p>
        </p:txBody>
      </p:sp>
      <p:sp>
        <p:nvSpPr>
          <p:cNvPr id="11" name="Text 9"/>
          <p:cNvSpPr txBox="1"/>
          <p:nvPr/>
        </p:nvSpPr>
        <p:spPr>
          <a:xfrm>
            <a:off x="6515100" y="2185416"/>
            <a:ext cx="4777740" cy="1609344"/>
          </a:xfrm>
          <a:prstGeom prst="rect">
            <a:avLst/>
          </a:prstGeom>
          <a:noFill/>
          <a:ln/>
        </p:spPr>
        <p:txBody>
          <a:bodyPr wrap="square" lIns="0" tIns="0" rIns="0" bIns="0" rtlCol="0" anchor="ctr"/>
          <a:lstStyle/>
          <a:p>
            <a:pPr indent="0" marL="0">
              <a:lnSpc>
                <a:spcPct val="112000"/>
              </a:lnSpc>
              <a:buNone/>
            </a:pPr>
            <a:r>
              <a:rPr lang="en-US" sz="1350" dirty="0">
                <a:solidFill>
                  <a:srgbClr val="14202E"/>
                </a:solidFill>
                <a:latin typeface="Calibri" pitchFamily="34" charset="0"/>
                <a:ea typeface="Calibri" pitchFamily="34" charset="-122"/>
                <a:cs typeface="Calibri" pitchFamily="34" charset="-120"/>
              </a:rPr>
              <a:t>Químicos: plaguicidas, metales pesados, solventes.</a:t>
            </a:r>
            <a:endParaRPr lang="en-US" sz="1350" dirty="0"/>
          </a:p>
          <a:p>
            <a:pPr indent="0" marL="0">
              <a:lnSpc>
                <a:spcPct val="112000"/>
              </a:lnSpc>
              <a:buNone/>
            </a:pPr>
            <a:endParaRPr lang="en-US" sz="1350" dirty="0"/>
          </a:p>
          <a:p>
            <a:pPr indent="0" marL="0">
              <a:lnSpc>
                <a:spcPct val="112000"/>
              </a:lnSpc>
              <a:buNone/>
            </a:pPr>
            <a:r>
              <a:rPr lang="en-US" sz="1350" dirty="0">
                <a:solidFill>
                  <a:srgbClr val="14202E"/>
                </a:solidFill>
                <a:latin typeface="Calibri" pitchFamily="34" charset="0"/>
                <a:ea typeface="Calibri" pitchFamily="34" charset="-122"/>
                <a:cs typeface="Calibri" pitchFamily="34" charset="-120"/>
              </a:rPr>
              <a:t>Físicos: radiación, ruido, temperatura extrema, traumatismo mecánico.</a:t>
            </a:r>
            <a:endParaRPr lang="en-US" sz="1350" dirty="0"/>
          </a:p>
        </p:txBody>
      </p:sp>
      <p:sp>
        <p:nvSpPr>
          <p:cNvPr id="12" name="Shape 10"/>
          <p:cNvSpPr/>
          <p:nvPr/>
        </p:nvSpPr>
        <p:spPr>
          <a:xfrm>
            <a:off x="658368" y="4160520"/>
            <a:ext cx="10872216" cy="1234440"/>
          </a:xfrm>
          <a:prstGeom prst="roundRect">
            <a:avLst>
              <a:gd name="adj" fmla="val 2963"/>
            </a:avLst>
          </a:prstGeom>
          <a:solidFill>
            <a:srgbClr val="F6E4E6"/>
          </a:solidFill>
          <a:ln w="12700">
            <a:solidFill>
              <a:srgbClr val="F6E4E6"/>
            </a:solidFill>
            <a:prstDash val="solid"/>
          </a:ln>
        </p:spPr>
      </p:sp>
      <p:sp>
        <p:nvSpPr>
          <p:cNvPr id="13" name="Text 11"/>
          <p:cNvSpPr txBox="1"/>
          <p:nvPr/>
        </p:nvSpPr>
        <p:spPr>
          <a:xfrm>
            <a:off x="896112" y="4361688"/>
            <a:ext cx="10396728" cy="237744"/>
          </a:xfrm>
          <a:prstGeom prst="rect">
            <a:avLst/>
          </a:prstGeom>
          <a:noFill/>
          <a:ln/>
        </p:spPr>
        <p:txBody>
          <a:bodyPr wrap="square" lIns="0" tIns="0" rIns="0" bIns="0" rtlCol="0" anchor="ctr"/>
          <a:lstStyle/>
          <a:p>
            <a:pPr indent="0" marL="0">
              <a:buNone/>
            </a:pPr>
            <a:r>
              <a:rPr lang="en-US" sz="1050" b="1" dirty="0">
                <a:solidFill>
                  <a:srgbClr val="B52639"/>
                </a:solidFill>
                <a:latin typeface="Calibri" pitchFamily="34" charset="0"/>
                <a:ea typeface="Calibri" pitchFamily="34" charset="-122"/>
                <a:cs typeface="Calibri" pitchFamily="34" charset="-120"/>
              </a:rPr>
              <a:t>POR QUÉ IMPORTA LA DISTINCIÓN</a:t>
            </a:r>
            <a:endParaRPr lang="en-US" sz="1050" dirty="0"/>
          </a:p>
        </p:txBody>
      </p:sp>
      <p:sp>
        <p:nvSpPr>
          <p:cNvPr id="14" name="Text 12"/>
          <p:cNvSpPr txBox="1"/>
          <p:nvPr/>
        </p:nvSpPr>
        <p:spPr>
          <a:xfrm>
            <a:off x="896112" y="4654296"/>
            <a:ext cx="10396728" cy="557784"/>
          </a:xfrm>
          <a:prstGeom prst="rect">
            <a:avLst/>
          </a:prstGeom>
          <a:noFill/>
          <a:ln/>
        </p:spPr>
        <p:txBody>
          <a:bodyPr wrap="square" lIns="0" tIns="0" rIns="0" bIns="0" rtlCol="0" anchor="ctr"/>
          <a:lstStyle/>
          <a:p>
            <a:pPr indent="0" marL="0">
              <a:lnSpc>
                <a:spcPct val="112000"/>
              </a:lnSpc>
              <a:buNone/>
            </a:pPr>
            <a:r>
              <a:rPr lang="en-US" sz="1400" dirty="0">
                <a:solidFill>
                  <a:srgbClr val="14202E"/>
                </a:solidFill>
                <a:latin typeface="Calibri" pitchFamily="34" charset="0"/>
                <a:ea typeface="Calibri" pitchFamily="34" charset="-122"/>
                <a:cs typeface="Calibri" pitchFamily="34" charset="-120"/>
              </a:rPr>
              <a:t>La cadena epidemiológica clásica describe enfermedades transmisibles, es decir, agentes biológicos. Un agente químico contamina y daña, pero no se transmite de persona a persona: no tiene reservorio ni periodo de transmisibilidad.</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58368" y="384048"/>
            <a:ext cx="10872216" cy="237744"/>
          </a:xfrm>
          <a:prstGeom prst="rect">
            <a:avLst/>
          </a:prstGeom>
          <a:noFill/>
          <a:ln/>
        </p:spPr>
        <p:txBody>
          <a:bodyPr wrap="square" lIns="0" tIns="0" rIns="0" bIns="0" rtlCol="0" anchor="ctr"/>
          <a:lstStyle/>
          <a:p>
            <a:pPr indent="0" marL="0">
              <a:buNone/>
            </a:pPr>
            <a:r>
              <a:rPr lang="en-US" sz="1100" b="1" dirty="0">
                <a:solidFill>
                  <a:srgbClr val="B52639"/>
                </a:solidFill>
                <a:latin typeface="Calibri" pitchFamily="34" charset="0"/>
                <a:ea typeface="Calibri" pitchFamily="34" charset="-122"/>
                <a:cs typeface="Calibri" pitchFamily="34" charset="-120"/>
              </a:rPr>
              <a:t>Qué mirar en un agente</a:t>
            </a:r>
            <a:endParaRPr lang="en-US" sz="1100" dirty="0"/>
          </a:p>
        </p:txBody>
      </p:sp>
      <p:sp>
        <p:nvSpPr>
          <p:cNvPr id="3" name="Text 1"/>
          <p:cNvSpPr txBox="1"/>
          <p:nvPr/>
        </p:nvSpPr>
        <p:spPr>
          <a:xfrm>
            <a:off x="658368" y="658368"/>
            <a:ext cx="10872216" cy="658368"/>
          </a:xfrm>
          <a:prstGeom prst="rect">
            <a:avLst/>
          </a:prstGeom>
          <a:noFill/>
          <a:ln/>
        </p:spPr>
        <p:txBody>
          <a:bodyPr wrap="square" lIns="0" tIns="0" rIns="0" bIns="0" rtlCol="0" anchor="t"/>
          <a:lstStyle/>
          <a:p>
            <a:pPr indent="0" marL="0">
              <a:buNone/>
            </a:pPr>
            <a:r>
              <a:rPr lang="en-US" sz="3000" b="1" dirty="0">
                <a:solidFill>
                  <a:srgbClr val="08182C"/>
                </a:solidFill>
                <a:latin typeface="Cambria" pitchFamily="34" charset="0"/>
                <a:ea typeface="Cambria" pitchFamily="34" charset="-122"/>
                <a:cs typeface="Cambria" pitchFamily="34" charset="-120"/>
              </a:rPr>
              <a:t>Propiedades de los agentes biológicos</a:t>
            </a:r>
            <a:endParaRPr lang="en-US" sz="3000" dirty="0"/>
          </a:p>
        </p:txBody>
      </p:sp>
      <p:sp>
        <p:nvSpPr>
          <p:cNvPr id="4" name="Text 2"/>
          <p:cNvSpPr txBox="1"/>
          <p:nvPr/>
        </p:nvSpPr>
        <p:spPr>
          <a:xfrm>
            <a:off x="658368" y="6382512"/>
            <a:ext cx="5486400" cy="274320"/>
          </a:xfrm>
          <a:prstGeom prst="rect">
            <a:avLst/>
          </a:prstGeom>
          <a:noFill/>
          <a:ln/>
        </p:spPr>
        <p:txBody>
          <a:bodyPr wrap="square" lIns="0" tIns="0" rIns="0" bIns="0" rtlCol="0" anchor="ctr"/>
          <a:lstStyle/>
          <a:p>
            <a:pPr indent="0" marL="0">
              <a:buNone/>
            </a:pPr>
            <a:r>
              <a:rPr lang="en-US" sz="950" dirty="0">
                <a:solidFill>
                  <a:srgbClr val="54637A"/>
                </a:solidFill>
                <a:latin typeface="Calibri" pitchFamily="34" charset="0"/>
                <a:ea typeface="Calibri" pitchFamily="34" charset="-122"/>
                <a:cs typeface="Calibri" pitchFamily="34" charset="-120"/>
              </a:rPr>
              <a:t>Epidemiología · Sesión 2 · Cadena epidemiológica</a:t>
            </a:r>
            <a:endParaRPr lang="en-US" sz="950" dirty="0"/>
          </a:p>
        </p:txBody>
      </p:sp>
      <p:sp>
        <p:nvSpPr>
          <p:cNvPr id="5" name="Text 3"/>
          <p:cNvSpPr txBox="1"/>
          <p:nvPr/>
        </p:nvSpPr>
        <p:spPr>
          <a:xfrm>
            <a:off x="10616184" y="6382512"/>
            <a:ext cx="914400" cy="274320"/>
          </a:xfrm>
          <a:prstGeom prst="rect">
            <a:avLst/>
          </a:prstGeom>
          <a:noFill/>
          <a:ln/>
        </p:spPr>
        <p:txBody>
          <a:bodyPr wrap="square" lIns="0" tIns="0" rIns="0" bIns="0" rtlCol="0" anchor="ctr"/>
          <a:lstStyle/>
          <a:p>
            <a:pPr algn="r" indent="0" marL="0">
              <a:buNone/>
            </a:pPr>
            <a:r>
              <a:rPr lang="en-US" sz="950" dirty="0">
                <a:solidFill>
                  <a:srgbClr val="54637A"/>
                </a:solidFill>
                <a:latin typeface="Calibri" pitchFamily="34" charset="0"/>
                <a:ea typeface="Calibri" pitchFamily="34" charset="-122"/>
                <a:cs typeface="Calibri" pitchFamily="34" charset="-120"/>
              </a:rPr>
              <a:t>9</a:t>
            </a:r>
            <a:endParaRPr lang="en-US" sz="950" dirty="0"/>
          </a:p>
        </p:txBody>
      </p:sp>
      <p:sp>
        <p:nvSpPr>
          <p:cNvPr id="6" name="Text 4"/>
          <p:cNvSpPr txBox="1"/>
          <p:nvPr/>
        </p:nvSpPr>
        <p:spPr>
          <a:xfrm>
            <a:off x="658368" y="1645920"/>
            <a:ext cx="6858000" cy="3291840"/>
          </a:xfrm>
          <a:prstGeom prst="rect">
            <a:avLst/>
          </a:prstGeom>
          <a:noFill/>
          <a:ln/>
        </p:spPr>
        <p:txBody>
          <a:bodyPr wrap="square" lIns="0" tIns="0" rIns="0" bIns="0" rtlCol="0" anchor="ctr"/>
          <a:lstStyle/>
          <a:p>
            <a:pPr marL="342900" indent="-342900">
              <a:lnSpc>
                <a:spcPct val="110000"/>
              </a:lnSpc>
              <a:spcAft>
                <a:spcPts val="1000"/>
              </a:spcAft>
              <a:buSzPct val="100000"/>
              <a:buChar char="•"/>
            </a:pPr>
            <a:r>
              <a:rPr lang="en-US" sz="1350" dirty="0">
                <a:solidFill>
                  <a:srgbClr val="14202E"/>
                </a:solidFill>
                <a:latin typeface="Calibri" pitchFamily="34" charset="0"/>
                <a:ea typeface="Calibri" pitchFamily="34" charset="-122"/>
                <a:cs typeface="Calibri" pitchFamily="34" charset="-120"/>
              </a:rPr>
              <a:t>Propiedades intrínsecas: composición química y morfología, es decir tamaño, forma y estructura. Sirven para clasificar e identificar.</a:t>
            </a:r>
            <a:endParaRPr lang="en-US" sz="1350" dirty="0"/>
          </a:p>
          <a:p>
            <a:pPr marL="342900" indent="-342900">
              <a:lnSpc>
                <a:spcPct val="110000"/>
              </a:lnSpc>
              <a:spcAft>
                <a:spcPts val="1000"/>
              </a:spcAft>
              <a:buSzPct val="100000"/>
              <a:buChar char="•"/>
            </a:pPr>
            <a:r>
              <a:rPr lang="en-US" sz="1350" dirty="0">
                <a:solidFill>
                  <a:srgbClr val="14202E"/>
                </a:solidFill>
                <a:latin typeface="Calibri" pitchFamily="34" charset="0"/>
                <a:ea typeface="Calibri" pitchFamily="34" charset="-122"/>
                <a:cs typeface="Calibri" pitchFamily="34" charset="-120"/>
              </a:rPr>
              <a:t>Antigenicidad o inmunogenicidad: la habilidad de inducir inmunidad específica. Los agentes difieren en cuánto antígeno producen.</a:t>
            </a:r>
            <a:endParaRPr lang="en-US" sz="1350" dirty="0"/>
          </a:p>
          <a:p>
            <a:pPr marL="342900" indent="-342900">
              <a:lnSpc>
                <a:spcPct val="110000"/>
              </a:lnSpc>
              <a:spcAft>
                <a:spcPts val="1000"/>
              </a:spcAft>
              <a:buSzPct val="100000"/>
              <a:buChar char="•"/>
            </a:pPr>
            <a:r>
              <a:rPr lang="en-US" sz="1350" dirty="0">
                <a:solidFill>
                  <a:srgbClr val="14202E"/>
                </a:solidFill>
                <a:latin typeface="Calibri" pitchFamily="34" charset="0"/>
                <a:ea typeface="Calibri" pitchFamily="34" charset="-122"/>
                <a:cs typeface="Calibri" pitchFamily="34" charset="-120"/>
              </a:rPr>
              <a:t>Sitio de multiplicación y grado de diseminación en el huésped.</a:t>
            </a:r>
            <a:endParaRPr lang="en-US" sz="1350" dirty="0"/>
          </a:p>
          <a:p>
            <a:pPr marL="342900" indent="-342900">
              <a:lnSpc>
                <a:spcPct val="110000"/>
              </a:lnSpc>
              <a:spcAft>
                <a:spcPts val="1000"/>
              </a:spcAft>
              <a:buSzPct val="100000"/>
              <a:buChar char="•"/>
            </a:pPr>
            <a:r>
              <a:rPr lang="en-US" sz="1350" dirty="0">
                <a:solidFill>
                  <a:srgbClr val="14202E"/>
                </a:solidFill>
                <a:latin typeface="Calibri" pitchFamily="34" charset="0"/>
                <a:ea typeface="Calibri" pitchFamily="34" charset="-122"/>
                <a:cs typeface="Calibri" pitchFamily="34" charset="-120"/>
              </a:rPr>
              <a:t>Vulnerabilidad al ambiente, a los agentes físicos, químicos y terapéuticos.</a:t>
            </a:r>
            <a:endParaRPr lang="en-US" sz="1350" dirty="0"/>
          </a:p>
        </p:txBody>
      </p:sp>
      <p:sp>
        <p:nvSpPr>
          <p:cNvPr id="7" name="Shape 5"/>
          <p:cNvSpPr/>
          <p:nvPr/>
        </p:nvSpPr>
        <p:spPr>
          <a:xfrm>
            <a:off x="7882128" y="1645920"/>
            <a:ext cx="3648456" cy="3291840"/>
          </a:xfrm>
          <a:prstGeom prst="roundRect">
            <a:avLst>
              <a:gd name="adj" fmla="val 1111"/>
            </a:avLst>
          </a:prstGeom>
          <a:solidFill>
            <a:srgbClr val="F1F4F8"/>
          </a:solidFill>
          <a:ln w="12700">
            <a:solidFill>
              <a:srgbClr val="F1F4F8"/>
            </a:solidFill>
            <a:prstDash val="solid"/>
          </a:ln>
        </p:spPr>
      </p:sp>
      <p:sp>
        <p:nvSpPr>
          <p:cNvPr id="8" name="Text 6"/>
          <p:cNvSpPr txBox="1"/>
          <p:nvPr/>
        </p:nvSpPr>
        <p:spPr>
          <a:xfrm>
            <a:off x="8119872" y="1847088"/>
            <a:ext cx="3172968" cy="237744"/>
          </a:xfrm>
          <a:prstGeom prst="rect">
            <a:avLst/>
          </a:prstGeom>
          <a:noFill/>
          <a:ln/>
        </p:spPr>
        <p:txBody>
          <a:bodyPr wrap="square" lIns="0" tIns="0" rIns="0" bIns="0" rtlCol="0" anchor="ctr"/>
          <a:lstStyle/>
          <a:p>
            <a:pPr indent="0" marL="0">
              <a:buNone/>
            </a:pPr>
            <a:r>
              <a:rPr lang="en-US" sz="1050" b="1" dirty="0">
                <a:solidFill>
                  <a:srgbClr val="B52639"/>
                </a:solidFill>
                <a:latin typeface="Calibri" pitchFamily="34" charset="0"/>
                <a:ea typeface="Calibri" pitchFamily="34" charset="-122"/>
                <a:cs typeface="Calibri" pitchFamily="34" charset="-120"/>
              </a:rPr>
              <a:t>EL DETALLE QUE EXPLICA MUCHO</a:t>
            </a:r>
            <a:endParaRPr lang="en-US" sz="1050" dirty="0"/>
          </a:p>
        </p:txBody>
      </p:sp>
      <p:sp>
        <p:nvSpPr>
          <p:cNvPr id="9" name="Text 7"/>
          <p:cNvSpPr txBox="1"/>
          <p:nvPr/>
        </p:nvSpPr>
        <p:spPr>
          <a:xfrm>
            <a:off x="8119872" y="2139696"/>
            <a:ext cx="3172968" cy="2615184"/>
          </a:xfrm>
          <a:prstGeom prst="rect">
            <a:avLst/>
          </a:prstGeom>
          <a:noFill/>
          <a:ln/>
        </p:spPr>
        <p:txBody>
          <a:bodyPr wrap="square" lIns="0" tIns="0" rIns="0" bIns="0" rtlCol="0" anchor="ctr"/>
          <a:lstStyle/>
          <a:p>
            <a:pPr indent="0" marL="0">
              <a:lnSpc>
                <a:spcPct val="112000"/>
              </a:lnSpc>
              <a:buNone/>
            </a:pPr>
            <a:r>
              <a:rPr lang="en-US" sz="1300" dirty="0">
                <a:solidFill>
                  <a:srgbClr val="14202E"/>
                </a:solidFill>
                <a:latin typeface="Calibri" pitchFamily="34" charset="0"/>
                <a:ea typeface="Calibri" pitchFamily="34" charset="-122"/>
                <a:cs typeface="Calibri" pitchFamily="34" charset="-120"/>
              </a:rPr>
              <a:t>El virus de la influenza se multiplica solo en el epitelio traqueobronquial.</a:t>
            </a:r>
            <a:endParaRPr lang="en-US" sz="1300" dirty="0"/>
          </a:p>
          <a:p>
            <a:pPr indent="0" marL="0">
              <a:lnSpc>
                <a:spcPct val="112000"/>
              </a:lnSpc>
              <a:buNone/>
            </a:pPr>
            <a:endParaRPr lang="en-US" sz="1300" dirty="0"/>
          </a:p>
          <a:p>
            <a:pPr indent="0" marL="0">
              <a:lnSpc>
                <a:spcPct val="112000"/>
              </a:lnSpc>
              <a:buNone/>
            </a:pPr>
            <a:r>
              <a:rPr lang="en-US" sz="1300" dirty="0">
                <a:solidFill>
                  <a:srgbClr val="14202E"/>
                </a:solidFill>
                <a:latin typeface="Calibri" pitchFamily="34" charset="0"/>
                <a:ea typeface="Calibri" pitchFamily="34" charset="-122"/>
                <a:cs typeface="Calibri" pitchFamily="34" charset="-120"/>
              </a:rPr>
              <a:t>Los virus del sarampión y de la fiebre amarilla se diseminan por el torrente sanguíneo y se multiplican en numerosos sitios del cuerpo.</a:t>
            </a:r>
            <a:endParaRPr lang="en-US" sz="1300" dirty="0"/>
          </a:p>
          <a:p>
            <a:pPr indent="0" marL="0">
              <a:lnSpc>
                <a:spcPct val="112000"/>
              </a:lnSpc>
              <a:buNone/>
            </a:pPr>
            <a:endParaRPr lang="en-US" sz="1300" dirty="0"/>
          </a:p>
          <a:p>
            <a:pPr indent="0" marL="0">
              <a:lnSpc>
                <a:spcPct val="112000"/>
              </a:lnSpc>
              <a:buNone/>
            </a:pPr>
            <a:r>
              <a:rPr lang="en-US" sz="1300" dirty="0">
                <a:solidFill>
                  <a:srgbClr val="14202E"/>
                </a:solidFill>
                <a:latin typeface="Calibri" pitchFamily="34" charset="0"/>
                <a:ea typeface="Calibri" pitchFamily="34" charset="-122"/>
                <a:cs typeface="Calibri" pitchFamily="34" charset="-120"/>
              </a:rPr>
              <a:t>Por eso la inmunidad que dejan estos últimos es mucho más efectiva y duradera.</a:t>
            </a:r>
            <a:endParaRPr lang="en-US" sz="1300" dirty="0"/>
          </a:p>
        </p:txBody>
      </p:sp>
      <p:sp>
        <p:nvSpPr>
          <p:cNvPr id="10" name="Text 8"/>
          <p:cNvSpPr txBox="1"/>
          <p:nvPr/>
        </p:nvSpPr>
        <p:spPr>
          <a:xfrm>
            <a:off x="658368" y="5166360"/>
            <a:ext cx="10872216" cy="365760"/>
          </a:xfrm>
          <a:prstGeom prst="rect">
            <a:avLst/>
          </a:prstGeom>
          <a:noFill/>
          <a:ln/>
        </p:spPr>
        <p:txBody>
          <a:bodyPr wrap="square" lIns="0" tIns="0" rIns="0" bIns="0" rtlCol="0" anchor="ctr"/>
          <a:lstStyle/>
          <a:p>
            <a:pPr algn="l" indent="0" marL="0">
              <a:lnSpc>
                <a:spcPct val="115000"/>
              </a:lnSpc>
              <a:buNone/>
            </a:pPr>
            <a:r>
              <a:rPr lang="en-US" sz="1300" i="1" dirty="0">
                <a:solidFill>
                  <a:srgbClr val="54637A"/>
                </a:solidFill>
                <a:latin typeface="Calibri" pitchFamily="34" charset="0"/>
                <a:ea typeface="Calibri" pitchFamily="34" charset="-122"/>
                <a:cs typeface="Calibri" pitchFamily="34" charset="-120"/>
              </a:rPr>
              <a:t>No es casualidad que el sarampión deje inmunidad prácticamente de por vida y la influenza obligue a revacunar cada año.</a:t>
            </a:r>
            <a:endParaRPr lang="en-US" sz="13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51</Slides>
  <Notes>51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51</vt:i4>
      </vt:variant>
    </vt:vector>
  </HeadingPairs>
  <TitlesOfParts>
    <vt:vector size="54"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2026-09-08T14:40:25Z</dcterms:created>
  <dcterms:modified xsi:type="dcterms:W3CDTF">2026-09-08T14:40:25Z</dcterms:modified>
</cp:coreProperties>
</file>