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charts/chart1.xml" ContentType="application/vnd.openxmlformats-officedocument.drawingml.chart+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Lst>
  <p:notesMasterIdLst>
    <p:notesMasterId r:id="rId5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notesMaster" Target="notesMasters/notesMaster1.xml"/><Relationship Id="rId55" Type="http://schemas.openxmlformats.org/officeDocument/2006/relationships/presProps" Target="presProps.xml"/><Relationship Id="rId56" Type="http://schemas.openxmlformats.org/officeDocument/2006/relationships/viewProps" Target="viewProps.xml"/><Relationship Id="rId57" Type="http://schemas.openxmlformats.org/officeDocument/2006/relationships/theme" Target="theme/theme1.xml"/><Relationship Id="rId58"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200" b="0" i="0" u="none" strike="noStrike">
                <a:solidFill>
                  <a:srgbClr val="0F2A4A"/>
                </a:solidFill>
                <a:latin typeface="Calibri"/>
              </a:defRPr>
            </a:pPr>
            <a:r>
              <a:rPr sz="1200" b="0" i="0" u="none" strike="noStrike">
                <a:solidFill>
                  <a:srgbClr val="0F2A4A"/>
                </a:solidFill>
                <a:latin typeface="Calibri"/>
              </a:rPr>
              <a:t>Casos por grupo de edad (años)</a:t>
            </a:r>
          </a:p>
        </c:rich>
      </c:tx>
      <c:layout/>
      <c:overlay val="0"/>
    </c:title>
    <c:autoTitleDeleted val="0"/>
    <c:plotArea>
      <c:layout/>
      <c:barChart>
        <c:barDir val="col"/>
        <c:grouping val="clustered"/>
        <c:varyColors val="0"/>
        <c:ser>
          <c:idx val="0"/>
          <c:order val="0"/>
          <c:tx>
            <c:strRef>
              <c:f>Sheet1!$B$1</c:f>
              <c:strCache>
                <c:ptCount val="1"/>
                <c:pt idx="0">
                  <c:v>Casos</c:v>
                </c:pt>
              </c:strCache>
            </c:strRef>
          </c:tx>
          <c:spPr>
            <a:solidFill>
              <a:srgbClr val="1A4270"/>
            </a:solidFill>
            <a:effectLst/>
          </c:spPr>
          <c:invertIfNegative val="0"/>
          <c:dLbls>
            <c:numFmt formatCode="#,##0" sourceLinked="0"/>
            <c:txPr>
              <a:bodyPr/>
              <a:lstStyle/>
              <a:p>
                <a:pPr>
                  <a:defRPr b="0" i="0" strike="noStrike" sz="1000" u="none">
                    <a:solidFill>
                      <a:srgbClr val="14202E"/>
                    </a:solidFill>
                    <a:latin typeface="Calibri"/>
                  </a:defRPr>
                </a:pPr>
              </a:p>
            </c:txPr>
            <c:showLegendKey val="0"/>
            <c:showVal val="1"/>
            <c:showCatName val="0"/>
            <c:showSerName val="0"/>
            <c:showPercent val="0"/>
            <c:showBubbleSize val="0"/>
            <c:showLeaderLines val="0"/>
          </c:dLbls>
          <c:dPt>
            <c:idx val="0"/>
            <c:invertIfNegative val="0"/>
            <c:bubble3D val="0"/>
            <c:spPr>
              <a:solidFill>
                <a:srgbClr val="1A4270"/>
              </a:solidFill>
              <a:effectLst/>
            </c:spPr>
          </c:dPt>
          <c:dPt>
            <c:idx val="1"/>
            <c:invertIfNegative val="0"/>
            <c:bubble3D val="0"/>
            <c:spPr>
              <a:solidFill>
                <a:srgbClr val="1A4270"/>
              </a:solidFill>
              <a:effectLst/>
            </c:spPr>
          </c:dPt>
          <c:dPt>
            <c:idx val="2"/>
            <c:invertIfNegative val="0"/>
            <c:bubble3D val="0"/>
            <c:spPr>
              <a:solidFill>
                <a:srgbClr val="1A4270"/>
              </a:solidFill>
              <a:effectLst/>
            </c:spPr>
          </c:dPt>
          <c:dPt>
            <c:idx val="3"/>
            <c:invertIfNegative val="0"/>
            <c:bubble3D val="0"/>
            <c:spPr>
              <a:solidFill>
                <a:srgbClr val="1A4270"/>
              </a:solidFill>
              <a:effectLst/>
            </c:spPr>
          </c:dPt>
          <c:dPt>
            <c:idx val="4"/>
            <c:invertIfNegative val="0"/>
            <c:bubble3D val="0"/>
            <c:spPr>
              <a:solidFill>
                <a:srgbClr val="B52639"/>
              </a:solidFill>
              <a:effectLst/>
            </c:spPr>
          </c:dPt>
          <c:dPt>
            <c:idx val="5"/>
            <c:invertIfNegative val="0"/>
            <c:bubble3D val="0"/>
            <c:spPr>
              <a:solidFill>
                <a:srgbClr val="1A4270"/>
              </a:solidFill>
              <a:effectLst/>
            </c:spPr>
          </c:dPt>
          <c:dPt>
            <c:idx val="6"/>
            <c:invertIfNegative val="0"/>
            <c:bubble3D val="0"/>
            <c:spPr>
              <a:solidFill>
                <a:srgbClr val="1A4270"/>
              </a:solidFill>
              <a:effectLst/>
            </c:spPr>
          </c:dPt>
          <c:dPt>
            <c:idx val="7"/>
            <c:invertIfNegative val="0"/>
            <c:bubble3D val="0"/>
            <c:spPr>
              <a:solidFill>
                <a:srgbClr val="1A4270"/>
              </a:solidFill>
              <a:effectLst/>
            </c:spPr>
          </c:dPt>
          <c:dPt>
            <c:idx val="8"/>
            <c:invertIfNegative val="0"/>
            <c:bubble3D val="0"/>
            <c:spPr>
              <a:solidFill>
                <a:srgbClr val="1A4270"/>
              </a:solidFill>
              <a:effectLst/>
            </c:spPr>
          </c:dPt>
          <c:dPt>
            <c:idx val="9"/>
            <c:invertIfNegative val="0"/>
            <c:bubble3D val="0"/>
            <c:spPr>
              <a:solidFill>
                <a:srgbClr val="1A4270"/>
              </a:solidFill>
              <a:effectLst/>
            </c:spPr>
          </c:dPt>
          <c:dPt>
            <c:idx val="10"/>
            <c:invertIfNegative val="0"/>
            <c:bubble3D val="0"/>
            <c:spPr>
              <a:solidFill>
                <a:srgbClr val="1A4270"/>
              </a:solidFill>
              <a:effectLst/>
            </c:spPr>
          </c:dPt>
          <c:cat>
            <c:strRef>
              <c:f>Sheet1!$A$2:$A$12</c:f>
              <c:strCache>
                <c:ptCount val="11"/>
                <c:pt idx="0">
                  <c:v>20-23</c:v>
                </c:pt>
                <c:pt idx="1">
                  <c:v>24-27</c:v>
                </c:pt>
                <c:pt idx="2">
                  <c:v>28-31</c:v>
                </c:pt>
                <c:pt idx="3">
                  <c:v>32-35</c:v>
                </c:pt>
                <c:pt idx="4">
                  <c:v>36-39</c:v>
                </c:pt>
                <c:pt idx="5">
                  <c:v>40-43</c:v>
                </c:pt>
                <c:pt idx="6">
                  <c:v>44-47</c:v>
                </c:pt>
                <c:pt idx="7">
                  <c:v>48-51</c:v>
                </c:pt>
                <c:pt idx="8">
                  <c:v>52-55</c:v>
                </c:pt>
                <c:pt idx="9">
                  <c:v>56-59</c:v>
                </c:pt>
                <c:pt idx="10">
                  <c:v>60-63</c:v>
                </c:pt>
              </c:strCache>
            </c:strRef>
          </c:cat>
          <c:val>
            <c:numRef>
              <c:f>Sheet1!$B$2:$B$12</c:f>
              <c:numCache>
                <c:formatCode>General</c:formatCode>
                <c:ptCount val="11"/>
                <c:pt idx="0">
                  <c:v>6</c:v>
                </c:pt>
                <c:pt idx="1">
                  <c:v>9</c:v>
                </c:pt>
                <c:pt idx="2">
                  <c:v>11</c:v>
                </c:pt>
                <c:pt idx="3">
                  <c:v>15</c:v>
                </c:pt>
                <c:pt idx="4">
                  <c:v>27</c:v>
                </c:pt>
                <c:pt idx="5">
                  <c:v>16</c:v>
                </c:pt>
                <c:pt idx="6">
                  <c:v>12</c:v>
                </c:pt>
                <c:pt idx="7">
                  <c:v>9</c:v>
                </c:pt>
                <c:pt idx="8">
                  <c:v>7</c:v>
                </c:pt>
                <c:pt idx="9">
                  <c:v>5</c:v>
                </c:pt>
                <c:pt idx="10">
                  <c:v>3</c:v>
                </c:pt>
              </c:numCache>
            </c:numRef>
          </c:val>
        </c:ser>
        <c:dLbls>
          <c:numFmt formatCode="#,##0" sourceLinked="0"/>
          <c:txPr>
            <a:bodyPr/>
            <a:lstStyle/>
            <a:p>
              <a:pPr>
                <a:defRPr b="0" i="0" strike="noStrike" sz="1000" u="none">
                  <a:solidFill>
                    <a:srgbClr val="14202E"/>
                  </a:solidFill>
                  <a:latin typeface="Calibri"/>
                </a:defRPr>
              </a:pPr>
            </a:p>
          </c:txPr>
          <c:showLegendKey val="0"/>
          <c:showVal val="1"/>
          <c:showCatName val="0"/>
          <c:showSerName val="0"/>
          <c:showPercent val="0"/>
          <c:showBubbleSize val="0"/>
          <c:showLeaderLines val="0"/>
        </c:dLbls>
        <c:gapWidth val="12"/>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950" b="0" i="0" u="none" strike="noStrike">
                <a:solidFill>
                  <a:srgbClr val="54637A"/>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5DDE7"/>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54637A"/>
                </a:solidFill>
                <a:latin typeface="Calibri"/>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Sesión 3. Evidencias: test rápido y trabajo práctico en equipo (informe analítico-crítico). Esta semana arranca el primer avance del proyecto del semestre.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82C"/>
        </a:solidFill>
      </p:bgPr>
    </p:bg>
    <p:spTree>
      <p:nvGrpSpPr>
        <p:cNvPr id="1" name=""/>
        <p:cNvGrpSpPr/>
        <p:nvPr/>
      </p:nvGrpSpPr>
      <p:grpSpPr>
        <a:xfrm>
          <a:off x="0" y="0"/>
          <a:ext cx="0" cy="0"/>
          <a:chOff x="0" y="0"/>
          <a:chExt cx="0" cy="0"/>
        </a:xfrm>
      </p:grpSpPr>
      <p:sp>
        <p:nvSpPr>
          <p:cNvPr id="2" name="Text 0"/>
          <p:cNvSpPr txBox="1"/>
          <p:nvPr/>
        </p:nvSpPr>
        <p:spPr>
          <a:xfrm>
            <a:off x="658368" y="548640"/>
            <a:ext cx="10872216" cy="274320"/>
          </a:xfrm>
          <a:prstGeom prst="rect">
            <a:avLst/>
          </a:prstGeom>
          <a:noFill/>
          <a:ln/>
        </p:spPr>
        <p:txBody>
          <a:bodyPr wrap="square" lIns="0" tIns="0" rIns="0" bIns="0" rtlCol="0" anchor="ctr"/>
          <a:lstStyle/>
          <a:p>
            <a:pPr indent="0" marL="0">
              <a:buNone/>
            </a:pPr>
            <a:r>
              <a:rPr lang="en-US" sz="1200" dirty="0">
                <a:solidFill>
                  <a:srgbClr val="8FB4D4"/>
                </a:solidFill>
                <a:latin typeface="Calibri" pitchFamily="34" charset="0"/>
                <a:ea typeface="Calibri" pitchFamily="34" charset="-122"/>
                <a:cs typeface="Calibri" pitchFamily="34" charset="-120"/>
              </a:rPr>
              <a:t>Universidad César Vallejo   |   Facultad de Ciencias de la Salud   |   Programa de Enfermería</a:t>
            </a:r>
            <a:endParaRPr lang="en-US" sz="1200" dirty="0"/>
          </a:p>
        </p:txBody>
      </p:sp>
      <p:sp>
        <p:nvSpPr>
          <p:cNvPr id="3" name="Text 1"/>
          <p:cNvSpPr txBox="1"/>
          <p:nvPr/>
        </p:nvSpPr>
        <p:spPr>
          <a:xfrm>
            <a:off x="658368" y="1463040"/>
            <a:ext cx="2011680" cy="1371600"/>
          </a:xfrm>
          <a:prstGeom prst="rect">
            <a:avLst/>
          </a:prstGeom>
          <a:noFill/>
          <a:ln/>
        </p:spPr>
        <p:txBody>
          <a:bodyPr wrap="square" lIns="0" tIns="0" rIns="0" bIns="0" rtlCol="0" anchor="ctr"/>
          <a:lstStyle/>
          <a:p>
            <a:pPr indent="0" marL="0">
              <a:buNone/>
            </a:pPr>
            <a:r>
              <a:rPr lang="en-US" sz="9600" b="1" dirty="0">
                <a:solidFill>
                  <a:srgbClr val="B52639"/>
                </a:solidFill>
                <a:latin typeface="Cambria" pitchFamily="34" charset="0"/>
                <a:ea typeface="Cambria" pitchFamily="34" charset="-122"/>
                <a:cs typeface="Cambria" pitchFamily="34" charset="-120"/>
              </a:rPr>
              <a:t>03</a:t>
            </a:r>
            <a:endParaRPr lang="en-US" sz="9600" dirty="0"/>
          </a:p>
        </p:txBody>
      </p:sp>
      <p:sp>
        <p:nvSpPr>
          <p:cNvPr id="4" name="Text 2"/>
          <p:cNvSpPr txBox="1"/>
          <p:nvPr/>
        </p:nvSpPr>
        <p:spPr>
          <a:xfrm>
            <a:off x="2395728" y="1737360"/>
            <a:ext cx="5486400" cy="640080"/>
          </a:xfrm>
          <a:prstGeom prst="rect">
            <a:avLst/>
          </a:prstGeom>
          <a:noFill/>
          <a:ln/>
        </p:spPr>
        <p:txBody>
          <a:bodyPr wrap="square" lIns="0" tIns="0" rIns="0" bIns="0" rtlCol="0" anchor="ctr"/>
          <a:lstStyle/>
          <a:p>
            <a:pPr indent="0" marL="0">
              <a:buNone/>
            </a:pPr>
            <a:r>
              <a:rPr lang="en-US" sz="3200" i="1" dirty="0">
                <a:solidFill>
                  <a:srgbClr val="FFFFFF"/>
                </a:solidFill>
                <a:latin typeface="Cambria" pitchFamily="34" charset="0"/>
                <a:ea typeface="Cambria" pitchFamily="34" charset="-122"/>
                <a:cs typeface="Cambria" pitchFamily="34" charset="-120"/>
              </a:rPr>
              <a:t>Epidemiología</a:t>
            </a:r>
            <a:endParaRPr lang="en-US" sz="3200" dirty="0"/>
          </a:p>
        </p:txBody>
      </p:sp>
      <p:sp>
        <p:nvSpPr>
          <p:cNvPr id="5" name="Text 3"/>
          <p:cNvSpPr txBox="1"/>
          <p:nvPr/>
        </p:nvSpPr>
        <p:spPr>
          <a:xfrm>
            <a:off x="2441448" y="2331720"/>
            <a:ext cx="5486400" cy="320040"/>
          </a:xfrm>
          <a:prstGeom prst="rect">
            <a:avLst/>
          </a:prstGeom>
          <a:noFill/>
          <a:ln/>
        </p:spPr>
        <p:txBody>
          <a:bodyPr wrap="square" lIns="0" tIns="0" rIns="0" bIns="0" rtlCol="0" anchor="ctr"/>
          <a:lstStyle/>
          <a:p>
            <a:pPr indent="0" marL="0">
              <a:buNone/>
            </a:pPr>
            <a:r>
              <a:rPr lang="en-US" sz="1300" dirty="0">
                <a:solidFill>
                  <a:srgbClr val="8FB4D4"/>
                </a:solidFill>
                <a:latin typeface="Calibri" pitchFamily="34" charset="0"/>
                <a:ea typeface="Calibri" pitchFamily="34" charset="-122"/>
                <a:cs typeface="Calibri" pitchFamily="34" charset="-120"/>
              </a:rPr>
              <a:t>Primera unidad   ·   Sesión tres</a:t>
            </a:r>
            <a:endParaRPr lang="en-US" sz="1300" dirty="0"/>
          </a:p>
        </p:txBody>
      </p:sp>
      <p:sp>
        <p:nvSpPr>
          <p:cNvPr id="6" name="Text 4"/>
          <p:cNvSpPr txBox="1"/>
          <p:nvPr/>
        </p:nvSpPr>
        <p:spPr>
          <a:xfrm>
            <a:off x="658368" y="2971800"/>
            <a:ext cx="10241280" cy="1554480"/>
          </a:xfrm>
          <a:prstGeom prst="rect">
            <a:avLst/>
          </a:prstGeom>
          <a:noFill/>
          <a:ln/>
        </p:spPr>
        <p:txBody>
          <a:bodyPr wrap="square" lIns="0" tIns="0" rIns="0" bIns="0" rtlCol="0" anchor="ctr"/>
          <a:lstStyle/>
          <a:p>
            <a:pPr indent="0" marL="0">
              <a:lnSpc>
                <a:spcPct val="106000"/>
              </a:lnSpc>
              <a:buNone/>
            </a:pPr>
            <a:r>
              <a:rPr lang="en-US" sz="3600" b="1" dirty="0">
                <a:solidFill>
                  <a:srgbClr val="FFFFFF"/>
                </a:solidFill>
                <a:latin typeface="Cambria" pitchFamily="34" charset="0"/>
                <a:ea typeface="Cambria" pitchFamily="34" charset="-122"/>
                <a:cs typeface="Cambria" pitchFamily="34" charset="-120"/>
              </a:rPr>
              <a:t>Medición de la salud y la enfermedad.</a:t>
            </a:r>
            <a:endParaRPr lang="en-US" sz="3600" dirty="0"/>
          </a:p>
          <a:p>
            <a:pPr indent="0" marL="0">
              <a:lnSpc>
                <a:spcPct val="106000"/>
              </a:lnSpc>
              <a:buNone/>
            </a:pPr>
            <a:r>
              <a:rPr lang="en-US" sz="3600" b="1" dirty="0">
                <a:solidFill>
                  <a:srgbClr val="FFFFFF"/>
                </a:solidFill>
                <a:latin typeface="Cambria" pitchFamily="34" charset="0"/>
                <a:ea typeface="Cambria" pitchFamily="34" charset="-122"/>
                <a:cs typeface="Cambria" pitchFamily="34" charset="-120"/>
              </a:rPr>
              <a:t>Datos, variables y medidas resumen</a:t>
            </a:r>
            <a:endParaRPr lang="en-US" sz="3600" dirty="0"/>
          </a:p>
        </p:txBody>
      </p:sp>
      <p:sp>
        <p:nvSpPr>
          <p:cNvPr id="7" name="Text 5"/>
          <p:cNvSpPr txBox="1"/>
          <p:nvPr/>
        </p:nvSpPr>
        <p:spPr>
          <a:xfrm>
            <a:off x="658368" y="4800600"/>
            <a:ext cx="5486400" cy="274320"/>
          </a:xfrm>
          <a:prstGeom prst="rect">
            <a:avLst/>
          </a:prstGeom>
          <a:noFill/>
          <a:ln/>
        </p:spPr>
        <p:txBody>
          <a:bodyPr wrap="square" lIns="0" tIns="0" rIns="0" bIns="0" rtlCol="0" anchor="ctr"/>
          <a:lstStyle/>
          <a:p>
            <a:pPr indent="0" marL="0">
              <a:buNone/>
            </a:pPr>
            <a:r>
              <a:rPr lang="en-US" sz="1400" dirty="0">
                <a:solidFill>
                  <a:srgbClr val="FFFFFF"/>
                </a:solidFill>
                <a:latin typeface="Calibri" pitchFamily="34" charset="0"/>
                <a:ea typeface="Calibri" pitchFamily="34" charset="-122"/>
                <a:cs typeface="Calibri" pitchFamily="34" charset="-120"/>
              </a:rPr>
              <a:t>Dr. Jorge Enrique Rojas Rodríguez</a:t>
            </a:r>
            <a:endParaRPr lang="en-US" sz="1400" dirty="0"/>
          </a:p>
        </p:txBody>
      </p:sp>
      <p:sp>
        <p:nvSpPr>
          <p:cNvPr id="8" name="Text 6"/>
          <p:cNvSpPr txBox="1"/>
          <p:nvPr/>
        </p:nvSpPr>
        <p:spPr>
          <a:xfrm>
            <a:off x="658368" y="5120640"/>
            <a:ext cx="5486400" cy="274320"/>
          </a:xfrm>
          <a:prstGeom prst="rect">
            <a:avLst/>
          </a:prstGeom>
          <a:noFill/>
          <a:ln/>
        </p:spPr>
        <p:txBody>
          <a:bodyPr wrap="square" lIns="0" tIns="0" rIns="0" bIns="0" rtlCol="0" anchor="ctr"/>
          <a:lstStyle/>
          <a:p>
            <a:pPr indent="0" marL="0">
              <a:buNone/>
            </a:pPr>
            <a:r>
              <a:rPr lang="en-US" sz="1200" dirty="0">
                <a:solidFill>
                  <a:srgbClr val="8FB4D4"/>
                </a:solidFill>
                <a:latin typeface="Calibri" pitchFamily="34" charset="0"/>
                <a:ea typeface="Calibri" pitchFamily="34" charset="-122"/>
                <a:cs typeface="Calibri" pitchFamily="34" charset="-120"/>
              </a:rPr>
              <a:t>Semestre 2026-II   ·   IV ciclo   ·   4.5 créditos</a:t>
            </a:r>
            <a:endParaRPr lang="en-US" sz="1200" dirty="0"/>
          </a:p>
        </p:txBody>
      </p:sp>
      <p:sp>
        <p:nvSpPr>
          <p:cNvPr id="9" name="Shape 7"/>
          <p:cNvSpPr/>
          <p:nvPr/>
        </p:nvSpPr>
        <p:spPr>
          <a:xfrm>
            <a:off x="0" y="6448097"/>
            <a:ext cx="310896" cy="89863"/>
          </a:xfrm>
          <a:prstGeom prst="rect">
            <a:avLst/>
          </a:prstGeom>
          <a:solidFill>
            <a:srgbClr val="0F2A4A"/>
          </a:solidFill>
          <a:ln w="12700">
            <a:solidFill>
              <a:srgbClr val="0F2A4A"/>
            </a:solidFill>
            <a:prstDash val="solid"/>
          </a:ln>
        </p:spPr>
      </p:sp>
      <p:sp>
        <p:nvSpPr>
          <p:cNvPr id="10" name="Shape 8"/>
          <p:cNvSpPr/>
          <p:nvPr/>
        </p:nvSpPr>
        <p:spPr>
          <a:xfrm>
            <a:off x="420624" y="6388188"/>
            <a:ext cx="310896" cy="149772"/>
          </a:xfrm>
          <a:prstGeom prst="rect">
            <a:avLst/>
          </a:prstGeom>
          <a:solidFill>
            <a:srgbClr val="0F2A4A"/>
          </a:solidFill>
          <a:ln w="12700">
            <a:solidFill>
              <a:srgbClr val="0F2A4A"/>
            </a:solidFill>
            <a:prstDash val="solid"/>
          </a:ln>
        </p:spPr>
      </p:sp>
      <p:sp>
        <p:nvSpPr>
          <p:cNvPr id="11" name="Shape 9"/>
          <p:cNvSpPr/>
          <p:nvPr/>
        </p:nvSpPr>
        <p:spPr>
          <a:xfrm>
            <a:off x="841248" y="6298324"/>
            <a:ext cx="310896" cy="239636"/>
          </a:xfrm>
          <a:prstGeom prst="rect">
            <a:avLst/>
          </a:prstGeom>
          <a:solidFill>
            <a:srgbClr val="0F2A4A"/>
          </a:solidFill>
          <a:ln w="12700">
            <a:solidFill>
              <a:srgbClr val="0F2A4A"/>
            </a:solidFill>
            <a:prstDash val="solid"/>
          </a:ln>
        </p:spPr>
      </p:sp>
      <p:sp>
        <p:nvSpPr>
          <p:cNvPr id="12" name="Shape 10"/>
          <p:cNvSpPr/>
          <p:nvPr/>
        </p:nvSpPr>
        <p:spPr>
          <a:xfrm>
            <a:off x="1261872" y="6178506"/>
            <a:ext cx="310896" cy="359454"/>
          </a:xfrm>
          <a:prstGeom prst="rect">
            <a:avLst/>
          </a:prstGeom>
          <a:solidFill>
            <a:srgbClr val="0F2A4A"/>
          </a:solidFill>
          <a:ln w="12700">
            <a:solidFill>
              <a:srgbClr val="0F2A4A"/>
            </a:solidFill>
            <a:prstDash val="solid"/>
          </a:ln>
        </p:spPr>
      </p:sp>
      <p:sp>
        <p:nvSpPr>
          <p:cNvPr id="13" name="Shape 11"/>
          <p:cNvSpPr/>
          <p:nvPr/>
        </p:nvSpPr>
        <p:spPr>
          <a:xfrm>
            <a:off x="1682496" y="6028734"/>
            <a:ext cx="310896" cy="509226"/>
          </a:xfrm>
          <a:prstGeom prst="rect">
            <a:avLst/>
          </a:prstGeom>
          <a:solidFill>
            <a:srgbClr val="0F2A4A"/>
          </a:solidFill>
          <a:ln w="12700">
            <a:solidFill>
              <a:srgbClr val="0F2A4A"/>
            </a:solidFill>
            <a:prstDash val="solid"/>
          </a:ln>
        </p:spPr>
      </p:sp>
      <p:sp>
        <p:nvSpPr>
          <p:cNvPr id="14" name="Shape 12"/>
          <p:cNvSpPr/>
          <p:nvPr/>
        </p:nvSpPr>
        <p:spPr>
          <a:xfrm>
            <a:off x="2103120" y="5849007"/>
            <a:ext cx="310896" cy="688953"/>
          </a:xfrm>
          <a:prstGeom prst="rect">
            <a:avLst/>
          </a:prstGeom>
          <a:solidFill>
            <a:srgbClr val="0F2A4A"/>
          </a:solidFill>
          <a:ln w="12700">
            <a:solidFill>
              <a:srgbClr val="0F2A4A"/>
            </a:solidFill>
            <a:prstDash val="solid"/>
          </a:ln>
        </p:spPr>
      </p:sp>
      <p:sp>
        <p:nvSpPr>
          <p:cNvPr id="15" name="Shape 13"/>
          <p:cNvSpPr/>
          <p:nvPr/>
        </p:nvSpPr>
        <p:spPr>
          <a:xfrm>
            <a:off x="2523744" y="5669280"/>
            <a:ext cx="310896" cy="868680"/>
          </a:xfrm>
          <a:prstGeom prst="rect">
            <a:avLst/>
          </a:prstGeom>
          <a:solidFill>
            <a:srgbClr val="B52639"/>
          </a:solidFill>
          <a:ln w="12700">
            <a:solidFill>
              <a:srgbClr val="B52639"/>
            </a:solidFill>
            <a:prstDash val="solid"/>
          </a:ln>
        </p:spPr>
      </p:sp>
      <p:sp>
        <p:nvSpPr>
          <p:cNvPr id="16" name="Shape 14"/>
          <p:cNvSpPr/>
          <p:nvPr/>
        </p:nvSpPr>
        <p:spPr>
          <a:xfrm>
            <a:off x="2944368" y="5759143"/>
            <a:ext cx="310896" cy="778817"/>
          </a:xfrm>
          <a:prstGeom prst="rect">
            <a:avLst/>
          </a:prstGeom>
          <a:solidFill>
            <a:srgbClr val="0F2A4A"/>
          </a:solidFill>
          <a:ln w="12700">
            <a:solidFill>
              <a:srgbClr val="0F2A4A"/>
            </a:solidFill>
            <a:prstDash val="solid"/>
          </a:ln>
        </p:spPr>
      </p:sp>
      <p:sp>
        <p:nvSpPr>
          <p:cNvPr id="17" name="Shape 15"/>
          <p:cNvSpPr/>
          <p:nvPr/>
        </p:nvSpPr>
        <p:spPr>
          <a:xfrm>
            <a:off x="3364992" y="5938870"/>
            <a:ext cx="310896" cy="599090"/>
          </a:xfrm>
          <a:prstGeom prst="rect">
            <a:avLst/>
          </a:prstGeom>
          <a:solidFill>
            <a:srgbClr val="0F2A4A"/>
          </a:solidFill>
          <a:ln w="12700">
            <a:solidFill>
              <a:srgbClr val="0F2A4A"/>
            </a:solidFill>
            <a:prstDash val="solid"/>
          </a:ln>
        </p:spPr>
      </p:sp>
      <p:sp>
        <p:nvSpPr>
          <p:cNvPr id="18" name="Shape 16"/>
          <p:cNvSpPr/>
          <p:nvPr/>
        </p:nvSpPr>
        <p:spPr>
          <a:xfrm>
            <a:off x="3785616" y="6088643"/>
            <a:ext cx="310896" cy="449317"/>
          </a:xfrm>
          <a:prstGeom prst="rect">
            <a:avLst/>
          </a:prstGeom>
          <a:solidFill>
            <a:srgbClr val="0F2A4A"/>
          </a:solidFill>
          <a:ln w="12700">
            <a:solidFill>
              <a:srgbClr val="0F2A4A"/>
            </a:solidFill>
            <a:prstDash val="solid"/>
          </a:ln>
        </p:spPr>
      </p:sp>
      <p:sp>
        <p:nvSpPr>
          <p:cNvPr id="19" name="Shape 17"/>
          <p:cNvSpPr/>
          <p:nvPr/>
        </p:nvSpPr>
        <p:spPr>
          <a:xfrm>
            <a:off x="4206240" y="6208461"/>
            <a:ext cx="310896" cy="329499"/>
          </a:xfrm>
          <a:prstGeom prst="rect">
            <a:avLst/>
          </a:prstGeom>
          <a:solidFill>
            <a:srgbClr val="0F2A4A"/>
          </a:solidFill>
          <a:ln w="12700">
            <a:solidFill>
              <a:srgbClr val="0F2A4A"/>
            </a:solidFill>
            <a:prstDash val="solid"/>
          </a:ln>
        </p:spPr>
      </p:sp>
      <p:sp>
        <p:nvSpPr>
          <p:cNvPr id="20" name="Shape 18"/>
          <p:cNvSpPr/>
          <p:nvPr/>
        </p:nvSpPr>
        <p:spPr>
          <a:xfrm>
            <a:off x="4626864" y="6283347"/>
            <a:ext cx="310896" cy="254613"/>
          </a:xfrm>
          <a:prstGeom prst="rect">
            <a:avLst/>
          </a:prstGeom>
          <a:solidFill>
            <a:srgbClr val="0F2A4A"/>
          </a:solidFill>
          <a:ln w="12700">
            <a:solidFill>
              <a:srgbClr val="0F2A4A"/>
            </a:solidFill>
            <a:prstDash val="solid"/>
          </a:ln>
        </p:spPr>
      </p:sp>
      <p:sp>
        <p:nvSpPr>
          <p:cNvPr id="21" name="Shape 19"/>
          <p:cNvSpPr/>
          <p:nvPr/>
        </p:nvSpPr>
        <p:spPr>
          <a:xfrm>
            <a:off x="5047488" y="6238415"/>
            <a:ext cx="310896" cy="299545"/>
          </a:xfrm>
          <a:prstGeom prst="rect">
            <a:avLst/>
          </a:prstGeom>
          <a:solidFill>
            <a:srgbClr val="0F2A4A"/>
          </a:solidFill>
          <a:ln w="12700">
            <a:solidFill>
              <a:srgbClr val="0F2A4A"/>
            </a:solidFill>
            <a:prstDash val="solid"/>
          </a:ln>
        </p:spPr>
      </p:sp>
      <p:sp>
        <p:nvSpPr>
          <p:cNvPr id="22" name="Shape 20"/>
          <p:cNvSpPr/>
          <p:nvPr/>
        </p:nvSpPr>
        <p:spPr>
          <a:xfrm>
            <a:off x="5468112" y="6148552"/>
            <a:ext cx="310896" cy="389408"/>
          </a:xfrm>
          <a:prstGeom prst="rect">
            <a:avLst/>
          </a:prstGeom>
          <a:solidFill>
            <a:srgbClr val="0F2A4A"/>
          </a:solidFill>
          <a:ln w="12700">
            <a:solidFill>
              <a:srgbClr val="0F2A4A"/>
            </a:solidFill>
            <a:prstDash val="solid"/>
          </a:ln>
        </p:spPr>
      </p:sp>
      <p:sp>
        <p:nvSpPr>
          <p:cNvPr id="23" name="Shape 21"/>
          <p:cNvSpPr/>
          <p:nvPr/>
        </p:nvSpPr>
        <p:spPr>
          <a:xfrm>
            <a:off x="5888736" y="6253392"/>
            <a:ext cx="310896" cy="284568"/>
          </a:xfrm>
          <a:prstGeom prst="rect">
            <a:avLst/>
          </a:prstGeom>
          <a:solidFill>
            <a:srgbClr val="0F2A4A"/>
          </a:solidFill>
          <a:ln w="12700">
            <a:solidFill>
              <a:srgbClr val="0F2A4A"/>
            </a:solidFill>
            <a:prstDash val="solid"/>
          </a:ln>
        </p:spPr>
      </p:sp>
      <p:sp>
        <p:nvSpPr>
          <p:cNvPr id="24" name="Shape 22"/>
          <p:cNvSpPr/>
          <p:nvPr/>
        </p:nvSpPr>
        <p:spPr>
          <a:xfrm>
            <a:off x="6309360" y="6343256"/>
            <a:ext cx="310896" cy="194704"/>
          </a:xfrm>
          <a:prstGeom prst="rect">
            <a:avLst/>
          </a:prstGeom>
          <a:solidFill>
            <a:srgbClr val="0F2A4A"/>
          </a:solidFill>
          <a:ln w="12700">
            <a:solidFill>
              <a:srgbClr val="0F2A4A"/>
            </a:solidFill>
            <a:prstDash val="solid"/>
          </a:ln>
        </p:spPr>
      </p:sp>
      <p:sp>
        <p:nvSpPr>
          <p:cNvPr id="25" name="Shape 23"/>
          <p:cNvSpPr/>
          <p:nvPr/>
        </p:nvSpPr>
        <p:spPr>
          <a:xfrm>
            <a:off x="6729984" y="6403165"/>
            <a:ext cx="310896" cy="134795"/>
          </a:xfrm>
          <a:prstGeom prst="rect">
            <a:avLst/>
          </a:prstGeom>
          <a:solidFill>
            <a:srgbClr val="0F2A4A"/>
          </a:solidFill>
          <a:ln w="12700">
            <a:solidFill>
              <a:srgbClr val="0F2A4A"/>
            </a:solidFill>
            <a:prstDash val="solid"/>
          </a:ln>
        </p:spPr>
      </p:sp>
      <p:sp>
        <p:nvSpPr>
          <p:cNvPr id="26" name="Shape 24"/>
          <p:cNvSpPr/>
          <p:nvPr/>
        </p:nvSpPr>
        <p:spPr>
          <a:xfrm>
            <a:off x="7150608" y="6433119"/>
            <a:ext cx="310896" cy="104841"/>
          </a:xfrm>
          <a:prstGeom prst="rect">
            <a:avLst/>
          </a:prstGeom>
          <a:solidFill>
            <a:srgbClr val="0F2A4A"/>
          </a:solidFill>
          <a:ln w="12700">
            <a:solidFill>
              <a:srgbClr val="0F2A4A"/>
            </a:solidFill>
            <a:prstDash val="solid"/>
          </a:ln>
        </p:spPr>
      </p:sp>
      <p:sp>
        <p:nvSpPr>
          <p:cNvPr id="27" name="Shape 25"/>
          <p:cNvSpPr/>
          <p:nvPr/>
        </p:nvSpPr>
        <p:spPr>
          <a:xfrm>
            <a:off x="7571232" y="6463074"/>
            <a:ext cx="310896" cy="74886"/>
          </a:xfrm>
          <a:prstGeom prst="rect">
            <a:avLst/>
          </a:prstGeom>
          <a:solidFill>
            <a:srgbClr val="0F2A4A"/>
          </a:solidFill>
          <a:ln w="12700">
            <a:solidFill>
              <a:srgbClr val="0F2A4A"/>
            </a:solidFill>
            <a:prstDash val="solid"/>
          </a:ln>
        </p:spPr>
      </p:sp>
      <p:sp>
        <p:nvSpPr>
          <p:cNvPr id="28" name="Shape 26"/>
          <p:cNvSpPr/>
          <p:nvPr/>
        </p:nvSpPr>
        <p:spPr>
          <a:xfrm>
            <a:off x="7991856" y="6478051"/>
            <a:ext cx="310896" cy="59909"/>
          </a:xfrm>
          <a:prstGeom prst="rect">
            <a:avLst/>
          </a:prstGeom>
          <a:solidFill>
            <a:srgbClr val="0F2A4A"/>
          </a:solidFill>
          <a:ln w="12700">
            <a:solidFill>
              <a:srgbClr val="0F2A4A"/>
            </a:solidFill>
            <a:prstDash val="solid"/>
          </a:ln>
        </p:spPr>
      </p:sp>
      <p:sp>
        <p:nvSpPr>
          <p:cNvPr id="29" name="Shape 27"/>
          <p:cNvSpPr/>
          <p:nvPr/>
        </p:nvSpPr>
        <p:spPr>
          <a:xfrm>
            <a:off x="8412480" y="6493028"/>
            <a:ext cx="310896" cy="44932"/>
          </a:xfrm>
          <a:prstGeom prst="rect">
            <a:avLst/>
          </a:prstGeom>
          <a:solidFill>
            <a:srgbClr val="0F2A4A"/>
          </a:solidFill>
          <a:ln w="12700">
            <a:solidFill>
              <a:srgbClr val="0F2A4A"/>
            </a:solidFill>
            <a:prstDash val="solid"/>
          </a:ln>
        </p:spPr>
      </p:sp>
      <p:sp>
        <p:nvSpPr>
          <p:cNvPr id="30" name="Shape 28"/>
          <p:cNvSpPr/>
          <p:nvPr/>
        </p:nvSpPr>
        <p:spPr>
          <a:xfrm>
            <a:off x="8833104" y="6493028"/>
            <a:ext cx="310896" cy="44932"/>
          </a:xfrm>
          <a:prstGeom prst="rect">
            <a:avLst/>
          </a:prstGeom>
          <a:solidFill>
            <a:srgbClr val="0F2A4A"/>
          </a:solidFill>
          <a:ln w="12700">
            <a:solidFill>
              <a:srgbClr val="0F2A4A"/>
            </a:solidFill>
            <a:prstDash val="solid"/>
          </a:ln>
        </p:spPr>
      </p:sp>
      <p:sp>
        <p:nvSpPr>
          <p:cNvPr id="31" name="Shape 29"/>
          <p:cNvSpPr/>
          <p:nvPr/>
        </p:nvSpPr>
        <p:spPr>
          <a:xfrm>
            <a:off x="9253728" y="6508006"/>
            <a:ext cx="310896" cy="29954"/>
          </a:xfrm>
          <a:prstGeom prst="rect">
            <a:avLst/>
          </a:prstGeom>
          <a:solidFill>
            <a:srgbClr val="0F2A4A"/>
          </a:solidFill>
          <a:ln w="12700">
            <a:solidFill>
              <a:srgbClr val="0F2A4A"/>
            </a:solidFill>
            <a:prstDash val="solid"/>
          </a:ln>
        </p:spPr>
      </p:sp>
      <p:sp>
        <p:nvSpPr>
          <p:cNvPr id="32" name="Shape 30"/>
          <p:cNvSpPr/>
          <p:nvPr/>
        </p:nvSpPr>
        <p:spPr>
          <a:xfrm>
            <a:off x="9674352" y="6508006"/>
            <a:ext cx="310896" cy="29954"/>
          </a:xfrm>
          <a:prstGeom prst="rect">
            <a:avLst/>
          </a:prstGeom>
          <a:solidFill>
            <a:srgbClr val="0F2A4A"/>
          </a:solidFill>
          <a:ln w="12700">
            <a:solidFill>
              <a:srgbClr val="0F2A4A"/>
            </a:solidFill>
            <a:prstDash val="solid"/>
          </a:ln>
        </p:spPr>
      </p:sp>
      <p:sp>
        <p:nvSpPr>
          <p:cNvPr id="33" name="Text 31"/>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8FB4D4"/>
                </a:solidFill>
                <a:latin typeface="Calibri" pitchFamily="34" charset="0"/>
                <a:ea typeface="Calibri" pitchFamily="34" charset="-122"/>
                <a:cs typeface="Calibri" pitchFamily="34" charset="-120"/>
              </a:rPr>
              <a:t>Epidemiología · Sesión 3 · Medición y datos</a:t>
            </a:r>
            <a:endParaRPr lang="en-US" sz="950" dirty="0"/>
          </a:p>
        </p:txBody>
      </p:sp>
      <p:sp>
        <p:nvSpPr>
          <p:cNvPr id="34" name="Text 32"/>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8FB4D4"/>
                </a:solidFill>
                <a:latin typeface="Calibri" pitchFamily="34" charset="0"/>
                <a:ea typeface="Calibri" pitchFamily="34" charset="-122"/>
                <a:cs typeface="Calibri" pitchFamily="34" charset="-120"/>
              </a:rPr>
              <a:t>1</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Donde empieza la estadística de mortalidad</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La causa básica de defunción</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10</a:t>
            </a:r>
            <a:endParaRPr lang="en-US" sz="950" dirty="0"/>
          </a:p>
        </p:txBody>
      </p:sp>
      <p:sp>
        <p:nvSpPr>
          <p:cNvPr id="6" name="Text 4"/>
          <p:cNvSpPr txBox="1"/>
          <p:nvPr/>
        </p:nvSpPr>
        <p:spPr>
          <a:xfrm>
            <a:off x="658368" y="1600200"/>
            <a:ext cx="10515600" cy="822960"/>
          </a:xfrm>
          <a:prstGeom prst="rect">
            <a:avLst/>
          </a:prstGeom>
          <a:noFill/>
          <a:ln/>
        </p:spPr>
        <p:txBody>
          <a:bodyPr wrap="square" lIns="0" tIns="0" rIns="0" bIns="0" rtlCol="0" anchor="ctr"/>
          <a:lstStyle/>
          <a:p>
            <a:pPr algn="l" indent="0" marL="0">
              <a:lnSpc>
                <a:spcPct val="115000"/>
              </a:lnSpc>
              <a:buNone/>
            </a:pPr>
            <a:r>
              <a:rPr lang="en-US" sz="1450" dirty="0">
                <a:solidFill>
                  <a:srgbClr val="14202E"/>
                </a:solidFill>
                <a:latin typeface="Calibri" pitchFamily="34" charset="0"/>
                <a:ea typeface="Calibri" pitchFamily="34" charset="-122"/>
                <a:cs typeface="Calibri" pitchFamily="34" charset="-120"/>
              </a:rPr>
              <a:t>Cada causa anotada en el Certificado Médico de Defunción se codifica con la CIE, y de ellas se selecciona la causa básica siguiendo las reglas de la propia clasificación. Los indicadores se presentan luego como números crudos, proporciones o tasas por edad, sexo y causa.</a:t>
            </a:r>
            <a:endParaRPr lang="en-US" sz="1450" dirty="0"/>
          </a:p>
        </p:txBody>
      </p:sp>
      <p:sp>
        <p:nvSpPr>
          <p:cNvPr id="7" name="Shape 5"/>
          <p:cNvSpPr/>
          <p:nvPr/>
        </p:nvSpPr>
        <p:spPr>
          <a:xfrm>
            <a:off x="658368" y="2514600"/>
            <a:ext cx="10872216" cy="1371600"/>
          </a:xfrm>
          <a:prstGeom prst="roundRect">
            <a:avLst>
              <a:gd name="adj" fmla="val 2667"/>
            </a:avLst>
          </a:prstGeom>
          <a:solidFill>
            <a:srgbClr val="F6E4E6"/>
          </a:solidFill>
          <a:ln w="12700">
            <a:solidFill>
              <a:srgbClr val="F6E4E6"/>
            </a:solidFill>
            <a:prstDash val="solid"/>
          </a:ln>
        </p:spPr>
      </p:sp>
      <p:sp>
        <p:nvSpPr>
          <p:cNvPr id="8" name="Text 6"/>
          <p:cNvSpPr txBox="1"/>
          <p:nvPr/>
        </p:nvSpPr>
        <p:spPr>
          <a:xfrm>
            <a:off x="896112" y="2715768"/>
            <a:ext cx="10396728"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ERROR FRECUENTE QUE EMPIEZA EN EL CERTIFICADO</a:t>
            </a:r>
            <a:endParaRPr lang="en-US" sz="1050" dirty="0"/>
          </a:p>
        </p:txBody>
      </p:sp>
      <p:sp>
        <p:nvSpPr>
          <p:cNvPr id="9" name="Text 7"/>
          <p:cNvSpPr txBox="1"/>
          <p:nvPr/>
        </p:nvSpPr>
        <p:spPr>
          <a:xfrm>
            <a:off x="896112" y="3008376"/>
            <a:ext cx="10396728" cy="411480"/>
          </a:xfrm>
          <a:prstGeom prst="rect">
            <a:avLst/>
          </a:prstGeom>
          <a:noFill/>
          <a:ln/>
        </p:spPr>
        <p:txBody>
          <a:bodyPr wrap="square" lIns="0" tIns="0" rIns="0" bIns="0" rtlCol="0" anchor="ctr"/>
          <a:lstStyle/>
          <a:p>
            <a:pPr indent="0" marL="0">
              <a:buNone/>
            </a:pPr>
            <a:r>
              <a:rPr lang="en-US" sz="1900" b="1" dirty="0">
                <a:solidFill>
                  <a:srgbClr val="0F2A4A"/>
                </a:solidFill>
                <a:latin typeface="Calibri" pitchFamily="34" charset="0"/>
                <a:ea typeface="Calibri" pitchFamily="34" charset="-122"/>
                <a:cs typeface="Calibri" pitchFamily="34" charset="-120"/>
              </a:rPr>
              <a:t>“Paro cardiorrespiratorio” no es una causa de muerte</a:t>
            </a:r>
            <a:endParaRPr lang="en-US" sz="1900" dirty="0"/>
          </a:p>
        </p:txBody>
      </p:sp>
      <p:sp>
        <p:nvSpPr>
          <p:cNvPr id="10" name="Text 8"/>
          <p:cNvSpPr txBox="1"/>
          <p:nvPr/>
        </p:nvSpPr>
        <p:spPr>
          <a:xfrm>
            <a:off x="896112" y="3474720"/>
            <a:ext cx="10396728" cy="228600"/>
          </a:xfrm>
          <a:prstGeom prst="rect">
            <a:avLst/>
          </a:prstGeom>
          <a:noFill/>
          <a:ln/>
        </p:spPr>
        <p:txBody>
          <a:bodyPr wrap="square" lIns="0" tIns="0" rIns="0" bIns="0" rtlCol="0" anchor="ctr"/>
          <a:lstStyle/>
          <a:p>
            <a:pPr indent="0" marL="0">
              <a:lnSpc>
                <a:spcPct val="112000"/>
              </a:lnSpc>
              <a:buNone/>
            </a:pPr>
            <a:r>
              <a:rPr lang="en-US" sz="1400" dirty="0">
                <a:solidFill>
                  <a:srgbClr val="14202E"/>
                </a:solidFill>
                <a:latin typeface="Calibri" pitchFamily="34" charset="0"/>
                <a:ea typeface="Calibri" pitchFamily="34" charset="-122"/>
                <a:cs typeface="Calibri" pitchFamily="34" charset="-120"/>
              </a:rPr>
              <a:t>Todos morimos de paro cardiorrespiratorio: eso no es una causa, es la definición de estar muerto.</a:t>
            </a:r>
            <a:endParaRPr lang="en-US" sz="1400" dirty="0"/>
          </a:p>
        </p:txBody>
      </p:sp>
      <p:sp>
        <p:nvSpPr>
          <p:cNvPr id="11" name="Shape 9"/>
          <p:cNvSpPr/>
          <p:nvPr/>
        </p:nvSpPr>
        <p:spPr>
          <a:xfrm>
            <a:off x="658368" y="4069080"/>
            <a:ext cx="10872216" cy="1325880"/>
          </a:xfrm>
          <a:prstGeom prst="roundRect">
            <a:avLst>
              <a:gd name="adj" fmla="val 2759"/>
            </a:avLst>
          </a:prstGeom>
          <a:solidFill>
            <a:srgbClr val="08182C"/>
          </a:solidFill>
          <a:ln w="12700">
            <a:solidFill>
              <a:srgbClr val="08182C"/>
            </a:solidFill>
            <a:prstDash val="solid"/>
          </a:ln>
        </p:spPr>
      </p:sp>
      <p:sp>
        <p:nvSpPr>
          <p:cNvPr id="12" name="Text 10"/>
          <p:cNvSpPr txBox="1"/>
          <p:nvPr/>
        </p:nvSpPr>
        <p:spPr>
          <a:xfrm>
            <a:off x="896112" y="427024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POR QUÉ IMPORTA</a:t>
            </a:r>
            <a:endParaRPr lang="en-US" sz="1050" dirty="0"/>
          </a:p>
        </p:txBody>
      </p:sp>
      <p:sp>
        <p:nvSpPr>
          <p:cNvPr id="13" name="Text 11"/>
          <p:cNvSpPr txBox="1"/>
          <p:nvPr/>
        </p:nvSpPr>
        <p:spPr>
          <a:xfrm>
            <a:off x="896112" y="4562856"/>
            <a:ext cx="10396728" cy="649224"/>
          </a:xfrm>
          <a:prstGeom prst="rect">
            <a:avLst/>
          </a:prstGeom>
          <a:noFill/>
          <a:ln/>
        </p:spPr>
        <p:txBody>
          <a:bodyPr wrap="square" lIns="0" tIns="0" rIns="0" bIns="0" rtlCol="0" anchor="ctr"/>
          <a:lstStyle/>
          <a:p>
            <a:pPr indent="0" marL="0">
              <a:lnSpc>
                <a:spcPct val="112000"/>
              </a:lnSpc>
              <a:buNone/>
            </a:pPr>
            <a:r>
              <a:rPr lang="en-US" sz="1400" dirty="0">
                <a:solidFill>
                  <a:srgbClr val="FFFFFF"/>
                </a:solidFill>
                <a:latin typeface="Calibri" pitchFamily="34" charset="0"/>
                <a:ea typeface="Calibri" pitchFamily="34" charset="-122"/>
                <a:cs typeface="Calibri" pitchFamily="34" charset="-120"/>
              </a:rPr>
              <a:t>La causa básica es la enfermedad o lesión que inició la cadena de acontecimientos que llevó al fallecimiento. Un certificado mal llenado no es un error administrativo: borra del perfil epidemiológico del país una causa de muerte que después nadie va a financiar.</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Cuatro cosas que revisar antes de usar una fuente</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La calidad del dato manda</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11</a:t>
            </a:r>
            <a:endParaRPr lang="en-US" sz="950" dirty="0"/>
          </a:p>
        </p:txBody>
      </p:sp>
      <p:sp>
        <p:nvSpPr>
          <p:cNvPr id="6" name="Shape 4"/>
          <p:cNvSpPr/>
          <p:nvPr/>
        </p:nvSpPr>
        <p:spPr>
          <a:xfrm>
            <a:off x="658368" y="1691640"/>
            <a:ext cx="2526030" cy="1371600"/>
          </a:xfrm>
          <a:prstGeom prst="roundRect">
            <a:avLst>
              <a:gd name="adj" fmla="val 2667"/>
            </a:avLst>
          </a:prstGeom>
          <a:solidFill>
            <a:srgbClr val="F1F4F8"/>
          </a:solidFill>
          <a:ln w="12700">
            <a:solidFill>
              <a:srgbClr val="F1F4F8"/>
            </a:solidFill>
            <a:prstDash val="solid"/>
          </a:ln>
        </p:spPr>
      </p:sp>
      <p:sp>
        <p:nvSpPr>
          <p:cNvPr id="7" name="Text 5"/>
          <p:cNvSpPr txBox="1"/>
          <p:nvPr/>
        </p:nvSpPr>
        <p:spPr>
          <a:xfrm>
            <a:off x="896112" y="1892808"/>
            <a:ext cx="2050542" cy="329184"/>
          </a:xfrm>
          <a:prstGeom prst="rect">
            <a:avLst/>
          </a:prstGeom>
          <a:noFill/>
          <a:ln/>
        </p:spPr>
        <p:txBody>
          <a:bodyPr wrap="square" lIns="0" tIns="0" rIns="0" bIns="0" rtlCol="0" anchor="ctr"/>
          <a:lstStyle/>
          <a:p>
            <a:pPr indent="0" marL="0">
              <a:buNone/>
            </a:pPr>
            <a:r>
              <a:rPr lang="en-US" sz="1700" b="1" dirty="0">
                <a:solidFill>
                  <a:srgbClr val="0F2A4A"/>
                </a:solidFill>
                <a:latin typeface="Calibri" pitchFamily="34" charset="0"/>
                <a:ea typeface="Calibri" pitchFamily="34" charset="-122"/>
                <a:cs typeface="Calibri" pitchFamily="34" charset="-120"/>
              </a:rPr>
              <a:t>Validez</a:t>
            </a:r>
            <a:endParaRPr lang="en-US" sz="1700" dirty="0"/>
          </a:p>
        </p:txBody>
      </p:sp>
      <p:sp>
        <p:nvSpPr>
          <p:cNvPr id="8" name="Text 6"/>
          <p:cNvSpPr txBox="1"/>
          <p:nvPr/>
        </p:nvSpPr>
        <p:spPr>
          <a:xfrm>
            <a:off x="896112" y="2276856"/>
            <a:ext cx="2050542" cy="60350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¿Mide realmente lo que dice medir?</a:t>
            </a:r>
            <a:endParaRPr lang="en-US" sz="1300" dirty="0"/>
          </a:p>
        </p:txBody>
      </p:sp>
      <p:sp>
        <p:nvSpPr>
          <p:cNvPr id="9" name="Shape 7"/>
          <p:cNvSpPr/>
          <p:nvPr/>
        </p:nvSpPr>
        <p:spPr>
          <a:xfrm>
            <a:off x="3440430" y="1691640"/>
            <a:ext cx="2526030" cy="1371600"/>
          </a:xfrm>
          <a:prstGeom prst="roundRect">
            <a:avLst>
              <a:gd name="adj" fmla="val 2667"/>
            </a:avLst>
          </a:prstGeom>
          <a:solidFill>
            <a:srgbClr val="F1F4F8"/>
          </a:solidFill>
          <a:ln w="12700">
            <a:solidFill>
              <a:srgbClr val="F1F4F8"/>
            </a:solidFill>
            <a:prstDash val="solid"/>
          </a:ln>
        </p:spPr>
      </p:sp>
      <p:sp>
        <p:nvSpPr>
          <p:cNvPr id="10" name="Text 8"/>
          <p:cNvSpPr txBox="1"/>
          <p:nvPr/>
        </p:nvSpPr>
        <p:spPr>
          <a:xfrm>
            <a:off x="3678174" y="1892808"/>
            <a:ext cx="2050542" cy="329184"/>
          </a:xfrm>
          <a:prstGeom prst="rect">
            <a:avLst/>
          </a:prstGeom>
          <a:noFill/>
          <a:ln/>
        </p:spPr>
        <p:txBody>
          <a:bodyPr wrap="square" lIns="0" tIns="0" rIns="0" bIns="0" rtlCol="0" anchor="ctr"/>
          <a:lstStyle/>
          <a:p>
            <a:pPr indent="0" marL="0">
              <a:buNone/>
            </a:pPr>
            <a:r>
              <a:rPr lang="en-US" sz="1700" b="1" dirty="0">
                <a:solidFill>
                  <a:srgbClr val="0F2A4A"/>
                </a:solidFill>
                <a:latin typeface="Calibri" pitchFamily="34" charset="0"/>
                <a:ea typeface="Calibri" pitchFamily="34" charset="-122"/>
                <a:cs typeface="Calibri" pitchFamily="34" charset="-120"/>
              </a:rPr>
              <a:t>Calidad</a:t>
            </a:r>
            <a:endParaRPr lang="en-US" sz="1700" dirty="0"/>
          </a:p>
        </p:txBody>
      </p:sp>
      <p:sp>
        <p:nvSpPr>
          <p:cNvPr id="11" name="Text 9"/>
          <p:cNvSpPr txBox="1"/>
          <p:nvPr/>
        </p:nvSpPr>
        <p:spPr>
          <a:xfrm>
            <a:off x="3678174" y="2276856"/>
            <a:ext cx="2050542" cy="60350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¿Está bien registrado y codificado?</a:t>
            </a:r>
            <a:endParaRPr lang="en-US" sz="1300" dirty="0"/>
          </a:p>
        </p:txBody>
      </p:sp>
      <p:sp>
        <p:nvSpPr>
          <p:cNvPr id="12" name="Shape 10"/>
          <p:cNvSpPr/>
          <p:nvPr/>
        </p:nvSpPr>
        <p:spPr>
          <a:xfrm>
            <a:off x="6222492" y="1691640"/>
            <a:ext cx="2526030" cy="1371600"/>
          </a:xfrm>
          <a:prstGeom prst="roundRect">
            <a:avLst>
              <a:gd name="adj" fmla="val 2667"/>
            </a:avLst>
          </a:prstGeom>
          <a:solidFill>
            <a:srgbClr val="F1F4F8"/>
          </a:solidFill>
          <a:ln w="12700">
            <a:solidFill>
              <a:srgbClr val="F1F4F8"/>
            </a:solidFill>
            <a:prstDash val="solid"/>
          </a:ln>
        </p:spPr>
      </p:sp>
      <p:sp>
        <p:nvSpPr>
          <p:cNvPr id="13" name="Text 11"/>
          <p:cNvSpPr txBox="1"/>
          <p:nvPr/>
        </p:nvSpPr>
        <p:spPr>
          <a:xfrm>
            <a:off x="6460236" y="1892808"/>
            <a:ext cx="2050542" cy="329184"/>
          </a:xfrm>
          <a:prstGeom prst="rect">
            <a:avLst/>
          </a:prstGeom>
          <a:noFill/>
          <a:ln/>
        </p:spPr>
        <p:txBody>
          <a:bodyPr wrap="square" lIns="0" tIns="0" rIns="0" bIns="0" rtlCol="0" anchor="ctr"/>
          <a:lstStyle/>
          <a:p>
            <a:pPr indent="0" marL="0">
              <a:buNone/>
            </a:pPr>
            <a:r>
              <a:rPr lang="en-US" sz="1700" b="1" dirty="0">
                <a:solidFill>
                  <a:srgbClr val="0F2A4A"/>
                </a:solidFill>
                <a:latin typeface="Calibri" pitchFamily="34" charset="0"/>
                <a:ea typeface="Calibri" pitchFamily="34" charset="-122"/>
                <a:cs typeface="Calibri" pitchFamily="34" charset="-120"/>
              </a:rPr>
              <a:t>Integridad</a:t>
            </a:r>
            <a:endParaRPr lang="en-US" sz="1700" dirty="0"/>
          </a:p>
        </p:txBody>
      </p:sp>
      <p:sp>
        <p:nvSpPr>
          <p:cNvPr id="14" name="Text 12"/>
          <p:cNvSpPr txBox="1"/>
          <p:nvPr/>
        </p:nvSpPr>
        <p:spPr>
          <a:xfrm>
            <a:off x="6460236" y="2276856"/>
            <a:ext cx="2050542" cy="60350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¿Están todos los registros o faltan?</a:t>
            </a:r>
            <a:endParaRPr lang="en-US" sz="1300" dirty="0"/>
          </a:p>
        </p:txBody>
      </p:sp>
      <p:sp>
        <p:nvSpPr>
          <p:cNvPr id="15" name="Shape 13"/>
          <p:cNvSpPr/>
          <p:nvPr/>
        </p:nvSpPr>
        <p:spPr>
          <a:xfrm>
            <a:off x="9004554" y="1691640"/>
            <a:ext cx="2526030" cy="1371600"/>
          </a:xfrm>
          <a:prstGeom prst="roundRect">
            <a:avLst>
              <a:gd name="adj" fmla="val 2667"/>
            </a:avLst>
          </a:prstGeom>
          <a:solidFill>
            <a:srgbClr val="F1F4F8"/>
          </a:solidFill>
          <a:ln w="12700">
            <a:solidFill>
              <a:srgbClr val="F1F4F8"/>
            </a:solidFill>
            <a:prstDash val="solid"/>
          </a:ln>
        </p:spPr>
      </p:sp>
      <p:sp>
        <p:nvSpPr>
          <p:cNvPr id="16" name="Text 14"/>
          <p:cNvSpPr txBox="1"/>
          <p:nvPr/>
        </p:nvSpPr>
        <p:spPr>
          <a:xfrm>
            <a:off x="9242298" y="1892808"/>
            <a:ext cx="2050542" cy="329184"/>
          </a:xfrm>
          <a:prstGeom prst="rect">
            <a:avLst/>
          </a:prstGeom>
          <a:noFill/>
          <a:ln/>
        </p:spPr>
        <p:txBody>
          <a:bodyPr wrap="square" lIns="0" tIns="0" rIns="0" bIns="0" rtlCol="0" anchor="ctr"/>
          <a:lstStyle/>
          <a:p>
            <a:pPr indent="0" marL="0">
              <a:buNone/>
            </a:pPr>
            <a:r>
              <a:rPr lang="en-US" sz="1700" b="1" dirty="0">
                <a:solidFill>
                  <a:srgbClr val="0F2A4A"/>
                </a:solidFill>
                <a:latin typeface="Calibri" pitchFamily="34" charset="0"/>
                <a:ea typeface="Calibri" pitchFamily="34" charset="-122"/>
                <a:cs typeface="Calibri" pitchFamily="34" charset="-120"/>
              </a:rPr>
              <a:t>Cobertura</a:t>
            </a:r>
            <a:endParaRPr lang="en-US" sz="1700" dirty="0"/>
          </a:p>
        </p:txBody>
      </p:sp>
      <p:sp>
        <p:nvSpPr>
          <p:cNvPr id="17" name="Text 15"/>
          <p:cNvSpPr txBox="1"/>
          <p:nvPr/>
        </p:nvSpPr>
        <p:spPr>
          <a:xfrm>
            <a:off x="9242298" y="2276856"/>
            <a:ext cx="2050542" cy="60350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¿A qué proporción de la población alcanza?</a:t>
            </a:r>
            <a:endParaRPr lang="en-US" sz="1300" dirty="0"/>
          </a:p>
        </p:txBody>
      </p:sp>
      <p:sp>
        <p:nvSpPr>
          <p:cNvPr id="18" name="Shape 16"/>
          <p:cNvSpPr/>
          <p:nvPr/>
        </p:nvSpPr>
        <p:spPr>
          <a:xfrm>
            <a:off x="658368" y="3291840"/>
            <a:ext cx="10872216" cy="1097280"/>
          </a:xfrm>
          <a:prstGeom prst="roundRect">
            <a:avLst>
              <a:gd name="adj" fmla="val 3333"/>
            </a:avLst>
          </a:prstGeom>
          <a:solidFill>
            <a:srgbClr val="08182C"/>
          </a:solidFill>
          <a:ln w="12700">
            <a:solidFill>
              <a:srgbClr val="08182C"/>
            </a:solidFill>
            <a:prstDash val="solid"/>
          </a:ln>
        </p:spPr>
      </p:sp>
      <p:sp>
        <p:nvSpPr>
          <p:cNvPr id="19" name="Text 17"/>
          <p:cNvSpPr txBox="1"/>
          <p:nvPr/>
        </p:nvSpPr>
        <p:spPr>
          <a:xfrm>
            <a:off x="896112" y="349300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PUNTO CLAVE</a:t>
            </a:r>
            <a:endParaRPr lang="en-US" sz="1050" dirty="0"/>
          </a:p>
        </p:txBody>
      </p:sp>
      <p:sp>
        <p:nvSpPr>
          <p:cNvPr id="20" name="Text 18"/>
          <p:cNvSpPr txBox="1"/>
          <p:nvPr/>
        </p:nvSpPr>
        <p:spPr>
          <a:xfrm>
            <a:off x="896112" y="3785616"/>
            <a:ext cx="10396728" cy="420624"/>
          </a:xfrm>
          <a:prstGeom prst="rect">
            <a:avLst/>
          </a:prstGeom>
          <a:noFill/>
          <a:ln/>
        </p:spPr>
        <p:txBody>
          <a:bodyPr wrap="square" lIns="0" tIns="0" rIns="0" bIns="0" rtlCol="0" anchor="ctr"/>
          <a:lstStyle/>
          <a:p>
            <a:pPr indent="0" marL="0">
              <a:lnSpc>
                <a:spcPct val="112000"/>
              </a:lnSpc>
              <a:buNone/>
            </a:pPr>
            <a:r>
              <a:rPr lang="en-US" sz="1400" dirty="0">
                <a:solidFill>
                  <a:srgbClr val="FFFFFF"/>
                </a:solidFill>
                <a:latin typeface="Calibri" pitchFamily="34" charset="0"/>
                <a:ea typeface="Calibri" pitchFamily="34" charset="-122"/>
                <a:cs typeface="Calibri" pitchFamily="34" charset="-120"/>
              </a:rPr>
              <a:t>No existe técnica estadística capaz de reparar un dato mal recogido. Si el denominador está mal, la tasa está mal, y ningún software lo va a advertir. La calidad del análisis tiene como techo la calidad del registro.</a:t>
            </a:r>
            <a:endParaRPr lang="en-US" sz="1400" dirty="0"/>
          </a:p>
        </p:txBody>
      </p:sp>
      <p:sp>
        <p:nvSpPr>
          <p:cNvPr id="21" name="Shape 19"/>
          <p:cNvSpPr/>
          <p:nvPr/>
        </p:nvSpPr>
        <p:spPr>
          <a:xfrm>
            <a:off x="658368" y="4572000"/>
            <a:ext cx="10872216" cy="914400"/>
          </a:xfrm>
          <a:prstGeom prst="roundRect">
            <a:avLst>
              <a:gd name="adj" fmla="val 4000"/>
            </a:avLst>
          </a:prstGeom>
          <a:solidFill>
            <a:srgbClr val="F6E4E6"/>
          </a:solidFill>
          <a:ln w="12700">
            <a:solidFill>
              <a:srgbClr val="F6E4E6"/>
            </a:solidFill>
            <a:prstDash val="solid"/>
          </a:ln>
        </p:spPr>
      </p:sp>
      <p:sp>
        <p:nvSpPr>
          <p:cNvPr id="22" name="Text 20"/>
          <p:cNvSpPr txBox="1"/>
          <p:nvPr/>
        </p:nvSpPr>
        <p:spPr>
          <a:xfrm>
            <a:off x="896112" y="4773168"/>
            <a:ext cx="10396728"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EL SESGO DE COBERTURA</a:t>
            </a:r>
            <a:endParaRPr lang="en-US" sz="1050" dirty="0"/>
          </a:p>
        </p:txBody>
      </p:sp>
      <p:sp>
        <p:nvSpPr>
          <p:cNvPr id="23" name="Text 21"/>
          <p:cNvSpPr txBox="1"/>
          <p:nvPr/>
        </p:nvSpPr>
        <p:spPr>
          <a:xfrm>
            <a:off x="896112" y="5065776"/>
            <a:ext cx="10396728" cy="23774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La gente que no llega al servicio no aparece en el registro, y lo que no aparece en el registro no existe para el sistema. Las poblaciones con menor acceso son, por construcción, las peor medidas. Ese sesgo tiene consecuencias en el reparto del presupuesto.</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Las que vas a usar todo el semestre</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Fuentes de datos peruanas</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12</a:t>
            </a:r>
            <a:endParaRPr lang="en-US" sz="95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658368" y="1600200"/>
          <a:ext cx="10872216" cy="914400"/>
        </p:xfrm>
        <a:graphic>
          <a:graphicData uri="http://schemas.openxmlformats.org/drawingml/2006/table">
            <a:tbl>
              <a:tblPr/>
              <a:tblGrid>
                <a:gridCol w="3017520"/>
                <a:gridCol w="4206240"/>
                <a:gridCol w="3648456"/>
              </a:tblGrid>
              <a:tr h="0">
                <a:tc>
                  <a:txBody>
                    <a:bodyPr/>
                    <a:lstStyle/>
                    <a:p>
                      <a:pPr indent="0" marL="0">
                        <a:buNone/>
                      </a:pPr>
                      <a:r>
                        <a:rPr lang="en-US" sz="1150" b="1" dirty="0">
                          <a:solidFill>
                            <a:srgbClr val="0F2A4A"/>
                          </a:solidFill>
                          <a:latin typeface="Calibri" pitchFamily="34" charset="0"/>
                          <a:ea typeface="Calibri" pitchFamily="34" charset="-122"/>
                          <a:cs typeface="Calibri" pitchFamily="34" charset="-120"/>
                        </a:rPr>
                        <a:t>Fuente</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c>
                  <a:txBody>
                    <a:bodyPr/>
                    <a:lstStyle/>
                    <a:p>
                      <a:pPr indent="0" marL="0">
                        <a:buNone/>
                      </a:pPr>
                      <a:r>
                        <a:rPr lang="en-US" sz="1150" b="1" dirty="0">
                          <a:solidFill>
                            <a:srgbClr val="0F2A4A"/>
                          </a:solidFill>
                          <a:latin typeface="Calibri" pitchFamily="34" charset="0"/>
                          <a:ea typeface="Calibri" pitchFamily="34" charset="-122"/>
                          <a:cs typeface="Calibri" pitchFamily="34" charset="-120"/>
                        </a:rPr>
                        <a:t>Qué contiene</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c>
                  <a:txBody>
                    <a:bodyPr/>
                    <a:lstStyle/>
                    <a:p>
                      <a:pPr indent="0" marL="0">
                        <a:buNone/>
                      </a:pPr>
                      <a:r>
                        <a:rPr lang="en-US" sz="1150" b="1" dirty="0">
                          <a:solidFill>
                            <a:srgbClr val="0F2A4A"/>
                          </a:solidFill>
                          <a:latin typeface="Calibri" pitchFamily="34" charset="0"/>
                          <a:ea typeface="Calibri" pitchFamily="34" charset="-122"/>
                          <a:cs typeface="Calibri" pitchFamily="34" charset="-120"/>
                        </a:rPr>
                        <a:t>Para qué la usarás</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INEI · Censos y proyecciones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Población total, estructura por edad y sexo, vivienda y hogar</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Denominadores de todos tus indicadores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ENDES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Salud materno-infantil, anemia, nutrición, vacunación, crónicas, violencia</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Morbilidad y factores de riesgo con representatividad regional</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SINADEF</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Registro de defunciones con causa codificada</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Numeradores de mortalidad general y por causas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CDC Perú · Sala situacional</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Notificación de eventos vigilados por semana epidemiológica y región</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Dengue, tuberculosis, IAAS, sarampión</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REUNIS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Indicadores consolidados, recursos humanos, establecimientos, coberturas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Desempeño y oferta de servicios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OPS · Indicadores básicos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Series históricas comparables entre países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Comparar al Perú con sus pares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bl>
          </a:graphicData>
        </a:graphic>
      </p:graphicFrame>
      <p:sp>
        <p:nvSpPr>
          <p:cNvPr id="7" name="Shape 4"/>
          <p:cNvSpPr/>
          <p:nvPr/>
        </p:nvSpPr>
        <p:spPr>
          <a:xfrm>
            <a:off x="658368" y="4572000"/>
            <a:ext cx="10872216" cy="914400"/>
          </a:xfrm>
          <a:prstGeom prst="roundRect">
            <a:avLst>
              <a:gd name="adj" fmla="val 4000"/>
            </a:avLst>
          </a:prstGeom>
          <a:solidFill>
            <a:srgbClr val="08182C"/>
          </a:solidFill>
          <a:ln w="12700">
            <a:solidFill>
              <a:srgbClr val="08182C"/>
            </a:solidFill>
            <a:prstDash val="solid"/>
          </a:ln>
        </p:spPr>
      </p:sp>
      <p:sp>
        <p:nvSpPr>
          <p:cNvPr id="8" name="Text 5"/>
          <p:cNvSpPr txBox="1"/>
          <p:nvPr/>
        </p:nvSpPr>
        <p:spPr>
          <a:xfrm>
            <a:off x="896112" y="477316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REGLA DEL CURSO PARA CUALQUIER DATO QUE CITES</a:t>
            </a:r>
            <a:endParaRPr lang="en-US" sz="1050" dirty="0"/>
          </a:p>
        </p:txBody>
      </p:sp>
      <p:sp>
        <p:nvSpPr>
          <p:cNvPr id="9" name="Text 6"/>
          <p:cNvSpPr txBox="1"/>
          <p:nvPr/>
        </p:nvSpPr>
        <p:spPr>
          <a:xfrm>
            <a:off x="896112" y="5065776"/>
            <a:ext cx="10396728" cy="237744"/>
          </a:xfrm>
          <a:prstGeom prst="rect">
            <a:avLst/>
          </a:prstGeom>
          <a:noFill/>
          <a:ln/>
        </p:spPr>
        <p:txBody>
          <a:bodyPr wrap="square" lIns="0" tIns="0" rIns="0" bIns="0" rtlCol="0" anchor="ctr"/>
          <a:lstStyle/>
          <a:p>
            <a:pPr indent="0" marL="0">
              <a:lnSpc>
                <a:spcPct val="112000"/>
              </a:lnSpc>
              <a:buNone/>
            </a:pPr>
            <a:r>
              <a:rPr lang="en-US" sz="1350" dirty="0">
                <a:solidFill>
                  <a:srgbClr val="FFFFFF"/>
                </a:solidFill>
                <a:latin typeface="Calibri" pitchFamily="34" charset="0"/>
                <a:ea typeface="Calibri" pitchFamily="34" charset="-122"/>
                <a:cs typeface="Calibri" pitchFamily="34" charset="-120"/>
              </a:rPr>
              <a:t>Nombre completo de la fuente  ·  año al que corresponde el dato, que no es el año de publicación  ·  fecha en que lo consultaste  ·  si la cifra es preliminar o definitiva.</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8182C"/>
        </a:solidFill>
      </p:bgPr>
    </p:bg>
    <p:spTree>
      <p:nvGrpSpPr>
        <p:cNvPr id="1" name=""/>
        <p:cNvGrpSpPr/>
        <p:nvPr/>
      </p:nvGrpSpPr>
      <p:grpSpPr>
        <a:xfrm>
          <a:off x="0" y="0"/>
          <a:ext cx="0" cy="0"/>
          <a:chOff x="0" y="0"/>
          <a:chExt cx="0" cy="0"/>
        </a:xfrm>
      </p:grpSpPr>
      <p:sp>
        <p:nvSpPr>
          <p:cNvPr id="2" name="Text 0"/>
          <p:cNvSpPr txBox="1"/>
          <p:nvPr/>
        </p:nvSpPr>
        <p:spPr>
          <a:xfrm>
            <a:off x="658368" y="1828800"/>
            <a:ext cx="2011680" cy="1371600"/>
          </a:xfrm>
          <a:prstGeom prst="rect">
            <a:avLst/>
          </a:prstGeom>
          <a:noFill/>
          <a:ln/>
        </p:spPr>
        <p:txBody>
          <a:bodyPr wrap="square" lIns="0" tIns="0" rIns="0" bIns="0" rtlCol="0" anchor="ctr"/>
          <a:lstStyle/>
          <a:p>
            <a:pPr indent="0" marL="0">
              <a:buNone/>
            </a:pPr>
            <a:r>
              <a:rPr lang="en-US" sz="8400" b="1" dirty="0">
                <a:solidFill>
                  <a:srgbClr val="B52639"/>
                </a:solidFill>
                <a:latin typeface="Cambria" pitchFamily="34" charset="0"/>
                <a:ea typeface="Cambria" pitchFamily="34" charset="-122"/>
                <a:cs typeface="Cambria" pitchFamily="34" charset="-120"/>
              </a:rPr>
              <a:t>2</a:t>
            </a:r>
            <a:endParaRPr lang="en-US" sz="8400" dirty="0"/>
          </a:p>
        </p:txBody>
      </p:sp>
      <p:sp>
        <p:nvSpPr>
          <p:cNvPr id="3" name="Text 1"/>
          <p:cNvSpPr txBox="1"/>
          <p:nvPr/>
        </p:nvSpPr>
        <p:spPr>
          <a:xfrm>
            <a:off x="658368" y="3017520"/>
            <a:ext cx="9052560" cy="1143000"/>
          </a:xfrm>
          <a:prstGeom prst="rect">
            <a:avLst/>
          </a:prstGeom>
          <a:noFill/>
          <a:ln/>
        </p:spPr>
        <p:txBody>
          <a:bodyPr wrap="square" lIns="0" tIns="0" rIns="0" bIns="0" rtlCol="0" anchor="ctr"/>
          <a:lstStyle/>
          <a:p>
            <a:pPr indent="0" marL="0">
              <a:buNone/>
            </a:pPr>
            <a:r>
              <a:rPr lang="en-US" sz="3600" b="1" dirty="0">
                <a:solidFill>
                  <a:srgbClr val="FFFFFF"/>
                </a:solidFill>
                <a:latin typeface="Cambria" pitchFamily="34" charset="0"/>
                <a:ea typeface="Cambria" pitchFamily="34" charset="-122"/>
                <a:cs typeface="Cambria" pitchFamily="34" charset="-120"/>
              </a:rPr>
              <a:t>Estadística y método</a:t>
            </a:r>
            <a:endParaRPr lang="en-US" sz="3600" dirty="0"/>
          </a:p>
        </p:txBody>
      </p:sp>
      <p:sp>
        <p:nvSpPr>
          <p:cNvPr id="4" name="Text 2"/>
          <p:cNvSpPr txBox="1"/>
          <p:nvPr/>
        </p:nvSpPr>
        <p:spPr>
          <a:xfrm>
            <a:off x="658368" y="4279392"/>
            <a:ext cx="8595360" cy="640080"/>
          </a:xfrm>
          <a:prstGeom prst="rect">
            <a:avLst/>
          </a:prstGeom>
          <a:noFill/>
          <a:ln/>
        </p:spPr>
        <p:txBody>
          <a:bodyPr wrap="square" lIns="0" tIns="0" rIns="0" bIns="0" rtlCol="0" anchor="ctr"/>
          <a:lstStyle/>
          <a:p>
            <a:pPr indent="0" marL="0">
              <a:buNone/>
            </a:pPr>
            <a:r>
              <a:rPr lang="en-US" sz="1400" dirty="0">
                <a:solidFill>
                  <a:srgbClr val="8FB4D4"/>
                </a:solidFill>
                <a:latin typeface="Calibri" pitchFamily="34" charset="0"/>
                <a:ea typeface="Calibri" pitchFamily="34" charset="-122"/>
                <a:cs typeface="Calibri" pitchFamily="34" charset="-120"/>
              </a:rPr>
              <a:t>Cómo se convierte un dato en una decisión</a:t>
            </a:r>
            <a:endParaRPr lang="en-US" sz="1400" dirty="0"/>
          </a:p>
        </p:txBody>
      </p:sp>
      <p:sp>
        <p:nvSpPr>
          <p:cNvPr id="5" name="Shape 3"/>
          <p:cNvSpPr/>
          <p:nvPr/>
        </p:nvSpPr>
        <p:spPr>
          <a:xfrm>
            <a:off x="0" y="6320396"/>
            <a:ext cx="310896" cy="80404"/>
          </a:xfrm>
          <a:prstGeom prst="rect">
            <a:avLst/>
          </a:prstGeom>
          <a:solidFill>
            <a:srgbClr val="0F2A4A"/>
          </a:solidFill>
          <a:ln w="12700">
            <a:solidFill>
              <a:srgbClr val="0F2A4A"/>
            </a:solidFill>
            <a:prstDash val="solid"/>
          </a:ln>
        </p:spPr>
      </p:sp>
      <p:sp>
        <p:nvSpPr>
          <p:cNvPr id="6" name="Shape 4"/>
          <p:cNvSpPr/>
          <p:nvPr/>
        </p:nvSpPr>
        <p:spPr>
          <a:xfrm>
            <a:off x="420624" y="6266793"/>
            <a:ext cx="310896" cy="134007"/>
          </a:xfrm>
          <a:prstGeom prst="rect">
            <a:avLst/>
          </a:prstGeom>
          <a:solidFill>
            <a:srgbClr val="0F2A4A"/>
          </a:solidFill>
          <a:ln w="12700">
            <a:solidFill>
              <a:srgbClr val="0F2A4A"/>
            </a:solidFill>
            <a:prstDash val="solid"/>
          </a:ln>
        </p:spPr>
      </p:sp>
      <p:sp>
        <p:nvSpPr>
          <p:cNvPr id="7" name="Shape 5"/>
          <p:cNvSpPr/>
          <p:nvPr/>
        </p:nvSpPr>
        <p:spPr>
          <a:xfrm>
            <a:off x="841248" y="6186389"/>
            <a:ext cx="310896" cy="214411"/>
          </a:xfrm>
          <a:prstGeom prst="rect">
            <a:avLst/>
          </a:prstGeom>
          <a:solidFill>
            <a:srgbClr val="0F2A4A"/>
          </a:solidFill>
          <a:ln w="12700">
            <a:solidFill>
              <a:srgbClr val="0F2A4A"/>
            </a:solidFill>
            <a:prstDash val="solid"/>
          </a:ln>
        </p:spPr>
      </p:sp>
      <p:sp>
        <p:nvSpPr>
          <p:cNvPr id="8" name="Shape 6"/>
          <p:cNvSpPr/>
          <p:nvPr/>
        </p:nvSpPr>
        <p:spPr>
          <a:xfrm>
            <a:off x="1261872" y="6079183"/>
            <a:ext cx="310896" cy="321617"/>
          </a:xfrm>
          <a:prstGeom prst="rect">
            <a:avLst/>
          </a:prstGeom>
          <a:solidFill>
            <a:srgbClr val="0F2A4A"/>
          </a:solidFill>
          <a:ln w="12700">
            <a:solidFill>
              <a:srgbClr val="0F2A4A"/>
            </a:solidFill>
            <a:prstDash val="solid"/>
          </a:ln>
        </p:spPr>
      </p:sp>
      <p:sp>
        <p:nvSpPr>
          <p:cNvPr id="9" name="Shape 7"/>
          <p:cNvSpPr/>
          <p:nvPr/>
        </p:nvSpPr>
        <p:spPr>
          <a:xfrm>
            <a:off x="1682496" y="5945177"/>
            <a:ext cx="310896" cy="455623"/>
          </a:xfrm>
          <a:prstGeom prst="rect">
            <a:avLst/>
          </a:prstGeom>
          <a:solidFill>
            <a:srgbClr val="0F2A4A"/>
          </a:solidFill>
          <a:ln w="12700">
            <a:solidFill>
              <a:srgbClr val="0F2A4A"/>
            </a:solidFill>
            <a:prstDash val="solid"/>
          </a:ln>
        </p:spPr>
      </p:sp>
      <p:sp>
        <p:nvSpPr>
          <p:cNvPr id="10" name="Shape 8"/>
          <p:cNvSpPr/>
          <p:nvPr/>
        </p:nvSpPr>
        <p:spPr>
          <a:xfrm>
            <a:off x="2103120" y="5784368"/>
            <a:ext cx="310896" cy="616432"/>
          </a:xfrm>
          <a:prstGeom prst="rect">
            <a:avLst/>
          </a:prstGeom>
          <a:solidFill>
            <a:srgbClr val="0F2A4A"/>
          </a:solidFill>
          <a:ln w="12700">
            <a:solidFill>
              <a:srgbClr val="0F2A4A"/>
            </a:solidFill>
            <a:prstDash val="solid"/>
          </a:ln>
        </p:spPr>
      </p:sp>
      <p:sp>
        <p:nvSpPr>
          <p:cNvPr id="11" name="Shape 9"/>
          <p:cNvSpPr/>
          <p:nvPr/>
        </p:nvSpPr>
        <p:spPr>
          <a:xfrm>
            <a:off x="2523744" y="5623560"/>
            <a:ext cx="310896" cy="777240"/>
          </a:xfrm>
          <a:prstGeom prst="rect">
            <a:avLst/>
          </a:prstGeom>
          <a:solidFill>
            <a:srgbClr val="B52639"/>
          </a:solidFill>
          <a:ln w="12700">
            <a:solidFill>
              <a:srgbClr val="B52639"/>
            </a:solidFill>
            <a:prstDash val="solid"/>
          </a:ln>
        </p:spPr>
      </p:sp>
      <p:sp>
        <p:nvSpPr>
          <p:cNvPr id="12" name="Shape 10"/>
          <p:cNvSpPr/>
          <p:nvPr/>
        </p:nvSpPr>
        <p:spPr>
          <a:xfrm>
            <a:off x="2944368" y="5703964"/>
            <a:ext cx="310896" cy="696836"/>
          </a:xfrm>
          <a:prstGeom prst="rect">
            <a:avLst/>
          </a:prstGeom>
          <a:solidFill>
            <a:srgbClr val="0F2A4A"/>
          </a:solidFill>
          <a:ln w="12700">
            <a:solidFill>
              <a:srgbClr val="0F2A4A"/>
            </a:solidFill>
            <a:prstDash val="solid"/>
          </a:ln>
        </p:spPr>
      </p:sp>
      <p:sp>
        <p:nvSpPr>
          <p:cNvPr id="13" name="Shape 11"/>
          <p:cNvSpPr/>
          <p:nvPr/>
        </p:nvSpPr>
        <p:spPr>
          <a:xfrm>
            <a:off x="3364992" y="5864772"/>
            <a:ext cx="310896" cy="536028"/>
          </a:xfrm>
          <a:prstGeom prst="rect">
            <a:avLst/>
          </a:prstGeom>
          <a:solidFill>
            <a:srgbClr val="0F2A4A"/>
          </a:solidFill>
          <a:ln w="12700">
            <a:solidFill>
              <a:srgbClr val="0F2A4A"/>
            </a:solidFill>
            <a:prstDash val="solid"/>
          </a:ln>
        </p:spPr>
      </p:sp>
      <p:sp>
        <p:nvSpPr>
          <p:cNvPr id="14" name="Shape 12"/>
          <p:cNvSpPr/>
          <p:nvPr/>
        </p:nvSpPr>
        <p:spPr>
          <a:xfrm>
            <a:off x="3785616" y="5998779"/>
            <a:ext cx="310896" cy="402021"/>
          </a:xfrm>
          <a:prstGeom prst="rect">
            <a:avLst/>
          </a:prstGeom>
          <a:solidFill>
            <a:srgbClr val="0F2A4A"/>
          </a:solidFill>
          <a:ln w="12700">
            <a:solidFill>
              <a:srgbClr val="0F2A4A"/>
            </a:solidFill>
            <a:prstDash val="solid"/>
          </a:ln>
        </p:spPr>
      </p:sp>
      <p:sp>
        <p:nvSpPr>
          <p:cNvPr id="15" name="Shape 13"/>
          <p:cNvSpPr/>
          <p:nvPr/>
        </p:nvSpPr>
        <p:spPr>
          <a:xfrm>
            <a:off x="4206240" y="6105985"/>
            <a:ext cx="310896" cy="294815"/>
          </a:xfrm>
          <a:prstGeom prst="rect">
            <a:avLst/>
          </a:prstGeom>
          <a:solidFill>
            <a:srgbClr val="0F2A4A"/>
          </a:solidFill>
          <a:ln w="12700">
            <a:solidFill>
              <a:srgbClr val="0F2A4A"/>
            </a:solidFill>
            <a:prstDash val="solid"/>
          </a:ln>
        </p:spPr>
      </p:sp>
      <p:sp>
        <p:nvSpPr>
          <p:cNvPr id="16" name="Shape 14"/>
          <p:cNvSpPr/>
          <p:nvPr/>
        </p:nvSpPr>
        <p:spPr>
          <a:xfrm>
            <a:off x="4626864" y="6172988"/>
            <a:ext cx="310896" cy="227812"/>
          </a:xfrm>
          <a:prstGeom prst="rect">
            <a:avLst/>
          </a:prstGeom>
          <a:solidFill>
            <a:srgbClr val="0F2A4A"/>
          </a:solidFill>
          <a:ln w="12700">
            <a:solidFill>
              <a:srgbClr val="0F2A4A"/>
            </a:solidFill>
            <a:prstDash val="solid"/>
          </a:ln>
        </p:spPr>
      </p:sp>
      <p:sp>
        <p:nvSpPr>
          <p:cNvPr id="17" name="Shape 15"/>
          <p:cNvSpPr/>
          <p:nvPr/>
        </p:nvSpPr>
        <p:spPr>
          <a:xfrm>
            <a:off x="5047488" y="6132786"/>
            <a:ext cx="310896" cy="268014"/>
          </a:xfrm>
          <a:prstGeom prst="rect">
            <a:avLst/>
          </a:prstGeom>
          <a:solidFill>
            <a:srgbClr val="0F2A4A"/>
          </a:solidFill>
          <a:ln w="12700">
            <a:solidFill>
              <a:srgbClr val="0F2A4A"/>
            </a:solidFill>
            <a:prstDash val="solid"/>
          </a:ln>
        </p:spPr>
      </p:sp>
      <p:sp>
        <p:nvSpPr>
          <p:cNvPr id="18" name="Shape 16"/>
          <p:cNvSpPr/>
          <p:nvPr/>
        </p:nvSpPr>
        <p:spPr>
          <a:xfrm>
            <a:off x="5468112" y="6052382"/>
            <a:ext cx="310896" cy="348418"/>
          </a:xfrm>
          <a:prstGeom prst="rect">
            <a:avLst/>
          </a:prstGeom>
          <a:solidFill>
            <a:srgbClr val="0F2A4A"/>
          </a:solidFill>
          <a:ln w="12700">
            <a:solidFill>
              <a:srgbClr val="0F2A4A"/>
            </a:solidFill>
            <a:prstDash val="solid"/>
          </a:ln>
        </p:spPr>
      </p:sp>
      <p:sp>
        <p:nvSpPr>
          <p:cNvPr id="19" name="Shape 17"/>
          <p:cNvSpPr/>
          <p:nvPr/>
        </p:nvSpPr>
        <p:spPr>
          <a:xfrm>
            <a:off x="5888736" y="6146187"/>
            <a:ext cx="310896" cy="254613"/>
          </a:xfrm>
          <a:prstGeom prst="rect">
            <a:avLst/>
          </a:prstGeom>
          <a:solidFill>
            <a:srgbClr val="0F2A4A"/>
          </a:solidFill>
          <a:ln w="12700">
            <a:solidFill>
              <a:srgbClr val="0F2A4A"/>
            </a:solidFill>
            <a:prstDash val="solid"/>
          </a:ln>
        </p:spPr>
      </p:sp>
      <p:sp>
        <p:nvSpPr>
          <p:cNvPr id="20" name="Shape 18"/>
          <p:cNvSpPr/>
          <p:nvPr/>
        </p:nvSpPr>
        <p:spPr>
          <a:xfrm>
            <a:off x="6309360" y="6226591"/>
            <a:ext cx="310896" cy="174209"/>
          </a:xfrm>
          <a:prstGeom prst="rect">
            <a:avLst/>
          </a:prstGeom>
          <a:solidFill>
            <a:srgbClr val="0F2A4A"/>
          </a:solidFill>
          <a:ln w="12700">
            <a:solidFill>
              <a:srgbClr val="0F2A4A"/>
            </a:solidFill>
            <a:prstDash val="solid"/>
          </a:ln>
        </p:spPr>
      </p:sp>
      <p:sp>
        <p:nvSpPr>
          <p:cNvPr id="21" name="Shape 19"/>
          <p:cNvSpPr/>
          <p:nvPr/>
        </p:nvSpPr>
        <p:spPr>
          <a:xfrm>
            <a:off x="6729984" y="6280194"/>
            <a:ext cx="310896" cy="120606"/>
          </a:xfrm>
          <a:prstGeom prst="rect">
            <a:avLst/>
          </a:prstGeom>
          <a:solidFill>
            <a:srgbClr val="0F2A4A"/>
          </a:solidFill>
          <a:ln w="12700">
            <a:solidFill>
              <a:srgbClr val="0F2A4A"/>
            </a:solidFill>
            <a:prstDash val="solid"/>
          </a:ln>
        </p:spPr>
      </p:sp>
      <p:sp>
        <p:nvSpPr>
          <p:cNvPr id="22" name="Shape 20"/>
          <p:cNvSpPr/>
          <p:nvPr/>
        </p:nvSpPr>
        <p:spPr>
          <a:xfrm>
            <a:off x="7150608" y="6306995"/>
            <a:ext cx="310896" cy="93805"/>
          </a:xfrm>
          <a:prstGeom prst="rect">
            <a:avLst/>
          </a:prstGeom>
          <a:solidFill>
            <a:srgbClr val="0F2A4A"/>
          </a:solidFill>
          <a:ln w="12700">
            <a:solidFill>
              <a:srgbClr val="0F2A4A"/>
            </a:solidFill>
            <a:prstDash val="solid"/>
          </a:ln>
        </p:spPr>
      </p:sp>
      <p:sp>
        <p:nvSpPr>
          <p:cNvPr id="23" name="Shape 21"/>
          <p:cNvSpPr/>
          <p:nvPr/>
        </p:nvSpPr>
        <p:spPr>
          <a:xfrm>
            <a:off x="7571232" y="6333797"/>
            <a:ext cx="310896" cy="67003"/>
          </a:xfrm>
          <a:prstGeom prst="rect">
            <a:avLst/>
          </a:prstGeom>
          <a:solidFill>
            <a:srgbClr val="0F2A4A"/>
          </a:solidFill>
          <a:ln w="12700">
            <a:solidFill>
              <a:srgbClr val="0F2A4A"/>
            </a:solidFill>
            <a:prstDash val="solid"/>
          </a:ln>
        </p:spPr>
      </p:sp>
      <p:sp>
        <p:nvSpPr>
          <p:cNvPr id="24" name="Shape 22"/>
          <p:cNvSpPr/>
          <p:nvPr/>
        </p:nvSpPr>
        <p:spPr>
          <a:xfrm>
            <a:off x="7991856" y="6347197"/>
            <a:ext cx="310896" cy="53603"/>
          </a:xfrm>
          <a:prstGeom prst="rect">
            <a:avLst/>
          </a:prstGeom>
          <a:solidFill>
            <a:srgbClr val="0F2A4A"/>
          </a:solidFill>
          <a:ln w="12700">
            <a:solidFill>
              <a:srgbClr val="0F2A4A"/>
            </a:solidFill>
            <a:prstDash val="solid"/>
          </a:ln>
        </p:spPr>
      </p:sp>
      <p:sp>
        <p:nvSpPr>
          <p:cNvPr id="25" name="Shape 23"/>
          <p:cNvSpPr/>
          <p:nvPr/>
        </p:nvSpPr>
        <p:spPr>
          <a:xfrm>
            <a:off x="8412480" y="6360598"/>
            <a:ext cx="310896" cy="40202"/>
          </a:xfrm>
          <a:prstGeom prst="rect">
            <a:avLst/>
          </a:prstGeom>
          <a:solidFill>
            <a:srgbClr val="0F2A4A"/>
          </a:solidFill>
          <a:ln w="12700">
            <a:solidFill>
              <a:srgbClr val="0F2A4A"/>
            </a:solidFill>
            <a:prstDash val="solid"/>
          </a:ln>
        </p:spPr>
      </p:sp>
      <p:sp>
        <p:nvSpPr>
          <p:cNvPr id="26" name="Shape 24"/>
          <p:cNvSpPr/>
          <p:nvPr/>
        </p:nvSpPr>
        <p:spPr>
          <a:xfrm>
            <a:off x="8833104" y="6360598"/>
            <a:ext cx="310896" cy="40202"/>
          </a:xfrm>
          <a:prstGeom prst="rect">
            <a:avLst/>
          </a:prstGeom>
          <a:solidFill>
            <a:srgbClr val="0F2A4A"/>
          </a:solidFill>
          <a:ln w="12700">
            <a:solidFill>
              <a:srgbClr val="0F2A4A"/>
            </a:solidFill>
            <a:prstDash val="solid"/>
          </a:ln>
        </p:spPr>
      </p:sp>
      <p:sp>
        <p:nvSpPr>
          <p:cNvPr id="27" name="Shape 25"/>
          <p:cNvSpPr/>
          <p:nvPr/>
        </p:nvSpPr>
        <p:spPr>
          <a:xfrm>
            <a:off x="9253728" y="6373999"/>
            <a:ext cx="310896" cy="26801"/>
          </a:xfrm>
          <a:prstGeom prst="rect">
            <a:avLst/>
          </a:prstGeom>
          <a:solidFill>
            <a:srgbClr val="0F2A4A"/>
          </a:solidFill>
          <a:ln w="12700">
            <a:solidFill>
              <a:srgbClr val="0F2A4A"/>
            </a:solidFill>
            <a:prstDash val="solid"/>
          </a:ln>
        </p:spPr>
      </p:sp>
      <p:sp>
        <p:nvSpPr>
          <p:cNvPr id="28" name="Shape 26"/>
          <p:cNvSpPr/>
          <p:nvPr/>
        </p:nvSpPr>
        <p:spPr>
          <a:xfrm>
            <a:off x="9674352" y="6373999"/>
            <a:ext cx="310896" cy="26801"/>
          </a:xfrm>
          <a:prstGeom prst="rect">
            <a:avLst/>
          </a:prstGeom>
          <a:solidFill>
            <a:srgbClr val="0F2A4A"/>
          </a:solidFill>
          <a:ln w="12700">
            <a:solidFill>
              <a:srgbClr val="0F2A4A"/>
            </a:solidFill>
            <a:prstDash val="solid"/>
          </a:ln>
        </p:spPr>
      </p:sp>
      <p:sp>
        <p:nvSpPr>
          <p:cNvPr id="29" name="Text 27"/>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8FB4D4"/>
                </a:solidFill>
                <a:latin typeface="Calibri" pitchFamily="34" charset="0"/>
                <a:ea typeface="Calibri" pitchFamily="34" charset="-122"/>
                <a:cs typeface="Calibri" pitchFamily="34" charset="-120"/>
              </a:rPr>
              <a:t>Epidemiología · Sesión 3 · Medición y datos</a:t>
            </a:r>
            <a:endParaRPr lang="en-US" sz="950" dirty="0"/>
          </a:p>
        </p:txBody>
      </p:sp>
      <p:sp>
        <p:nvSpPr>
          <p:cNvPr id="30" name="Text 28"/>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8FB4D4"/>
                </a:solidFill>
                <a:latin typeface="Calibri" pitchFamily="34" charset="0"/>
                <a:ea typeface="Calibri" pitchFamily="34" charset="-122"/>
                <a:cs typeface="Calibri" pitchFamily="34" charset="-120"/>
              </a:rPr>
              <a:t>13</a:t>
            </a:r>
            <a:endParaRPr lang="en-US" sz="9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Un ciclo de cuatro pasos</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El método epidemiológico</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14</a:t>
            </a:r>
            <a:endParaRPr lang="en-US" sz="950" dirty="0"/>
          </a:p>
        </p:txBody>
      </p:sp>
      <p:sp>
        <p:nvSpPr>
          <p:cNvPr id="6" name="Text 4"/>
          <p:cNvSpPr txBox="1"/>
          <p:nvPr/>
        </p:nvSpPr>
        <p:spPr>
          <a:xfrm>
            <a:off x="658368" y="1600200"/>
            <a:ext cx="10515600" cy="685800"/>
          </a:xfrm>
          <a:prstGeom prst="rect">
            <a:avLst/>
          </a:prstGeom>
          <a:noFill/>
          <a:ln/>
        </p:spPr>
        <p:txBody>
          <a:bodyPr wrap="square" lIns="0" tIns="0" rIns="0" bIns="0" rtlCol="0" anchor="ctr"/>
          <a:lstStyle/>
          <a:p>
            <a:pPr algn="l" indent="0" marL="0">
              <a:lnSpc>
                <a:spcPct val="115000"/>
              </a:lnSpc>
              <a:buNone/>
            </a:pPr>
            <a:r>
              <a:rPr lang="en-US" sz="1450" dirty="0">
                <a:solidFill>
                  <a:srgbClr val="14202E"/>
                </a:solidFill>
                <a:latin typeface="Calibri" pitchFamily="34" charset="0"/>
                <a:ea typeface="Calibri" pitchFamily="34" charset="-122"/>
                <a:cs typeface="Calibri" pitchFamily="34" charset="-120"/>
              </a:rPr>
              <a:t>Es una adecuación del método científico a la epidemiología. Sirve para identificar problemas, evaluar el impacto de las intervenciones, construir hipótesis y predecir nuevos fenómenos.</a:t>
            </a:r>
            <a:endParaRPr lang="en-US" sz="1450" dirty="0"/>
          </a:p>
        </p:txBody>
      </p:sp>
      <p:sp>
        <p:nvSpPr>
          <p:cNvPr id="7" name="Shape 5"/>
          <p:cNvSpPr/>
          <p:nvPr/>
        </p:nvSpPr>
        <p:spPr>
          <a:xfrm>
            <a:off x="658368" y="2423160"/>
            <a:ext cx="2526030" cy="1737360"/>
          </a:xfrm>
          <a:prstGeom prst="roundRect">
            <a:avLst>
              <a:gd name="adj" fmla="val 2632"/>
            </a:avLst>
          </a:prstGeom>
          <a:solidFill>
            <a:srgbClr val="F1F4F8"/>
          </a:solidFill>
          <a:ln w="12700">
            <a:solidFill>
              <a:srgbClr val="333333"/>
            </a:solidFill>
            <a:prstDash val="solid"/>
          </a:ln>
        </p:spPr>
      </p:sp>
      <p:sp>
        <p:nvSpPr>
          <p:cNvPr id="8" name="Text 6"/>
          <p:cNvSpPr txBox="1"/>
          <p:nvPr/>
        </p:nvSpPr>
        <p:spPr>
          <a:xfrm>
            <a:off x="877824" y="2606040"/>
            <a:ext cx="548640" cy="411480"/>
          </a:xfrm>
          <a:prstGeom prst="rect">
            <a:avLst/>
          </a:prstGeom>
          <a:noFill/>
          <a:ln/>
        </p:spPr>
        <p:txBody>
          <a:bodyPr wrap="square" lIns="0" tIns="0" rIns="0" bIns="0" rtlCol="0" anchor="ctr"/>
          <a:lstStyle/>
          <a:p>
            <a:pPr indent="0" marL="0">
              <a:buNone/>
            </a:pPr>
            <a:r>
              <a:rPr lang="en-US" sz="2400" b="1" dirty="0">
                <a:solidFill>
                  <a:srgbClr val="B52639"/>
                </a:solidFill>
                <a:latin typeface="Cambria" pitchFamily="34" charset="0"/>
                <a:ea typeface="Cambria" pitchFamily="34" charset="-122"/>
                <a:cs typeface="Cambria" pitchFamily="34" charset="-120"/>
              </a:rPr>
              <a:t>1</a:t>
            </a:r>
            <a:endParaRPr lang="en-US" sz="2400" dirty="0"/>
          </a:p>
        </p:txBody>
      </p:sp>
      <p:sp>
        <p:nvSpPr>
          <p:cNvPr id="9" name="Text 7"/>
          <p:cNvSpPr txBox="1"/>
          <p:nvPr/>
        </p:nvSpPr>
        <p:spPr>
          <a:xfrm>
            <a:off x="877824" y="3090672"/>
            <a:ext cx="2087118" cy="365760"/>
          </a:xfrm>
          <a:prstGeom prst="rect">
            <a:avLst/>
          </a:prstGeom>
          <a:noFill/>
          <a:ln/>
        </p:spPr>
        <p:txBody>
          <a:bodyPr wrap="square" lIns="0" tIns="0" rIns="0" bIns="0" rtlCol="0" anchor="ctr"/>
          <a:lstStyle/>
          <a:p>
            <a:pPr indent="0" marL="0">
              <a:buNone/>
            </a:pPr>
            <a:r>
              <a:rPr lang="en-US" sz="1600" b="1" dirty="0">
                <a:solidFill>
                  <a:srgbClr val="0F2A4A"/>
                </a:solidFill>
                <a:latin typeface="Calibri" pitchFamily="34" charset="0"/>
                <a:ea typeface="Calibri" pitchFamily="34" charset="-122"/>
                <a:cs typeface="Calibri" pitchFamily="34" charset="-120"/>
              </a:rPr>
              <a:t>Observar</a:t>
            </a:r>
            <a:endParaRPr lang="en-US" sz="1600" dirty="0"/>
          </a:p>
        </p:txBody>
      </p:sp>
      <p:sp>
        <p:nvSpPr>
          <p:cNvPr id="10" name="Text 8"/>
          <p:cNvSpPr txBox="1"/>
          <p:nvPr/>
        </p:nvSpPr>
        <p:spPr>
          <a:xfrm>
            <a:off x="877824" y="3493008"/>
            <a:ext cx="2087118" cy="548640"/>
          </a:xfrm>
          <a:prstGeom prst="rect">
            <a:avLst/>
          </a:prstGeom>
          <a:noFill/>
          <a:ln/>
        </p:spPr>
        <p:txBody>
          <a:bodyPr wrap="square" lIns="0" tIns="0" rIns="0" bIns="0" rtlCol="0" anchor="ctr"/>
          <a:lstStyle/>
          <a:p>
            <a:pPr indent="0" marL="0">
              <a:lnSpc>
                <a:spcPct val="105000"/>
              </a:lnSpc>
              <a:buNone/>
            </a:pPr>
            <a:r>
              <a:rPr lang="en-US" sz="1250" dirty="0">
                <a:solidFill>
                  <a:srgbClr val="14202E"/>
                </a:solidFill>
                <a:latin typeface="Calibri" pitchFamily="34" charset="0"/>
                <a:ea typeface="Calibri" pitchFamily="34" charset="-122"/>
                <a:cs typeface="Calibri" pitchFamily="34" charset="-120"/>
              </a:rPr>
              <a:t>los fenómenos de salud y enfermedad en la población</a:t>
            </a:r>
            <a:endParaRPr lang="en-US" sz="1250" dirty="0"/>
          </a:p>
        </p:txBody>
      </p:sp>
      <p:sp>
        <p:nvSpPr>
          <p:cNvPr id="11" name="Shape 9"/>
          <p:cNvSpPr/>
          <p:nvPr/>
        </p:nvSpPr>
        <p:spPr>
          <a:xfrm>
            <a:off x="3440430" y="2423160"/>
            <a:ext cx="2526030" cy="1737360"/>
          </a:xfrm>
          <a:prstGeom prst="roundRect">
            <a:avLst>
              <a:gd name="adj" fmla="val 2632"/>
            </a:avLst>
          </a:prstGeom>
          <a:solidFill>
            <a:srgbClr val="F1F4F8"/>
          </a:solidFill>
          <a:ln w="12700">
            <a:solidFill>
              <a:srgbClr val="333333"/>
            </a:solidFill>
            <a:prstDash val="solid"/>
          </a:ln>
        </p:spPr>
      </p:sp>
      <p:sp>
        <p:nvSpPr>
          <p:cNvPr id="12" name="Text 10"/>
          <p:cNvSpPr txBox="1"/>
          <p:nvPr/>
        </p:nvSpPr>
        <p:spPr>
          <a:xfrm>
            <a:off x="3659886" y="2606040"/>
            <a:ext cx="548640" cy="411480"/>
          </a:xfrm>
          <a:prstGeom prst="rect">
            <a:avLst/>
          </a:prstGeom>
          <a:noFill/>
          <a:ln/>
        </p:spPr>
        <p:txBody>
          <a:bodyPr wrap="square" lIns="0" tIns="0" rIns="0" bIns="0" rtlCol="0" anchor="ctr"/>
          <a:lstStyle/>
          <a:p>
            <a:pPr indent="0" marL="0">
              <a:buNone/>
            </a:pPr>
            <a:r>
              <a:rPr lang="en-US" sz="2400" b="1" dirty="0">
                <a:solidFill>
                  <a:srgbClr val="B52639"/>
                </a:solidFill>
                <a:latin typeface="Cambria" pitchFamily="34" charset="0"/>
                <a:ea typeface="Cambria" pitchFamily="34" charset="-122"/>
                <a:cs typeface="Cambria" pitchFamily="34" charset="-120"/>
              </a:rPr>
              <a:t>2</a:t>
            </a:r>
            <a:endParaRPr lang="en-US" sz="2400" dirty="0"/>
          </a:p>
        </p:txBody>
      </p:sp>
      <p:sp>
        <p:nvSpPr>
          <p:cNvPr id="13" name="Text 11"/>
          <p:cNvSpPr txBox="1"/>
          <p:nvPr/>
        </p:nvSpPr>
        <p:spPr>
          <a:xfrm>
            <a:off x="3659886" y="3090672"/>
            <a:ext cx="2087118" cy="365760"/>
          </a:xfrm>
          <a:prstGeom prst="rect">
            <a:avLst/>
          </a:prstGeom>
          <a:noFill/>
          <a:ln/>
        </p:spPr>
        <p:txBody>
          <a:bodyPr wrap="square" lIns="0" tIns="0" rIns="0" bIns="0" rtlCol="0" anchor="ctr"/>
          <a:lstStyle/>
          <a:p>
            <a:pPr indent="0" marL="0">
              <a:buNone/>
            </a:pPr>
            <a:r>
              <a:rPr lang="en-US" sz="1600" b="1" dirty="0">
                <a:solidFill>
                  <a:srgbClr val="0F2A4A"/>
                </a:solidFill>
                <a:latin typeface="Calibri" pitchFamily="34" charset="0"/>
                <a:ea typeface="Calibri" pitchFamily="34" charset="-122"/>
                <a:cs typeface="Calibri" pitchFamily="34" charset="-120"/>
              </a:rPr>
              <a:t>Cuantificar</a:t>
            </a:r>
            <a:endParaRPr lang="en-US" sz="1600" dirty="0"/>
          </a:p>
        </p:txBody>
      </p:sp>
      <p:sp>
        <p:nvSpPr>
          <p:cNvPr id="14" name="Text 12"/>
          <p:cNvSpPr txBox="1"/>
          <p:nvPr/>
        </p:nvSpPr>
        <p:spPr>
          <a:xfrm>
            <a:off x="3659886" y="3493008"/>
            <a:ext cx="2087118" cy="548640"/>
          </a:xfrm>
          <a:prstGeom prst="rect">
            <a:avLst/>
          </a:prstGeom>
          <a:noFill/>
          <a:ln/>
        </p:spPr>
        <p:txBody>
          <a:bodyPr wrap="square" lIns="0" tIns="0" rIns="0" bIns="0" rtlCol="0" anchor="ctr"/>
          <a:lstStyle/>
          <a:p>
            <a:pPr indent="0" marL="0">
              <a:lnSpc>
                <a:spcPct val="105000"/>
              </a:lnSpc>
              <a:buNone/>
            </a:pPr>
            <a:r>
              <a:rPr lang="en-US" sz="1250" dirty="0">
                <a:solidFill>
                  <a:srgbClr val="14202E"/>
                </a:solidFill>
                <a:latin typeface="Calibri" pitchFamily="34" charset="0"/>
                <a:ea typeface="Calibri" pitchFamily="34" charset="-122"/>
                <a:cs typeface="Calibri" pitchFamily="34" charset="-120"/>
              </a:rPr>
              <a:t>en frecuencias y distribuciones</a:t>
            </a:r>
            <a:endParaRPr lang="en-US" sz="1250" dirty="0"/>
          </a:p>
        </p:txBody>
      </p:sp>
      <p:sp>
        <p:nvSpPr>
          <p:cNvPr id="15" name="Shape 13"/>
          <p:cNvSpPr/>
          <p:nvPr/>
        </p:nvSpPr>
        <p:spPr>
          <a:xfrm>
            <a:off x="6222492" y="2423160"/>
            <a:ext cx="2526030" cy="1737360"/>
          </a:xfrm>
          <a:prstGeom prst="roundRect">
            <a:avLst>
              <a:gd name="adj" fmla="val 2632"/>
            </a:avLst>
          </a:prstGeom>
          <a:solidFill>
            <a:srgbClr val="F1F4F8"/>
          </a:solidFill>
          <a:ln w="12700">
            <a:solidFill>
              <a:srgbClr val="333333"/>
            </a:solidFill>
            <a:prstDash val="solid"/>
          </a:ln>
        </p:spPr>
      </p:sp>
      <p:sp>
        <p:nvSpPr>
          <p:cNvPr id="16" name="Text 14"/>
          <p:cNvSpPr txBox="1"/>
          <p:nvPr/>
        </p:nvSpPr>
        <p:spPr>
          <a:xfrm>
            <a:off x="6441948" y="2606040"/>
            <a:ext cx="548640" cy="411480"/>
          </a:xfrm>
          <a:prstGeom prst="rect">
            <a:avLst/>
          </a:prstGeom>
          <a:noFill/>
          <a:ln/>
        </p:spPr>
        <p:txBody>
          <a:bodyPr wrap="square" lIns="0" tIns="0" rIns="0" bIns="0" rtlCol="0" anchor="ctr"/>
          <a:lstStyle/>
          <a:p>
            <a:pPr indent="0" marL="0">
              <a:buNone/>
            </a:pPr>
            <a:r>
              <a:rPr lang="en-US" sz="2400" b="1" dirty="0">
                <a:solidFill>
                  <a:srgbClr val="B52639"/>
                </a:solidFill>
                <a:latin typeface="Cambria" pitchFamily="34" charset="0"/>
                <a:ea typeface="Cambria" pitchFamily="34" charset="-122"/>
                <a:cs typeface="Cambria" pitchFamily="34" charset="-120"/>
              </a:rPr>
              <a:t>3</a:t>
            </a:r>
            <a:endParaRPr lang="en-US" sz="2400" dirty="0"/>
          </a:p>
        </p:txBody>
      </p:sp>
      <p:sp>
        <p:nvSpPr>
          <p:cNvPr id="17" name="Text 15"/>
          <p:cNvSpPr txBox="1"/>
          <p:nvPr/>
        </p:nvSpPr>
        <p:spPr>
          <a:xfrm>
            <a:off x="6441948" y="3090672"/>
            <a:ext cx="2087118" cy="365760"/>
          </a:xfrm>
          <a:prstGeom prst="rect">
            <a:avLst/>
          </a:prstGeom>
          <a:noFill/>
          <a:ln/>
        </p:spPr>
        <p:txBody>
          <a:bodyPr wrap="square" lIns="0" tIns="0" rIns="0" bIns="0" rtlCol="0" anchor="ctr"/>
          <a:lstStyle/>
          <a:p>
            <a:pPr indent="0" marL="0">
              <a:buNone/>
            </a:pPr>
            <a:r>
              <a:rPr lang="en-US" sz="1600" b="1" dirty="0">
                <a:solidFill>
                  <a:srgbClr val="0F2A4A"/>
                </a:solidFill>
                <a:latin typeface="Calibri" pitchFamily="34" charset="0"/>
                <a:ea typeface="Calibri" pitchFamily="34" charset="-122"/>
                <a:cs typeface="Calibri" pitchFamily="34" charset="-120"/>
              </a:rPr>
              <a:t>Analizar</a:t>
            </a:r>
            <a:endParaRPr lang="en-US" sz="1600" dirty="0"/>
          </a:p>
        </p:txBody>
      </p:sp>
      <p:sp>
        <p:nvSpPr>
          <p:cNvPr id="18" name="Text 16"/>
          <p:cNvSpPr txBox="1"/>
          <p:nvPr/>
        </p:nvSpPr>
        <p:spPr>
          <a:xfrm>
            <a:off x="6441948" y="3493008"/>
            <a:ext cx="2087118" cy="548640"/>
          </a:xfrm>
          <a:prstGeom prst="rect">
            <a:avLst/>
          </a:prstGeom>
          <a:noFill/>
          <a:ln/>
        </p:spPr>
        <p:txBody>
          <a:bodyPr wrap="square" lIns="0" tIns="0" rIns="0" bIns="0" rtlCol="0" anchor="ctr"/>
          <a:lstStyle/>
          <a:p>
            <a:pPr indent="0" marL="0">
              <a:lnSpc>
                <a:spcPct val="105000"/>
              </a:lnSpc>
              <a:buNone/>
            </a:pPr>
            <a:r>
              <a:rPr lang="en-US" sz="1250" dirty="0">
                <a:solidFill>
                  <a:srgbClr val="14202E"/>
                </a:solidFill>
                <a:latin typeface="Calibri" pitchFamily="34" charset="0"/>
                <a:ea typeface="Calibri" pitchFamily="34" charset="-122"/>
                <a:cs typeface="Calibri" pitchFamily="34" charset="-120"/>
              </a:rPr>
              <a:t>las frecuencias, distribuciones y sus determinantes</a:t>
            </a:r>
            <a:endParaRPr lang="en-US" sz="1250" dirty="0"/>
          </a:p>
        </p:txBody>
      </p:sp>
      <p:sp>
        <p:nvSpPr>
          <p:cNvPr id="19" name="Shape 17"/>
          <p:cNvSpPr/>
          <p:nvPr/>
        </p:nvSpPr>
        <p:spPr>
          <a:xfrm>
            <a:off x="9004554" y="2423160"/>
            <a:ext cx="2526030" cy="1737360"/>
          </a:xfrm>
          <a:prstGeom prst="roundRect">
            <a:avLst>
              <a:gd name="adj" fmla="val 2632"/>
            </a:avLst>
          </a:prstGeom>
          <a:solidFill>
            <a:srgbClr val="F1F4F8"/>
          </a:solidFill>
          <a:ln w="12700">
            <a:solidFill>
              <a:srgbClr val="333333"/>
            </a:solidFill>
            <a:prstDash val="solid"/>
          </a:ln>
        </p:spPr>
      </p:sp>
      <p:sp>
        <p:nvSpPr>
          <p:cNvPr id="20" name="Text 18"/>
          <p:cNvSpPr txBox="1"/>
          <p:nvPr/>
        </p:nvSpPr>
        <p:spPr>
          <a:xfrm>
            <a:off x="9224010" y="2606040"/>
            <a:ext cx="548640" cy="411480"/>
          </a:xfrm>
          <a:prstGeom prst="rect">
            <a:avLst/>
          </a:prstGeom>
          <a:noFill/>
          <a:ln/>
        </p:spPr>
        <p:txBody>
          <a:bodyPr wrap="square" lIns="0" tIns="0" rIns="0" bIns="0" rtlCol="0" anchor="ctr"/>
          <a:lstStyle/>
          <a:p>
            <a:pPr indent="0" marL="0">
              <a:buNone/>
            </a:pPr>
            <a:r>
              <a:rPr lang="en-US" sz="2400" b="1" dirty="0">
                <a:solidFill>
                  <a:srgbClr val="B52639"/>
                </a:solidFill>
                <a:latin typeface="Cambria" pitchFamily="34" charset="0"/>
                <a:ea typeface="Cambria" pitchFamily="34" charset="-122"/>
                <a:cs typeface="Cambria" pitchFamily="34" charset="-120"/>
              </a:rPr>
              <a:t>4</a:t>
            </a:r>
            <a:endParaRPr lang="en-US" sz="2400" dirty="0"/>
          </a:p>
        </p:txBody>
      </p:sp>
      <p:sp>
        <p:nvSpPr>
          <p:cNvPr id="21" name="Text 19"/>
          <p:cNvSpPr txBox="1"/>
          <p:nvPr/>
        </p:nvSpPr>
        <p:spPr>
          <a:xfrm>
            <a:off x="9224010" y="3090672"/>
            <a:ext cx="2087118" cy="365760"/>
          </a:xfrm>
          <a:prstGeom prst="rect">
            <a:avLst/>
          </a:prstGeom>
          <a:noFill/>
          <a:ln/>
        </p:spPr>
        <p:txBody>
          <a:bodyPr wrap="square" lIns="0" tIns="0" rIns="0" bIns="0" rtlCol="0" anchor="ctr"/>
          <a:lstStyle/>
          <a:p>
            <a:pPr indent="0" marL="0">
              <a:buNone/>
            </a:pPr>
            <a:r>
              <a:rPr lang="en-US" sz="1600" b="1" dirty="0">
                <a:solidFill>
                  <a:srgbClr val="0F2A4A"/>
                </a:solidFill>
                <a:latin typeface="Calibri" pitchFamily="34" charset="0"/>
                <a:ea typeface="Calibri" pitchFamily="34" charset="-122"/>
                <a:cs typeface="Calibri" pitchFamily="34" charset="-120"/>
              </a:rPr>
              <a:t>Proponer</a:t>
            </a:r>
            <a:endParaRPr lang="en-US" sz="1600" dirty="0"/>
          </a:p>
        </p:txBody>
      </p:sp>
      <p:sp>
        <p:nvSpPr>
          <p:cNvPr id="22" name="Text 20"/>
          <p:cNvSpPr txBox="1"/>
          <p:nvPr/>
        </p:nvSpPr>
        <p:spPr>
          <a:xfrm>
            <a:off x="9224010" y="3493008"/>
            <a:ext cx="2087118" cy="548640"/>
          </a:xfrm>
          <a:prstGeom prst="rect">
            <a:avLst/>
          </a:prstGeom>
          <a:noFill/>
          <a:ln/>
        </p:spPr>
        <p:txBody>
          <a:bodyPr wrap="square" lIns="0" tIns="0" rIns="0" bIns="0" rtlCol="0" anchor="ctr"/>
          <a:lstStyle/>
          <a:p>
            <a:pPr indent="0" marL="0">
              <a:lnSpc>
                <a:spcPct val="105000"/>
              </a:lnSpc>
              <a:buNone/>
            </a:pPr>
            <a:r>
              <a:rPr lang="en-US" sz="1250" dirty="0">
                <a:solidFill>
                  <a:srgbClr val="14202E"/>
                </a:solidFill>
                <a:latin typeface="Calibri" pitchFamily="34" charset="0"/>
                <a:ea typeface="Calibri" pitchFamily="34" charset="-122"/>
                <a:cs typeface="Calibri" pitchFamily="34" charset="-120"/>
              </a:rPr>
              <a:t>cursos de acción apropiados</a:t>
            </a:r>
            <a:endParaRPr lang="en-US" sz="1250" dirty="0"/>
          </a:p>
        </p:txBody>
      </p:sp>
      <p:sp>
        <p:nvSpPr>
          <p:cNvPr id="23" name="Shape 21"/>
          <p:cNvSpPr/>
          <p:nvPr/>
        </p:nvSpPr>
        <p:spPr>
          <a:xfrm>
            <a:off x="658368" y="4389120"/>
            <a:ext cx="10872216" cy="1005840"/>
          </a:xfrm>
          <a:prstGeom prst="roundRect">
            <a:avLst>
              <a:gd name="adj" fmla="val 3636"/>
            </a:avLst>
          </a:prstGeom>
          <a:solidFill>
            <a:srgbClr val="F6E4E6"/>
          </a:solidFill>
          <a:ln w="12700">
            <a:solidFill>
              <a:srgbClr val="F6E4E6"/>
            </a:solidFill>
            <a:prstDash val="solid"/>
          </a:ln>
        </p:spPr>
      </p:sp>
      <p:sp>
        <p:nvSpPr>
          <p:cNvPr id="24" name="Text 22"/>
          <p:cNvSpPr txBox="1"/>
          <p:nvPr/>
        </p:nvSpPr>
        <p:spPr>
          <a:xfrm>
            <a:off x="896112" y="4590288"/>
            <a:ext cx="10396728" cy="621792"/>
          </a:xfrm>
          <a:prstGeom prst="rect">
            <a:avLst/>
          </a:prstGeom>
          <a:noFill/>
          <a:ln/>
        </p:spPr>
        <p:txBody>
          <a:bodyPr wrap="square" lIns="0" tIns="0" rIns="0" bIns="0" rtlCol="0" anchor="ctr"/>
          <a:lstStyle/>
          <a:p>
            <a:pPr indent="0" marL="0">
              <a:lnSpc>
                <a:spcPct val="112000"/>
              </a:lnSpc>
              <a:buNone/>
            </a:pPr>
            <a:r>
              <a:rPr lang="en-US" sz="1450" dirty="0">
                <a:solidFill>
                  <a:srgbClr val="14202E"/>
                </a:solidFill>
                <a:latin typeface="Calibri" pitchFamily="34" charset="0"/>
                <a:ea typeface="Calibri" pitchFamily="34" charset="-122"/>
                <a:cs typeface="Calibri" pitchFamily="34" charset="-120"/>
              </a:rPr>
              <a:t>Es cíclico: observar, cuantificar, comparar y proponer. Cada vuelta del ciclo genera hipótesis nuevas que alimentan la siguiente observación.</a:t>
            </a:r>
            <a:endParaRPr lang="en-US" sz="14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Herramientas de libre distribución</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Programas de cómputo</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15</a:t>
            </a:r>
            <a:endParaRPr lang="en-US" sz="950" dirty="0"/>
          </a:p>
        </p:txBody>
      </p:sp>
      <p:sp>
        <p:nvSpPr>
          <p:cNvPr id="6" name="Shape 4"/>
          <p:cNvSpPr/>
          <p:nvPr/>
        </p:nvSpPr>
        <p:spPr>
          <a:xfrm>
            <a:off x="658368" y="1691640"/>
            <a:ext cx="2526030" cy="1234440"/>
          </a:xfrm>
          <a:prstGeom prst="roundRect">
            <a:avLst>
              <a:gd name="adj" fmla="val 2963"/>
            </a:avLst>
          </a:prstGeom>
          <a:solidFill>
            <a:srgbClr val="F1F4F8"/>
          </a:solidFill>
          <a:ln w="12700">
            <a:solidFill>
              <a:srgbClr val="F1F4F8"/>
            </a:solidFill>
            <a:prstDash val="solid"/>
          </a:ln>
        </p:spPr>
      </p:sp>
      <p:sp>
        <p:nvSpPr>
          <p:cNvPr id="7" name="Text 5"/>
          <p:cNvSpPr txBox="1"/>
          <p:nvPr/>
        </p:nvSpPr>
        <p:spPr>
          <a:xfrm>
            <a:off x="896112" y="1892808"/>
            <a:ext cx="2050542" cy="329184"/>
          </a:xfrm>
          <a:prstGeom prst="rect">
            <a:avLst/>
          </a:prstGeom>
          <a:noFill/>
          <a:ln/>
        </p:spPr>
        <p:txBody>
          <a:bodyPr wrap="square" lIns="0" tIns="0" rIns="0" bIns="0" rtlCol="0" anchor="ctr"/>
          <a:lstStyle/>
          <a:p>
            <a:pPr indent="0" marL="0">
              <a:buNone/>
            </a:pPr>
            <a:r>
              <a:rPr lang="en-US" sz="1700" b="1" dirty="0">
                <a:solidFill>
                  <a:srgbClr val="0F2A4A"/>
                </a:solidFill>
                <a:latin typeface="Calibri" pitchFamily="34" charset="0"/>
                <a:ea typeface="Calibri" pitchFamily="34" charset="-122"/>
                <a:cs typeface="Calibri" pitchFamily="34" charset="-120"/>
              </a:rPr>
              <a:t>Epi Info</a:t>
            </a:r>
            <a:endParaRPr lang="en-US" sz="1700" dirty="0"/>
          </a:p>
        </p:txBody>
      </p:sp>
      <p:sp>
        <p:nvSpPr>
          <p:cNvPr id="8" name="Text 6"/>
          <p:cNvSpPr txBox="1"/>
          <p:nvPr/>
        </p:nvSpPr>
        <p:spPr>
          <a:xfrm>
            <a:off x="896112" y="2276856"/>
            <a:ext cx="2050542" cy="466344"/>
          </a:xfrm>
          <a:prstGeom prst="rect">
            <a:avLst/>
          </a:prstGeom>
          <a:noFill/>
          <a:ln/>
        </p:spPr>
        <p:txBody>
          <a:bodyPr wrap="square" lIns="0" tIns="0" rIns="0" bIns="0" rtlCol="0" anchor="ctr"/>
          <a:lstStyle/>
          <a:p>
            <a:pPr indent="0" marL="0">
              <a:lnSpc>
                <a:spcPct val="112000"/>
              </a:lnSpc>
              <a:buNone/>
            </a:pPr>
            <a:r>
              <a:rPr lang="en-US" sz="1250" dirty="0">
                <a:solidFill>
                  <a:srgbClr val="14202E"/>
                </a:solidFill>
                <a:latin typeface="Calibri" pitchFamily="34" charset="0"/>
                <a:ea typeface="Calibri" pitchFamily="34" charset="-122"/>
                <a:cs typeface="Calibri" pitchFamily="34" charset="-120"/>
              </a:rPr>
              <a:t>CDC de Estados Unidos y OMS</a:t>
            </a:r>
            <a:endParaRPr lang="en-US" sz="1250" dirty="0"/>
          </a:p>
        </p:txBody>
      </p:sp>
      <p:sp>
        <p:nvSpPr>
          <p:cNvPr id="9" name="Shape 7"/>
          <p:cNvSpPr/>
          <p:nvPr/>
        </p:nvSpPr>
        <p:spPr>
          <a:xfrm>
            <a:off x="3440430" y="1691640"/>
            <a:ext cx="2526030" cy="1234440"/>
          </a:xfrm>
          <a:prstGeom prst="roundRect">
            <a:avLst>
              <a:gd name="adj" fmla="val 2963"/>
            </a:avLst>
          </a:prstGeom>
          <a:solidFill>
            <a:srgbClr val="F1F4F8"/>
          </a:solidFill>
          <a:ln w="12700">
            <a:solidFill>
              <a:srgbClr val="F1F4F8"/>
            </a:solidFill>
            <a:prstDash val="solid"/>
          </a:ln>
        </p:spPr>
      </p:sp>
      <p:sp>
        <p:nvSpPr>
          <p:cNvPr id="10" name="Text 8"/>
          <p:cNvSpPr txBox="1"/>
          <p:nvPr/>
        </p:nvSpPr>
        <p:spPr>
          <a:xfrm>
            <a:off x="3678174" y="1892808"/>
            <a:ext cx="2050542" cy="329184"/>
          </a:xfrm>
          <a:prstGeom prst="rect">
            <a:avLst/>
          </a:prstGeom>
          <a:noFill/>
          <a:ln/>
        </p:spPr>
        <p:txBody>
          <a:bodyPr wrap="square" lIns="0" tIns="0" rIns="0" bIns="0" rtlCol="0" anchor="ctr"/>
          <a:lstStyle/>
          <a:p>
            <a:pPr indent="0" marL="0">
              <a:buNone/>
            </a:pPr>
            <a:r>
              <a:rPr lang="en-US" sz="1700" b="1" dirty="0">
                <a:solidFill>
                  <a:srgbClr val="0F2A4A"/>
                </a:solidFill>
                <a:latin typeface="Calibri" pitchFamily="34" charset="0"/>
                <a:ea typeface="Calibri" pitchFamily="34" charset="-122"/>
                <a:cs typeface="Calibri" pitchFamily="34" charset="-120"/>
              </a:rPr>
              <a:t>Epidat</a:t>
            </a:r>
            <a:endParaRPr lang="en-US" sz="1700" dirty="0"/>
          </a:p>
        </p:txBody>
      </p:sp>
      <p:sp>
        <p:nvSpPr>
          <p:cNvPr id="11" name="Text 9"/>
          <p:cNvSpPr txBox="1"/>
          <p:nvPr/>
        </p:nvSpPr>
        <p:spPr>
          <a:xfrm>
            <a:off x="3678174" y="2276856"/>
            <a:ext cx="2050542" cy="466344"/>
          </a:xfrm>
          <a:prstGeom prst="rect">
            <a:avLst/>
          </a:prstGeom>
          <a:noFill/>
          <a:ln/>
        </p:spPr>
        <p:txBody>
          <a:bodyPr wrap="square" lIns="0" tIns="0" rIns="0" bIns="0" rtlCol="0" anchor="ctr"/>
          <a:lstStyle/>
          <a:p>
            <a:pPr indent="0" marL="0">
              <a:lnSpc>
                <a:spcPct val="112000"/>
              </a:lnSpc>
              <a:buNone/>
            </a:pPr>
            <a:r>
              <a:rPr lang="en-US" sz="1250" dirty="0">
                <a:solidFill>
                  <a:srgbClr val="14202E"/>
                </a:solidFill>
                <a:latin typeface="Calibri" pitchFamily="34" charset="0"/>
                <a:ea typeface="Calibri" pitchFamily="34" charset="-122"/>
                <a:cs typeface="Calibri" pitchFamily="34" charset="-120"/>
              </a:rPr>
              <a:t>OPS y Xunta de Galicia, España</a:t>
            </a:r>
            <a:endParaRPr lang="en-US" sz="1250" dirty="0"/>
          </a:p>
        </p:txBody>
      </p:sp>
      <p:sp>
        <p:nvSpPr>
          <p:cNvPr id="12" name="Shape 10"/>
          <p:cNvSpPr/>
          <p:nvPr/>
        </p:nvSpPr>
        <p:spPr>
          <a:xfrm>
            <a:off x="6222492" y="1691640"/>
            <a:ext cx="2526030" cy="1234440"/>
          </a:xfrm>
          <a:prstGeom prst="roundRect">
            <a:avLst>
              <a:gd name="adj" fmla="val 2963"/>
            </a:avLst>
          </a:prstGeom>
          <a:solidFill>
            <a:srgbClr val="F1F4F8"/>
          </a:solidFill>
          <a:ln w="12700">
            <a:solidFill>
              <a:srgbClr val="F1F4F8"/>
            </a:solidFill>
            <a:prstDash val="solid"/>
          </a:ln>
        </p:spPr>
      </p:sp>
      <p:sp>
        <p:nvSpPr>
          <p:cNvPr id="13" name="Text 11"/>
          <p:cNvSpPr txBox="1"/>
          <p:nvPr/>
        </p:nvSpPr>
        <p:spPr>
          <a:xfrm>
            <a:off x="6460236" y="1892808"/>
            <a:ext cx="2050542" cy="329184"/>
          </a:xfrm>
          <a:prstGeom prst="rect">
            <a:avLst/>
          </a:prstGeom>
          <a:noFill/>
          <a:ln/>
        </p:spPr>
        <p:txBody>
          <a:bodyPr wrap="square" lIns="0" tIns="0" rIns="0" bIns="0" rtlCol="0" anchor="ctr"/>
          <a:lstStyle/>
          <a:p>
            <a:pPr indent="0" marL="0">
              <a:buNone/>
            </a:pPr>
            <a:r>
              <a:rPr lang="en-US" sz="1700" b="1" dirty="0">
                <a:solidFill>
                  <a:srgbClr val="0F2A4A"/>
                </a:solidFill>
                <a:latin typeface="Calibri" pitchFamily="34" charset="0"/>
                <a:ea typeface="Calibri" pitchFamily="34" charset="-122"/>
                <a:cs typeface="Calibri" pitchFamily="34" charset="-120"/>
              </a:rPr>
              <a:t>Epi-tool</a:t>
            </a:r>
            <a:endParaRPr lang="en-US" sz="1700" dirty="0"/>
          </a:p>
        </p:txBody>
      </p:sp>
      <p:sp>
        <p:nvSpPr>
          <p:cNvPr id="14" name="Text 12"/>
          <p:cNvSpPr txBox="1"/>
          <p:nvPr/>
        </p:nvSpPr>
        <p:spPr>
          <a:xfrm>
            <a:off x="6460236" y="2276856"/>
            <a:ext cx="2050542" cy="466344"/>
          </a:xfrm>
          <a:prstGeom prst="rect">
            <a:avLst/>
          </a:prstGeom>
          <a:noFill/>
          <a:ln/>
        </p:spPr>
        <p:txBody>
          <a:bodyPr wrap="square" lIns="0" tIns="0" rIns="0" bIns="0" rtlCol="0" anchor="ctr"/>
          <a:lstStyle/>
          <a:p>
            <a:pPr indent="0" marL="0">
              <a:lnSpc>
                <a:spcPct val="112000"/>
              </a:lnSpc>
              <a:buNone/>
            </a:pPr>
            <a:r>
              <a:rPr lang="en-US" sz="1250" dirty="0">
                <a:solidFill>
                  <a:srgbClr val="14202E"/>
                </a:solidFill>
                <a:latin typeface="Calibri" pitchFamily="34" charset="0"/>
                <a:ea typeface="Calibri" pitchFamily="34" charset="-122"/>
                <a:cs typeface="Calibri" pitchFamily="34" charset="-120"/>
              </a:rPr>
              <a:t>Australia</a:t>
            </a:r>
            <a:endParaRPr lang="en-US" sz="1250" dirty="0"/>
          </a:p>
        </p:txBody>
      </p:sp>
      <p:sp>
        <p:nvSpPr>
          <p:cNvPr id="15" name="Shape 13"/>
          <p:cNvSpPr/>
          <p:nvPr/>
        </p:nvSpPr>
        <p:spPr>
          <a:xfrm>
            <a:off x="9004554" y="1691640"/>
            <a:ext cx="2526030" cy="1234440"/>
          </a:xfrm>
          <a:prstGeom prst="roundRect">
            <a:avLst>
              <a:gd name="adj" fmla="val 2963"/>
            </a:avLst>
          </a:prstGeom>
          <a:solidFill>
            <a:srgbClr val="F1F4F8"/>
          </a:solidFill>
          <a:ln w="12700">
            <a:solidFill>
              <a:srgbClr val="F1F4F8"/>
            </a:solidFill>
            <a:prstDash val="solid"/>
          </a:ln>
        </p:spPr>
      </p:sp>
      <p:sp>
        <p:nvSpPr>
          <p:cNvPr id="16" name="Text 14"/>
          <p:cNvSpPr txBox="1"/>
          <p:nvPr/>
        </p:nvSpPr>
        <p:spPr>
          <a:xfrm>
            <a:off x="9242298" y="1892808"/>
            <a:ext cx="2050542" cy="329184"/>
          </a:xfrm>
          <a:prstGeom prst="rect">
            <a:avLst/>
          </a:prstGeom>
          <a:noFill/>
          <a:ln/>
        </p:spPr>
        <p:txBody>
          <a:bodyPr wrap="square" lIns="0" tIns="0" rIns="0" bIns="0" rtlCol="0" anchor="ctr"/>
          <a:lstStyle/>
          <a:p>
            <a:pPr indent="0" marL="0">
              <a:buNone/>
            </a:pPr>
            <a:r>
              <a:rPr lang="en-US" sz="1700" b="1" dirty="0">
                <a:solidFill>
                  <a:srgbClr val="0F2A4A"/>
                </a:solidFill>
                <a:latin typeface="Calibri" pitchFamily="34" charset="0"/>
                <a:ea typeface="Calibri" pitchFamily="34" charset="-122"/>
                <a:cs typeface="Calibri" pitchFamily="34" charset="-120"/>
              </a:rPr>
              <a:t>EpiData</a:t>
            </a:r>
            <a:endParaRPr lang="en-US" sz="1700" dirty="0"/>
          </a:p>
        </p:txBody>
      </p:sp>
      <p:sp>
        <p:nvSpPr>
          <p:cNvPr id="17" name="Text 15"/>
          <p:cNvSpPr txBox="1"/>
          <p:nvPr/>
        </p:nvSpPr>
        <p:spPr>
          <a:xfrm>
            <a:off x="9242298" y="2276856"/>
            <a:ext cx="2050542" cy="466344"/>
          </a:xfrm>
          <a:prstGeom prst="rect">
            <a:avLst/>
          </a:prstGeom>
          <a:noFill/>
          <a:ln/>
        </p:spPr>
        <p:txBody>
          <a:bodyPr wrap="square" lIns="0" tIns="0" rIns="0" bIns="0" rtlCol="0" anchor="ctr"/>
          <a:lstStyle/>
          <a:p>
            <a:pPr indent="0" marL="0">
              <a:lnSpc>
                <a:spcPct val="112000"/>
              </a:lnSpc>
              <a:buNone/>
            </a:pPr>
            <a:r>
              <a:rPr lang="en-US" sz="1250" dirty="0">
                <a:solidFill>
                  <a:srgbClr val="14202E"/>
                </a:solidFill>
                <a:latin typeface="Calibri" pitchFamily="34" charset="0"/>
                <a:ea typeface="Calibri" pitchFamily="34" charset="-122"/>
                <a:cs typeface="Calibri" pitchFamily="34" charset="-120"/>
              </a:rPr>
              <a:t>EpiData Association, Dinamarca</a:t>
            </a:r>
            <a:endParaRPr lang="en-US" sz="1250" dirty="0"/>
          </a:p>
        </p:txBody>
      </p:sp>
      <p:sp>
        <p:nvSpPr>
          <p:cNvPr id="18" name="Text 16"/>
          <p:cNvSpPr txBox="1"/>
          <p:nvPr/>
        </p:nvSpPr>
        <p:spPr>
          <a:xfrm>
            <a:off x="658368" y="3108960"/>
            <a:ext cx="10872216" cy="365760"/>
          </a:xfrm>
          <a:prstGeom prst="rect">
            <a:avLst/>
          </a:prstGeom>
          <a:noFill/>
          <a:ln/>
        </p:spPr>
        <p:txBody>
          <a:bodyPr wrap="square" lIns="0" tIns="0" rIns="0" bIns="0" rtlCol="0" anchor="ctr"/>
          <a:lstStyle/>
          <a:p>
            <a:pPr algn="l" indent="0" marL="0">
              <a:lnSpc>
                <a:spcPct val="115000"/>
              </a:lnSpc>
              <a:buNone/>
            </a:pPr>
            <a:r>
              <a:rPr lang="en-US" sz="1350" dirty="0">
                <a:solidFill>
                  <a:srgbClr val="54637A"/>
                </a:solidFill>
                <a:latin typeface="Calibri" pitchFamily="34" charset="0"/>
                <a:ea typeface="Calibri" pitchFamily="34" charset="-122"/>
                <a:cs typeface="Calibri" pitchFamily="34" charset="-120"/>
              </a:rPr>
              <a:t>Lejos de competir entre sí son complementarios, y varios funcionan en teléfonos y tabletas.</a:t>
            </a:r>
            <a:endParaRPr lang="en-US" sz="1350" dirty="0"/>
          </a:p>
        </p:txBody>
      </p:sp>
      <p:sp>
        <p:nvSpPr>
          <p:cNvPr id="19" name="Shape 17"/>
          <p:cNvSpPr/>
          <p:nvPr/>
        </p:nvSpPr>
        <p:spPr>
          <a:xfrm>
            <a:off x="658368" y="3611880"/>
            <a:ext cx="10872216" cy="1783080"/>
          </a:xfrm>
          <a:prstGeom prst="roundRect">
            <a:avLst>
              <a:gd name="adj" fmla="val 2051"/>
            </a:avLst>
          </a:prstGeom>
          <a:solidFill>
            <a:srgbClr val="08182C"/>
          </a:solidFill>
          <a:ln w="12700">
            <a:solidFill>
              <a:srgbClr val="08182C"/>
            </a:solidFill>
            <a:prstDash val="solid"/>
          </a:ln>
        </p:spPr>
      </p:sp>
      <p:sp>
        <p:nvSpPr>
          <p:cNvPr id="20" name="Text 18"/>
          <p:cNvSpPr txBox="1"/>
          <p:nvPr/>
        </p:nvSpPr>
        <p:spPr>
          <a:xfrm>
            <a:off x="896112" y="381304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ADVERTENCIA</a:t>
            </a:r>
            <a:endParaRPr lang="en-US" sz="1050" dirty="0"/>
          </a:p>
        </p:txBody>
      </p:sp>
      <p:sp>
        <p:nvSpPr>
          <p:cNvPr id="21" name="Text 19"/>
          <p:cNvSpPr txBox="1"/>
          <p:nvPr/>
        </p:nvSpPr>
        <p:spPr>
          <a:xfrm>
            <a:off x="896112" y="4105656"/>
            <a:ext cx="10396728" cy="1106424"/>
          </a:xfrm>
          <a:prstGeom prst="rect">
            <a:avLst/>
          </a:prstGeom>
          <a:noFill/>
          <a:ln/>
        </p:spPr>
        <p:txBody>
          <a:bodyPr wrap="square" lIns="0" tIns="0" rIns="0" bIns="0" rtlCol="0" anchor="ctr"/>
          <a:lstStyle/>
          <a:p>
            <a:pPr indent="0" marL="0">
              <a:lnSpc>
                <a:spcPct val="112000"/>
              </a:lnSpc>
              <a:buNone/>
            </a:pPr>
            <a:r>
              <a:rPr lang="en-US" sz="1400" dirty="0">
                <a:solidFill>
                  <a:srgbClr val="FFFFFF"/>
                </a:solidFill>
                <a:latin typeface="Calibri" pitchFamily="34" charset="0"/>
                <a:ea typeface="Calibri" pitchFamily="34" charset="-122"/>
                <a:cs typeface="Calibri" pitchFamily="34" charset="-120"/>
              </a:rPr>
              <a:t>El programa reduce notablemente el tiempo de cálculo, pero no sustituye las competencias analíticas de quien lo usa. Es el trabajo humano el que convierte el procesamiento en resultados racionales y válidos.</a:t>
            </a:r>
            <a:endParaRPr lang="en-US" sz="1400" dirty="0"/>
          </a:p>
          <a:p>
            <a:pPr indent="0" marL="0">
              <a:lnSpc>
                <a:spcPct val="112000"/>
              </a:lnSpc>
              <a:buNone/>
            </a:pPr>
            <a:endParaRPr lang="en-US" sz="1400" dirty="0"/>
          </a:p>
          <a:p>
            <a:pPr indent="0" marL="0">
              <a:lnSpc>
                <a:spcPct val="112000"/>
              </a:lnSpc>
              <a:buNone/>
            </a:pPr>
            <a:r>
              <a:rPr lang="en-US" sz="1400" dirty="0">
                <a:solidFill>
                  <a:srgbClr val="FFFFFF"/>
                </a:solidFill>
                <a:latin typeface="Calibri" pitchFamily="34" charset="0"/>
                <a:ea typeface="Calibri" pitchFamily="34" charset="-122"/>
                <a:cs typeface="Calibri" pitchFamily="34" charset="-120"/>
              </a:rPr>
              <a:t>Un software te dará la media del grupo sanguíneo de una población sin protestar. El resultado no significará absolutamente nada.</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8182C"/>
        </a:solidFill>
      </p:bgPr>
    </p:bg>
    <p:spTree>
      <p:nvGrpSpPr>
        <p:cNvPr id="1" name=""/>
        <p:cNvGrpSpPr/>
        <p:nvPr/>
      </p:nvGrpSpPr>
      <p:grpSpPr>
        <a:xfrm>
          <a:off x="0" y="0"/>
          <a:ext cx="0" cy="0"/>
          <a:chOff x="0" y="0"/>
          <a:chExt cx="0" cy="0"/>
        </a:xfrm>
      </p:grpSpPr>
      <p:sp>
        <p:nvSpPr>
          <p:cNvPr id="2" name="Text 0"/>
          <p:cNvSpPr txBox="1"/>
          <p:nvPr/>
        </p:nvSpPr>
        <p:spPr>
          <a:xfrm>
            <a:off x="658368" y="1828800"/>
            <a:ext cx="2011680" cy="1371600"/>
          </a:xfrm>
          <a:prstGeom prst="rect">
            <a:avLst/>
          </a:prstGeom>
          <a:noFill/>
          <a:ln/>
        </p:spPr>
        <p:txBody>
          <a:bodyPr wrap="square" lIns="0" tIns="0" rIns="0" bIns="0" rtlCol="0" anchor="ctr"/>
          <a:lstStyle/>
          <a:p>
            <a:pPr indent="0" marL="0">
              <a:buNone/>
            </a:pPr>
            <a:r>
              <a:rPr lang="en-US" sz="8400" b="1" dirty="0">
                <a:solidFill>
                  <a:srgbClr val="B52639"/>
                </a:solidFill>
                <a:latin typeface="Cambria" pitchFamily="34" charset="0"/>
                <a:ea typeface="Cambria" pitchFamily="34" charset="-122"/>
                <a:cs typeface="Cambria" pitchFamily="34" charset="-120"/>
              </a:rPr>
              <a:t>3</a:t>
            </a:r>
            <a:endParaRPr lang="en-US" sz="8400" dirty="0"/>
          </a:p>
        </p:txBody>
      </p:sp>
      <p:sp>
        <p:nvSpPr>
          <p:cNvPr id="3" name="Text 1"/>
          <p:cNvSpPr txBox="1"/>
          <p:nvPr/>
        </p:nvSpPr>
        <p:spPr>
          <a:xfrm>
            <a:off x="658368" y="3017520"/>
            <a:ext cx="9052560" cy="1143000"/>
          </a:xfrm>
          <a:prstGeom prst="rect">
            <a:avLst/>
          </a:prstGeom>
          <a:noFill/>
          <a:ln/>
        </p:spPr>
        <p:txBody>
          <a:bodyPr wrap="square" lIns="0" tIns="0" rIns="0" bIns="0" rtlCol="0" anchor="ctr"/>
          <a:lstStyle/>
          <a:p>
            <a:pPr indent="0" marL="0">
              <a:buNone/>
            </a:pPr>
            <a:r>
              <a:rPr lang="en-US" sz="3600" b="1" dirty="0">
                <a:solidFill>
                  <a:srgbClr val="FFFFFF"/>
                </a:solidFill>
                <a:latin typeface="Cambria" pitchFamily="34" charset="0"/>
                <a:ea typeface="Cambria" pitchFamily="34" charset="-122"/>
                <a:cs typeface="Cambria" pitchFamily="34" charset="-120"/>
              </a:rPr>
              <a:t>Variables</a:t>
            </a:r>
            <a:endParaRPr lang="en-US" sz="3600" dirty="0"/>
          </a:p>
        </p:txBody>
      </p:sp>
      <p:sp>
        <p:nvSpPr>
          <p:cNvPr id="4" name="Text 2"/>
          <p:cNvSpPr txBox="1"/>
          <p:nvPr/>
        </p:nvSpPr>
        <p:spPr>
          <a:xfrm>
            <a:off x="658368" y="4279392"/>
            <a:ext cx="8595360" cy="640080"/>
          </a:xfrm>
          <a:prstGeom prst="rect">
            <a:avLst/>
          </a:prstGeom>
          <a:noFill/>
          <a:ln/>
        </p:spPr>
        <p:txBody>
          <a:bodyPr wrap="square" lIns="0" tIns="0" rIns="0" bIns="0" rtlCol="0" anchor="ctr"/>
          <a:lstStyle/>
          <a:p>
            <a:pPr indent="0" marL="0">
              <a:buNone/>
            </a:pPr>
            <a:r>
              <a:rPr lang="en-US" sz="1400" dirty="0">
                <a:solidFill>
                  <a:srgbClr val="8FB4D4"/>
                </a:solidFill>
                <a:latin typeface="Calibri" pitchFamily="34" charset="0"/>
                <a:ea typeface="Calibri" pitchFamily="34" charset="-122"/>
                <a:cs typeface="Calibri" pitchFamily="34" charset="-120"/>
              </a:rPr>
              <a:t>Qué se mide y con qué escala</a:t>
            </a:r>
            <a:endParaRPr lang="en-US" sz="1400" dirty="0"/>
          </a:p>
        </p:txBody>
      </p:sp>
      <p:sp>
        <p:nvSpPr>
          <p:cNvPr id="5" name="Shape 3"/>
          <p:cNvSpPr/>
          <p:nvPr/>
        </p:nvSpPr>
        <p:spPr>
          <a:xfrm>
            <a:off x="0" y="6320396"/>
            <a:ext cx="310896" cy="80404"/>
          </a:xfrm>
          <a:prstGeom prst="rect">
            <a:avLst/>
          </a:prstGeom>
          <a:solidFill>
            <a:srgbClr val="0F2A4A"/>
          </a:solidFill>
          <a:ln w="12700">
            <a:solidFill>
              <a:srgbClr val="0F2A4A"/>
            </a:solidFill>
            <a:prstDash val="solid"/>
          </a:ln>
        </p:spPr>
      </p:sp>
      <p:sp>
        <p:nvSpPr>
          <p:cNvPr id="6" name="Shape 4"/>
          <p:cNvSpPr/>
          <p:nvPr/>
        </p:nvSpPr>
        <p:spPr>
          <a:xfrm>
            <a:off x="420624" y="6266793"/>
            <a:ext cx="310896" cy="134007"/>
          </a:xfrm>
          <a:prstGeom prst="rect">
            <a:avLst/>
          </a:prstGeom>
          <a:solidFill>
            <a:srgbClr val="0F2A4A"/>
          </a:solidFill>
          <a:ln w="12700">
            <a:solidFill>
              <a:srgbClr val="0F2A4A"/>
            </a:solidFill>
            <a:prstDash val="solid"/>
          </a:ln>
        </p:spPr>
      </p:sp>
      <p:sp>
        <p:nvSpPr>
          <p:cNvPr id="7" name="Shape 5"/>
          <p:cNvSpPr/>
          <p:nvPr/>
        </p:nvSpPr>
        <p:spPr>
          <a:xfrm>
            <a:off x="841248" y="6186389"/>
            <a:ext cx="310896" cy="214411"/>
          </a:xfrm>
          <a:prstGeom prst="rect">
            <a:avLst/>
          </a:prstGeom>
          <a:solidFill>
            <a:srgbClr val="0F2A4A"/>
          </a:solidFill>
          <a:ln w="12700">
            <a:solidFill>
              <a:srgbClr val="0F2A4A"/>
            </a:solidFill>
            <a:prstDash val="solid"/>
          </a:ln>
        </p:spPr>
      </p:sp>
      <p:sp>
        <p:nvSpPr>
          <p:cNvPr id="8" name="Shape 6"/>
          <p:cNvSpPr/>
          <p:nvPr/>
        </p:nvSpPr>
        <p:spPr>
          <a:xfrm>
            <a:off x="1261872" y="6079183"/>
            <a:ext cx="310896" cy="321617"/>
          </a:xfrm>
          <a:prstGeom prst="rect">
            <a:avLst/>
          </a:prstGeom>
          <a:solidFill>
            <a:srgbClr val="0F2A4A"/>
          </a:solidFill>
          <a:ln w="12700">
            <a:solidFill>
              <a:srgbClr val="0F2A4A"/>
            </a:solidFill>
            <a:prstDash val="solid"/>
          </a:ln>
        </p:spPr>
      </p:sp>
      <p:sp>
        <p:nvSpPr>
          <p:cNvPr id="9" name="Shape 7"/>
          <p:cNvSpPr/>
          <p:nvPr/>
        </p:nvSpPr>
        <p:spPr>
          <a:xfrm>
            <a:off x="1682496" y="5945177"/>
            <a:ext cx="310896" cy="455623"/>
          </a:xfrm>
          <a:prstGeom prst="rect">
            <a:avLst/>
          </a:prstGeom>
          <a:solidFill>
            <a:srgbClr val="0F2A4A"/>
          </a:solidFill>
          <a:ln w="12700">
            <a:solidFill>
              <a:srgbClr val="0F2A4A"/>
            </a:solidFill>
            <a:prstDash val="solid"/>
          </a:ln>
        </p:spPr>
      </p:sp>
      <p:sp>
        <p:nvSpPr>
          <p:cNvPr id="10" name="Shape 8"/>
          <p:cNvSpPr/>
          <p:nvPr/>
        </p:nvSpPr>
        <p:spPr>
          <a:xfrm>
            <a:off x="2103120" y="5784368"/>
            <a:ext cx="310896" cy="616432"/>
          </a:xfrm>
          <a:prstGeom prst="rect">
            <a:avLst/>
          </a:prstGeom>
          <a:solidFill>
            <a:srgbClr val="0F2A4A"/>
          </a:solidFill>
          <a:ln w="12700">
            <a:solidFill>
              <a:srgbClr val="0F2A4A"/>
            </a:solidFill>
            <a:prstDash val="solid"/>
          </a:ln>
        </p:spPr>
      </p:sp>
      <p:sp>
        <p:nvSpPr>
          <p:cNvPr id="11" name="Shape 9"/>
          <p:cNvSpPr/>
          <p:nvPr/>
        </p:nvSpPr>
        <p:spPr>
          <a:xfrm>
            <a:off x="2523744" y="5623560"/>
            <a:ext cx="310896" cy="777240"/>
          </a:xfrm>
          <a:prstGeom prst="rect">
            <a:avLst/>
          </a:prstGeom>
          <a:solidFill>
            <a:srgbClr val="B52639"/>
          </a:solidFill>
          <a:ln w="12700">
            <a:solidFill>
              <a:srgbClr val="B52639"/>
            </a:solidFill>
            <a:prstDash val="solid"/>
          </a:ln>
        </p:spPr>
      </p:sp>
      <p:sp>
        <p:nvSpPr>
          <p:cNvPr id="12" name="Shape 10"/>
          <p:cNvSpPr/>
          <p:nvPr/>
        </p:nvSpPr>
        <p:spPr>
          <a:xfrm>
            <a:off x="2944368" y="5703964"/>
            <a:ext cx="310896" cy="696836"/>
          </a:xfrm>
          <a:prstGeom prst="rect">
            <a:avLst/>
          </a:prstGeom>
          <a:solidFill>
            <a:srgbClr val="0F2A4A"/>
          </a:solidFill>
          <a:ln w="12700">
            <a:solidFill>
              <a:srgbClr val="0F2A4A"/>
            </a:solidFill>
            <a:prstDash val="solid"/>
          </a:ln>
        </p:spPr>
      </p:sp>
      <p:sp>
        <p:nvSpPr>
          <p:cNvPr id="13" name="Shape 11"/>
          <p:cNvSpPr/>
          <p:nvPr/>
        </p:nvSpPr>
        <p:spPr>
          <a:xfrm>
            <a:off x="3364992" y="5864772"/>
            <a:ext cx="310896" cy="536028"/>
          </a:xfrm>
          <a:prstGeom prst="rect">
            <a:avLst/>
          </a:prstGeom>
          <a:solidFill>
            <a:srgbClr val="0F2A4A"/>
          </a:solidFill>
          <a:ln w="12700">
            <a:solidFill>
              <a:srgbClr val="0F2A4A"/>
            </a:solidFill>
            <a:prstDash val="solid"/>
          </a:ln>
        </p:spPr>
      </p:sp>
      <p:sp>
        <p:nvSpPr>
          <p:cNvPr id="14" name="Shape 12"/>
          <p:cNvSpPr/>
          <p:nvPr/>
        </p:nvSpPr>
        <p:spPr>
          <a:xfrm>
            <a:off x="3785616" y="5998779"/>
            <a:ext cx="310896" cy="402021"/>
          </a:xfrm>
          <a:prstGeom prst="rect">
            <a:avLst/>
          </a:prstGeom>
          <a:solidFill>
            <a:srgbClr val="0F2A4A"/>
          </a:solidFill>
          <a:ln w="12700">
            <a:solidFill>
              <a:srgbClr val="0F2A4A"/>
            </a:solidFill>
            <a:prstDash val="solid"/>
          </a:ln>
        </p:spPr>
      </p:sp>
      <p:sp>
        <p:nvSpPr>
          <p:cNvPr id="15" name="Shape 13"/>
          <p:cNvSpPr/>
          <p:nvPr/>
        </p:nvSpPr>
        <p:spPr>
          <a:xfrm>
            <a:off x="4206240" y="6105985"/>
            <a:ext cx="310896" cy="294815"/>
          </a:xfrm>
          <a:prstGeom prst="rect">
            <a:avLst/>
          </a:prstGeom>
          <a:solidFill>
            <a:srgbClr val="0F2A4A"/>
          </a:solidFill>
          <a:ln w="12700">
            <a:solidFill>
              <a:srgbClr val="0F2A4A"/>
            </a:solidFill>
            <a:prstDash val="solid"/>
          </a:ln>
        </p:spPr>
      </p:sp>
      <p:sp>
        <p:nvSpPr>
          <p:cNvPr id="16" name="Shape 14"/>
          <p:cNvSpPr/>
          <p:nvPr/>
        </p:nvSpPr>
        <p:spPr>
          <a:xfrm>
            <a:off x="4626864" y="6172988"/>
            <a:ext cx="310896" cy="227812"/>
          </a:xfrm>
          <a:prstGeom prst="rect">
            <a:avLst/>
          </a:prstGeom>
          <a:solidFill>
            <a:srgbClr val="0F2A4A"/>
          </a:solidFill>
          <a:ln w="12700">
            <a:solidFill>
              <a:srgbClr val="0F2A4A"/>
            </a:solidFill>
            <a:prstDash val="solid"/>
          </a:ln>
        </p:spPr>
      </p:sp>
      <p:sp>
        <p:nvSpPr>
          <p:cNvPr id="17" name="Shape 15"/>
          <p:cNvSpPr/>
          <p:nvPr/>
        </p:nvSpPr>
        <p:spPr>
          <a:xfrm>
            <a:off x="5047488" y="6132786"/>
            <a:ext cx="310896" cy="268014"/>
          </a:xfrm>
          <a:prstGeom prst="rect">
            <a:avLst/>
          </a:prstGeom>
          <a:solidFill>
            <a:srgbClr val="0F2A4A"/>
          </a:solidFill>
          <a:ln w="12700">
            <a:solidFill>
              <a:srgbClr val="0F2A4A"/>
            </a:solidFill>
            <a:prstDash val="solid"/>
          </a:ln>
        </p:spPr>
      </p:sp>
      <p:sp>
        <p:nvSpPr>
          <p:cNvPr id="18" name="Shape 16"/>
          <p:cNvSpPr/>
          <p:nvPr/>
        </p:nvSpPr>
        <p:spPr>
          <a:xfrm>
            <a:off x="5468112" y="6052382"/>
            <a:ext cx="310896" cy="348418"/>
          </a:xfrm>
          <a:prstGeom prst="rect">
            <a:avLst/>
          </a:prstGeom>
          <a:solidFill>
            <a:srgbClr val="0F2A4A"/>
          </a:solidFill>
          <a:ln w="12700">
            <a:solidFill>
              <a:srgbClr val="0F2A4A"/>
            </a:solidFill>
            <a:prstDash val="solid"/>
          </a:ln>
        </p:spPr>
      </p:sp>
      <p:sp>
        <p:nvSpPr>
          <p:cNvPr id="19" name="Shape 17"/>
          <p:cNvSpPr/>
          <p:nvPr/>
        </p:nvSpPr>
        <p:spPr>
          <a:xfrm>
            <a:off x="5888736" y="6146187"/>
            <a:ext cx="310896" cy="254613"/>
          </a:xfrm>
          <a:prstGeom prst="rect">
            <a:avLst/>
          </a:prstGeom>
          <a:solidFill>
            <a:srgbClr val="0F2A4A"/>
          </a:solidFill>
          <a:ln w="12700">
            <a:solidFill>
              <a:srgbClr val="0F2A4A"/>
            </a:solidFill>
            <a:prstDash val="solid"/>
          </a:ln>
        </p:spPr>
      </p:sp>
      <p:sp>
        <p:nvSpPr>
          <p:cNvPr id="20" name="Shape 18"/>
          <p:cNvSpPr/>
          <p:nvPr/>
        </p:nvSpPr>
        <p:spPr>
          <a:xfrm>
            <a:off x="6309360" y="6226591"/>
            <a:ext cx="310896" cy="174209"/>
          </a:xfrm>
          <a:prstGeom prst="rect">
            <a:avLst/>
          </a:prstGeom>
          <a:solidFill>
            <a:srgbClr val="0F2A4A"/>
          </a:solidFill>
          <a:ln w="12700">
            <a:solidFill>
              <a:srgbClr val="0F2A4A"/>
            </a:solidFill>
            <a:prstDash val="solid"/>
          </a:ln>
        </p:spPr>
      </p:sp>
      <p:sp>
        <p:nvSpPr>
          <p:cNvPr id="21" name="Shape 19"/>
          <p:cNvSpPr/>
          <p:nvPr/>
        </p:nvSpPr>
        <p:spPr>
          <a:xfrm>
            <a:off x="6729984" y="6280194"/>
            <a:ext cx="310896" cy="120606"/>
          </a:xfrm>
          <a:prstGeom prst="rect">
            <a:avLst/>
          </a:prstGeom>
          <a:solidFill>
            <a:srgbClr val="0F2A4A"/>
          </a:solidFill>
          <a:ln w="12700">
            <a:solidFill>
              <a:srgbClr val="0F2A4A"/>
            </a:solidFill>
            <a:prstDash val="solid"/>
          </a:ln>
        </p:spPr>
      </p:sp>
      <p:sp>
        <p:nvSpPr>
          <p:cNvPr id="22" name="Shape 20"/>
          <p:cNvSpPr/>
          <p:nvPr/>
        </p:nvSpPr>
        <p:spPr>
          <a:xfrm>
            <a:off x="7150608" y="6306995"/>
            <a:ext cx="310896" cy="93805"/>
          </a:xfrm>
          <a:prstGeom prst="rect">
            <a:avLst/>
          </a:prstGeom>
          <a:solidFill>
            <a:srgbClr val="0F2A4A"/>
          </a:solidFill>
          <a:ln w="12700">
            <a:solidFill>
              <a:srgbClr val="0F2A4A"/>
            </a:solidFill>
            <a:prstDash val="solid"/>
          </a:ln>
        </p:spPr>
      </p:sp>
      <p:sp>
        <p:nvSpPr>
          <p:cNvPr id="23" name="Shape 21"/>
          <p:cNvSpPr/>
          <p:nvPr/>
        </p:nvSpPr>
        <p:spPr>
          <a:xfrm>
            <a:off x="7571232" y="6333797"/>
            <a:ext cx="310896" cy="67003"/>
          </a:xfrm>
          <a:prstGeom prst="rect">
            <a:avLst/>
          </a:prstGeom>
          <a:solidFill>
            <a:srgbClr val="0F2A4A"/>
          </a:solidFill>
          <a:ln w="12700">
            <a:solidFill>
              <a:srgbClr val="0F2A4A"/>
            </a:solidFill>
            <a:prstDash val="solid"/>
          </a:ln>
        </p:spPr>
      </p:sp>
      <p:sp>
        <p:nvSpPr>
          <p:cNvPr id="24" name="Shape 22"/>
          <p:cNvSpPr/>
          <p:nvPr/>
        </p:nvSpPr>
        <p:spPr>
          <a:xfrm>
            <a:off x="7991856" y="6347197"/>
            <a:ext cx="310896" cy="53603"/>
          </a:xfrm>
          <a:prstGeom prst="rect">
            <a:avLst/>
          </a:prstGeom>
          <a:solidFill>
            <a:srgbClr val="0F2A4A"/>
          </a:solidFill>
          <a:ln w="12700">
            <a:solidFill>
              <a:srgbClr val="0F2A4A"/>
            </a:solidFill>
            <a:prstDash val="solid"/>
          </a:ln>
        </p:spPr>
      </p:sp>
      <p:sp>
        <p:nvSpPr>
          <p:cNvPr id="25" name="Shape 23"/>
          <p:cNvSpPr/>
          <p:nvPr/>
        </p:nvSpPr>
        <p:spPr>
          <a:xfrm>
            <a:off x="8412480" y="6360598"/>
            <a:ext cx="310896" cy="40202"/>
          </a:xfrm>
          <a:prstGeom prst="rect">
            <a:avLst/>
          </a:prstGeom>
          <a:solidFill>
            <a:srgbClr val="0F2A4A"/>
          </a:solidFill>
          <a:ln w="12700">
            <a:solidFill>
              <a:srgbClr val="0F2A4A"/>
            </a:solidFill>
            <a:prstDash val="solid"/>
          </a:ln>
        </p:spPr>
      </p:sp>
      <p:sp>
        <p:nvSpPr>
          <p:cNvPr id="26" name="Shape 24"/>
          <p:cNvSpPr/>
          <p:nvPr/>
        </p:nvSpPr>
        <p:spPr>
          <a:xfrm>
            <a:off x="8833104" y="6360598"/>
            <a:ext cx="310896" cy="40202"/>
          </a:xfrm>
          <a:prstGeom prst="rect">
            <a:avLst/>
          </a:prstGeom>
          <a:solidFill>
            <a:srgbClr val="0F2A4A"/>
          </a:solidFill>
          <a:ln w="12700">
            <a:solidFill>
              <a:srgbClr val="0F2A4A"/>
            </a:solidFill>
            <a:prstDash val="solid"/>
          </a:ln>
        </p:spPr>
      </p:sp>
      <p:sp>
        <p:nvSpPr>
          <p:cNvPr id="27" name="Shape 25"/>
          <p:cNvSpPr/>
          <p:nvPr/>
        </p:nvSpPr>
        <p:spPr>
          <a:xfrm>
            <a:off x="9253728" y="6373999"/>
            <a:ext cx="310896" cy="26801"/>
          </a:xfrm>
          <a:prstGeom prst="rect">
            <a:avLst/>
          </a:prstGeom>
          <a:solidFill>
            <a:srgbClr val="0F2A4A"/>
          </a:solidFill>
          <a:ln w="12700">
            <a:solidFill>
              <a:srgbClr val="0F2A4A"/>
            </a:solidFill>
            <a:prstDash val="solid"/>
          </a:ln>
        </p:spPr>
      </p:sp>
      <p:sp>
        <p:nvSpPr>
          <p:cNvPr id="28" name="Shape 26"/>
          <p:cNvSpPr/>
          <p:nvPr/>
        </p:nvSpPr>
        <p:spPr>
          <a:xfrm>
            <a:off x="9674352" y="6373999"/>
            <a:ext cx="310896" cy="26801"/>
          </a:xfrm>
          <a:prstGeom prst="rect">
            <a:avLst/>
          </a:prstGeom>
          <a:solidFill>
            <a:srgbClr val="0F2A4A"/>
          </a:solidFill>
          <a:ln w="12700">
            <a:solidFill>
              <a:srgbClr val="0F2A4A"/>
            </a:solidFill>
            <a:prstDash val="solid"/>
          </a:ln>
        </p:spPr>
      </p:sp>
      <p:sp>
        <p:nvSpPr>
          <p:cNvPr id="29" name="Text 27"/>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8FB4D4"/>
                </a:solidFill>
                <a:latin typeface="Calibri" pitchFamily="34" charset="0"/>
                <a:ea typeface="Calibri" pitchFamily="34" charset="-122"/>
                <a:cs typeface="Calibri" pitchFamily="34" charset="-120"/>
              </a:rPr>
              <a:t>Epidemiología · Sesión 3 · Medición y datos</a:t>
            </a:r>
            <a:endParaRPr lang="en-US" sz="950" dirty="0"/>
          </a:p>
        </p:txBody>
      </p:sp>
      <p:sp>
        <p:nvSpPr>
          <p:cNvPr id="30" name="Text 28"/>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8FB4D4"/>
                </a:solidFill>
                <a:latin typeface="Calibri" pitchFamily="34" charset="0"/>
                <a:ea typeface="Calibri" pitchFamily="34" charset="-122"/>
                <a:cs typeface="Calibri" pitchFamily="34" charset="-120"/>
              </a:rPr>
              <a:t>16</a:t>
            </a:r>
            <a:endParaRPr lang="en-US" sz="9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Definición y primera clasificación</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Variable</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17</a:t>
            </a:r>
            <a:endParaRPr lang="en-US" sz="950" dirty="0"/>
          </a:p>
        </p:txBody>
      </p:sp>
      <p:sp>
        <p:nvSpPr>
          <p:cNvPr id="6" name="Shape 4"/>
          <p:cNvSpPr/>
          <p:nvPr/>
        </p:nvSpPr>
        <p:spPr>
          <a:xfrm>
            <a:off x="658368" y="1600200"/>
            <a:ext cx="10872216" cy="914400"/>
          </a:xfrm>
          <a:prstGeom prst="roundRect">
            <a:avLst>
              <a:gd name="adj" fmla="val 4000"/>
            </a:avLst>
          </a:prstGeom>
          <a:solidFill>
            <a:srgbClr val="08182C"/>
          </a:solidFill>
          <a:ln w="12700">
            <a:solidFill>
              <a:srgbClr val="08182C"/>
            </a:solidFill>
            <a:prstDash val="solid"/>
          </a:ln>
        </p:spPr>
      </p:sp>
      <p:sp>
        <p:nvSpPr>
          <p:cNvPr id="7" name="Text 5"/>
          <p:cNvSpPr txBox="1"/>
          <p:nvPr/>
        </p:nvSpPr>
        <p:spPr>
          <a:xfrm>
            <a:off x="932688" y="1792224"/>
            <a:ext cx="10323576" cy="566928"/>
          </a:xfrm>
          <a:prstGeom prst="rect">
            <a:avLst/>
          </a:prstGeom>
          <a:noFill/>
          <a:ln/>
        </p:spPr>
        <p:txBody>
          <a:bodyPr wrap="square" lIns="0" tIns="0" rIns="0" bIns="0" rtlCol="0" anchor="ctr"/>
          <a:lstStyle/>
          <a:p>
            <a:pPr indent="0" marL="0">
              <a:buNone/>
            </a:pPr>
            <a:r>
              <a:rPr lang="en-US" sz="1700" i="1" dirty="0">
                <a:solidFill>
                  <a:srgbClr val="FFFFFF"/>
                </a:solidFill>
                <a:latin typeface="Cambria" pitchFamily="34" charset="0"/>
                <a:ea typeface="Cambria" pitchFamily="34" charset="-122"/>
                <a:cs typeface="Cambria" pitchFamily="34" charset="-120"/>
              </a:rPr>
              <a:t>Cualquier característica o atributo medible de los individuos objeto de observación que puede asumir valores diferentes.</a:t>
            </a:r>
            <a:endParaRPr lang="en-US" sz="1700" dirty="0"/>
          </a:p>
        </p:txBody>
      </p:sp>
      <p:sp>
        <p:nvSpPr>
          <p:cNvPr id="8" name="Text 6"/>
          <p:cNvSpPr txBox="1"/>
          <p:nvPr/>
        </p:nvSpPr>
        <p:spPr>
          <a:xfrm>
            <a:off x="658368" y="2651760"/>
            <a:ext cx="10872216" cy="365760"/>
          </a:xfrm>
          <a:prstGeom prst="rect">
            <a:avLst/>
          </a:prstGeom>
          <a:noFill/>
          <a:ln/>
        </p:spPr>
        <p:txBody>
          <a:bodyPr wrap="square" lIns="0" tIns="0" rIns="0" bIns="0" rtlCol="0" anchor="ctr"/>
          <a:lstStyle/>
          <a:p>
            <a:pPr algn="l" indent="0" marL="0">
              <a:lnSpc>
                <a:spcPct val="115000"/>
              </a:lnSpc>
              <a:buNone/>
            </a:pPr>
            <a:r>
              <a:rPr lang="en-US" sz="1300" i="1" dirty="0">
                <a:solidFill>
                  <a:srgbClr val="54637A"/>
                </a:solidFill>
                <a:latin typeface="Calibri" pitchFamily="34" charset="0"/>
                <a:ea typeface="Calibri" pitchFamily="34" charset="-122"/>
                <a:cs typeface="Calibri" pitchFamily="34" charset="-120"/>
              </a:rPr>
              <a:t>Si no puede asumir valores diferentes, no es variable: es una constante, y no aporta información.</a:t>
            </a:r>
            <a:endParaRPr lang="en-US" sz="1300" dirty="0"/>
          </a:p>
        </p:txBody>
      </p:sp>
      <p:sp>
        <p:nvSpPr>
          <p:cNvPr id="9" name="Shape 7"/>
          <p:cNvSpPr/>
          <p:nvPr/>
        </p:nvSpPr>
        <p:spPr>
          <a:xfrm>
            <a:off x="658368" y="3108960"/>
            <a:ext cx="5253228" cy="2194560"/>
          </a:xfrm>
          <a:prstGeom prst="roundRect">
            <a:avLst>
              <a:gd name="adj" fmla="val 1667"/>
            </a:avLst>
          </a:prstGeom>
          <a:solidFill>
            <a:srgbClr val="F1F4F8"/>
          </a:solidFill>
          <a:ln w="12700">
            <a:solidFill>
              <a:srgbClr val="F1F4F8"/>
            </a:solidFill>
            <a:prstDash val="solid"/>
          </a:ln>
        </p:spPr>
      </p:sp>
      <p:sp>
        <p:nvSpPr>
          <p:cNvPr id="10" name="Text 8"/>
          <p:cNvSpPr txBox="1"/>
          <p:nvPr/>
        </p:nvSpPr>
        <p:spPr>
          <a:xfrm>
            <a:off x="896112" y="331012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CUALITATIVAS</a:t>
            </a:r>
            <a:endParaRPr lang="en-US" sz="1050" dirty="0"/>
          </a:p>
        </p:txBody>
      </p:sp>
      <p:sp>
        <p:nvSpPr>
          <p:cNvPr id="11" name="Text 9"/>
          <p:cNvSpPr txBox="1"/>
          <p:nvPr/>
        </p:nvSpPr>
        <p:spPr>
          <a:xfrm>
            <a:off x="896112" y="3602736"/>
            <a:ext cx="4777740" cy="151790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Expresan cualidades, características o modalidades. Cada modalidad se denomina atributo o categoría, y medir consiste en clasificar.</a:t>
            </a:r>
            <a:endParaRPr lang="en-US" sz="1350" dirty="0"/>
          </a:p>
          <a:p>
            <a:pPr indent="0" marL="0">
              <a:lnSpc>
                <a:spcPct val="112000"/>
              </a:lnSpc>
              <a:buNone/>
            </a:pPr>
            <a:endParaRPr lang="en-US" sz="1350" dirty="0"/>
          </a:p>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Sexo, estado civil, ocupación.</a:t>
            </a:r>
            <a:endParaRPr lang="en-US" sz="1350" dirty="0"/>
          </a:p>
        </p:txBody>
      </p:sp>
      <p:sp>
        <p:nvSpPr>
          <p:cNvPr id="12" name="Shape 10"/>
          <p:cNvSpPr/>
          <p:nvPr/>
        </p:nvSpPr>
        <p:spPr>
          <a:xfrm>
            <a:off x="6277356" y="3108960"/>
            <a:ext cx="5253228" cy="2194560"/>
          </a:xfrm>
          <a:prstGeom prst="roundRect">
            <a:avLst>
              <a:gd name="adj" fmla="val 1667"/>
            </a:avLst>
          </a:prstGeom>
          <a:solidFill>
            <a:srgbClr val="F1F4F8"/>
          </a:solidFill>
          <a:ln w="12700">
            <a:solidFill>
              <a:srgbClr val="F1F4F8"/>
            </a:solidFill>
            <a:prstDash val="solid"/>
          </a:ln>
        </p:spPr>
      </p:sp>
      <p:sp>
        <p:nvSpPr>
          <p:cNvPr id="13" name="Text 11"/>
          <p:cNvSpPr txBox="1"/>
          <p:nvPr/>
        </p:nvSpPr>
        <p:spPr>
          <a:xfrm>
            <a:off x="6515100" y="331012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CUANTITATIVAS</a:t>
            </a:r>
            <a:endParaRPr lang="en-US" sz="1050" dirty="0"/>
          </a:p>
        </p:txBody>
      </p:sp>
      <p:sp>
        <p:nvSpPr>
          <p:cNvPr id="14" name="Text 12"/>
          <p:cNvSpPr txBox="1"/>
          <p:nvPr/>
        </p:nvSpPr>
        <p:spPr>
          <a:xfrm>
            <a:off x="6515100" y="3602736"/>
            <a:ext cx="4777740" cy="151790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El atributo se mide numéricamente.</a:t>
            </a:r>
            <a:endParaRPr lang="en-US" sz="1300" dirty="0"/>
          </a:p>
          <a:p>
            <a:pPr indent="0" marL="0">
              <a:lnSpc>
                <a:spcPct val="112000"/>
              </a:lnSpc>
              <a:buNone/>
            </a:pPr>
            <a:endParaRPr lang="en-US" sz="1300" dirty="0"/>
          </a:p>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Discretas: siempre valores enteros de un conjunto finito. Número de hijos, de dientes con caries, de camas, pulso.</a:t>
            </a:r>
            <a:endParaRPr lang="en-US" sz="1300" dirty="0"/>
          </a:p>
          <a:p>
            <a:pPr indent="0" marL="0">
              <a:lnSpc>
                <a:spcPct val="112000"/>
              </a:lnSpc>
              <a:buNone/>
            </a:pPr>
            <a:endParaRPr lang="en-US" sz="1300" dirty="0"/>
          </a:p>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Continuas: tantos valores como permita la precisión del instrumento. Peso al nacer, talla, presión arterial.</a:t>
            </a:r>
            <a:endParaRPr lang="en-US" sz="13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Discreta no significa “poca”</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Error frecuente</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18</a:t>
            </a:r>
            <a:endParaRPr lang="en-US" sz="950" dirty="0"/>
          </a:p>
        </p:txBody>
      </p:sp>
      <p:sp>
        <p:nvSpPr>
          <p:cNvPr id="6" name="Shape 4"/>
          <p:cNvSpPr/>
          <p:nvPr/>
        </p:nvSpPr>
        <p:spPr>
          <a:xfrm>
            <a:off x="658368" y="1783080"/>
            <a:ext cx="10872216" cy="1371600"/>
          </a:xfrm>
          <a:prstGeom prst="roundRect">
            <a:avLst>
              <a:gd name="adj" fmla="val 2667"/>
            </a:avLst>
          </a:prstGeom>
          <a:solidFill>
            <a:srgbClr val="F6E4E6"/>
          </a:solidFill>
          <a:ln w="12700">
            <a:solidFill>
              <a:srgbClr val="F6E4E6"/>
            </a:solidFill>
            <a:prstDash val="solid"/>
          </a:ln>
        </p:spPr>
      </p:sp>
      <p:sp>
        <p:nvSpPr>
          <p:cNvPr id="7" name="Text 5"/>
          <p:cNvSpPr txBox="1"/>
          <p:nvPr/>
        </p:nvSpPr>
        <p:spPr>
          <a:xfrm>
            <a:off x="896112" y="1984248"/>
            <a:ext cx="10396728"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SE DICE</a:t>
            </a:r>
            <a:endParaRPr lang="en-US" sz="1050" dirty="0"/>
          </a:p>
        </p:txBody>
      </p:sp>
      <p:sp>
        <p:nvSpPr>
          <p:cNvPr id="8" name="Text 6"/>
          <p:cNvSpPr txBox="1"/>
          <p:nvPr/>
        </p:nvSpPr>
        <p:spPr>
          <a:xfrm>
            <a:off x="896112" y="2276856"/>
            <a:ext cx="10396728" cy="457200"/>
          </a:xfrm>
          <a:prstGeom prst="rect">
            <a:avLst/>
          </a:prstGeom>
          <a:noFill/>
          <a:ln/>
        </p:spPr>
        <p:txBody>
          <a:bodyPr wrap="square" lIns="0" tIns="0" rIns="0" bIns="0" rtlCol="0" anchor="ctr"/>
          <a:lstStyle/>
          <a:p>
            <a:pPr indent="0" marL="0">
              <a:buNone/>
            </a:pPr>
            <a:r>
              <a:rPr lang="en-US" sz="2000" b="1" dirty="0">
                <a:solidFill>
                  <a:srgbClr val="0F2A4A"/>
                </a:solidFill>
                <a:latin typeface="Calibri" pitchFamily="34" charset="0"/>
                <a:ea typeface="Calibri" pitchFamily="34" charset="-122"/>
                <a:cs typeface="Calibri" pitchFamily="34" charset="-120"/>
              </a:rPr>
              <a:t>“Discreta significa que tiene pocos valores”</a:t>
            </a:r>
            <a:endParaRPr lang="en-US" sz="2000" dirty="0"/>
          </a:p>
        </p:txBody>
      </p:sp>
      <p:sp>
        <p:nvSpPr>
          <p:cNvPr id="9" name="Text 7"/>
          <p:cNvSpPr txBox="1"/>
          <p:nvPr/>
        </p:nvSpPr>
        <p:spPr>
          <a:xfrm>
            <a:off x="896112" y="2788920"/>
            <a:ext cx="10396728" cy="182880"/>
          </a:xfrm>
          <a:prstGeom prst="rect">
            <a:avLst/>
          </a:prstGeom>
          <a:noFill/>
          <a:ln/>
        </p:spPr>
        <p:txBody>
          <a:bodyPr wrap="square" lIns="0" tIns="0" rIns="0" bIns="0" rtlCol="0" anchor="ctr"/>
          <a:lstStyle/>
          <a:p>
            <a:pPr indent="0" marL="0">
              <a:lnSpc>
                <a:spcPct val="112000"/>
              </a:lnSpc>
              <a:buNone/>
            </a:pPr>
            <a:r>
              <a:rPr lang="en-US" sz="1400" dirty="0">
                <a:solidFill>
                  <a:srgbClr val="14202E"/>
                </a:solidFill>
                <a:latin typeface="Calibri" pitchFamily="34" charset="0"/>
                <a:ea typeface="Calibri" pitchFamily="34" charset="-122"/>
                <a:cs typeface="Calibri" pitchFamily="34" charset="-120"/>
              </a:rPr>
              <a:t>Una variable discreta puede tener miles de valores posibles y seguir siendo discreta.</a:t>
            </a:r>
            <a:endParaRPr lang="en-US" sz="1400" dirty="0"/>
          </a:p>
        </p:txBody>
      </p:sp>
      <p:sp>
        <p:nvSpPr>
          <p:cNvPr id="10" name="Shape 8"/>
          <p:cNvSpPr/>
          <p:nvPr/>
        </p:nvSpPr>
        <p:spPr>
          <a:xfrm>
            <a:off x="658368" y="3337560"/>
            <a:ext cx="5253228" cy="1920240"/>
          </a:xfrm>
          <a:prstGeom prst="roundRect">
            <a:avLst>
              <a:gd name="adj" fmla="val 1905"/>
            </a:avLst>
          </a:prstGeom>
          <a:solidFill>
            <a:srgbClr val="F1F4F8"/>
          </a:solidFill>
          <a:ln w="12700">
            <a:solidFill>
              <a:srgbClr val="F1F4F8"/>
            </a:solidFill>
            <a:prstDash val="solid"/>
          </a:ln>
        </p:spPr>
      </p:sp>
      <p:sp>
        <p:nvSpPr>
          <p:cNvPr id="11" name="Text 9"/>
          <p:cNvSpPr txBox="1"/>
          <p:nvPr/>
        </p:nvSpPr>
        <p:spPr>
          <a:xfrm>
            <a:off x="896112" y="353872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LA DIFERENCIA REAL</a:t>
            </a:r>
            <a:endParaRPr lang="en-US" sz="1050" dirty="0"/>
          </a:p>
        </p:txBody>
      </p:sp>
      <p:sp>
        <p:nvSpPr>
          <p:cNvPr id="12" name="Text 10"/>
          <p:cNvSpPr txBox="1"/>
          <p:nvPr/>
        </p:nvSpPr>
        <p:spPr>
          <a:xfrm>
            <a:off x="896112" y="3831336"/>
            <a:ext cx="4777740" cy="1243584"/>
          </a:xfrm>
          <a:prstGeom prst="rect">
            <a:avLst/>
          </a:prstGeom>
          <a:noFill/>
          <a:ln/>
        </p:spPr>
        <p:txBody>
          <a:bodyPr wrap="square" lIns="0" tIns="0" rIns="0" bIns="0" rtlCol="0" anchor="ctr"/>
          <a:lstStyle/>
          <a:p>
            <a:pPr indent="0" marL="0">
              <a:lnSpc>
                <a:spcPct val="112000"/>
              </a:lnSpc>
              <a:buNone/>
            </a:pPr>
            <a:r>
              <a:rPr lang="en-US" sz="1400" dirty="0">
                <a:solidFill>
                  <a:srgbClr val="14202E"/>
                </a:solidFill>
                <a:latin typeface="Calibri" pitchFamily="34" charset="0"/>
                <a:ea typeface="Calibri" pitchFamily="34" charset="-122"/>
                <a:cs typeface="Calibri" pitchFamily="34" charset="-120"/>
              </a:rPr>
              <a:t>Entre 2 y 3 hijos no existe nada.</a:t>
            </a:r>
            <a:endParaRPr lang="en-US" sz="1400" dirty="0"/>
          </a:p>
          <a:p>
            <a:pPr indent="0" marL="0">
              <a:lnSpc>
                <a:spcPct val="112000"/>
              </a:lnSpc>
              <a:buNone/>
            </a:pPr>
            <a:endParaRPr lang="en-US" sz="1400" dirty="0"/>
          </a:p>
          <a:p>
            <a:pPr indent="0" marL="0">
              <a:lnSpc>
                <a:spcPct val="112000"/>
              </a:lnSpc>
              <a:buNone/>
            </a:pPr>
            <a:r>
              <a:rPr lang="en-US" sz="1400" dirty="0">
                <a:solidFill>
                  <a:srgbClr val="14202E"/>
                </a:solidFill>
                <a:latin typeface="Calibri" pitchFamily="34" charset="0"/>
                <a:ea typeface="Calibri" pitchFamily="34" charset="-122"/>
                <a:cs typeface="Calibri" pitchFamily="34" charset="-120"/>
              </a:rPr>
              <a:t>Entre 2,0 y 3,0 kilos existen infinitos valores, y el límite lo pone la balanza, no la realidad.</a:t>
            </a:r>
            <a:endParaRPr lang="en-US" sz="1400" dirty="0"/>
          </a:p>
        </p:txBody>
      </p:sp>
      <p:sp>
        <p:nvSpPr>
          <p:cNvPr id="13" name="Shape 11"/>
          <p:cNvSpPr/>
          <p:nvPr/>
        </p:nvSpPr>
        <p:spPr>
          <a:xfrm>
            <a:off x="6277356" y="3337560"/>
            <a:ext cx="5253228" cy="1920240"/>
          </a:xfrm>
          <a:prstGeom prst="roundRect">
            <a:avLst>
              <a:gd name="adj" fmla="val 1905"/>
            </a:avLst>
          </a:prstGeom>
          <a:solidFill>
            <a:srgbClr val="08182C"/>
          </a:solidFill>
          <a:ln w="12700">
            <a:solidFill>
              <a:srgbClr val="08182C"/>
            </a:solidFill>
            <a:prstDash val="solid"/>
          </a:ln>
        </p:spPr>
      </p:sp>
      <p:sp>
        <p:nvSpPr>
          <p:cNvPr id="14" name="Text 12"/>
          <p:cNvSpPr txBox="1"/>
          <p:nvPr/>
        </p:nvSpPr>
        <p:spPr>
          <a:xfrm>
            <a:off x="6515100" y="3538728"/>
            <a:ext cx="4777740"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LA PREGUNTA QUE RESUELVE EL CASO</a:t>
            </a:r>
            <a:endParaRPr lang="en-US" sz="1050" dirty="0"/>
          </a:p>
        </p:txBody>
      </p:sp>
      <p:sp>
        <p:nvSpPr>
          <p:cNvPr id="15" name="Text 13"/>
          <p:cNvSpPr txBox="1"/>
          <p:nvPr/>
        </p:nvSpPr>
        <p:spPr>
          <a:xfrm>
            <a:off x="6515100" y="3831336"/>
            <a:ext cx="4777740" cy="1243584"/>
          </a:xfrm>
          <a:prstGeom prst="rect">
            <a:avLst/>
          </a:prstGeom>
          <a:noFill/>
          <a:ln/>
        </p:spPr>
        <p:txBody>
          <a:bodyPr wrap="square" lIns="0" tIns="0" rIns="0" bIns="0" rtlCol="0" anchor="ctr"/>
          <a:lstStyle/>
          <a:p>
            <a:pPr indent="0" marL="0">
              <a:lnSpc>
                <a:spcPct val="112000"/>
              </a:lnSpc>
              <a:buNone/>
            </a:pPr>
            <a:r>
              <a:rPr lang="en-US" sz="1400" dirty="0">
                <a:solidFill>
                  <a:srgbClr val="FFFFFF"/>
                </a:solidFill>
                <a:latin typeface="Calibri" pitchFamily="34" charset="0"/>
                <a:ea typeface="Calibri" pitchFamily="34" charset="-122"/>
                <a:cs typeface="Calibri" pitchFamily="34" charset="-120"/>
              </a:rPr>
              <a:t>¿Existe algo entre dos valores consecutivos?</a:t>
            </a:r>
            <a:endParaRPr lang="en-US" sz="1400" dirty="0"/>
          </a:p>
          <a:p>
            <a:pPr indent="0" marL="0">
              <a:lnSpc>
                <a:spcPct val="112000"/>
              </a:lnSpc>
              <a:buNone/>
            </a:pPr>
            <a:endParaRPr lang="en-US" sz="1400" dirty="0"/>
          </a:p>
          <a:p>
            <a:pPr indent="0" marL="0">
              <a:lnSpc>
                <a:spcPct val="112000"/>
              </a:lnSpc>
              <a:buNone/>
            </a:pPr>
            <a:r>
              <a:rPr lang="en-US" sz="1400" dirty="0">
                <a:solidFill>
                  <a:srgbClr val="FFFFFF"/>
                </a:solidFill>
                <a:latin typeface="Calibri" pitchFamily="34" charset="0"/>
                <a:ea typeface="Calibri" pitchFamily="34" charset="-122"/>
                <a:cs typeface="Calibri" pitchFamily="34" charset="-120"/>
              </a:rPr>
              <a:t>Si no existe nada, es discreta. Si existe y solo depende de la precisión del instrumento, es continua.</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Una escalera: cada una suma algo a la anterior</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Las cuatro escalas de medición</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19</a:t>
            </a:r>
            <a:endParaRPr lang="en-US" sz="950" dirty="0"/>
          </a:p>
        </p:txBody>
      </p:sp>
      <p:sp>
        <p:nvSpPr>
          <p:cNvPr id="6" name="Shape 4"/>
          <p:cNvSpPr/>
          <p:nvPr/>
        </p:nvSpPr>
        <p:spPr>
          <a:xfrm>
            <a:off x="658368" y="1645920"/>
            <a:ext cx="10872216" cy="841248"/>
          </a:xfrm>
          <a:prstGeom prst="roundRect">
            <a:avLst>
              <a:gd name="adj" fmla="val 5435"/>
            </a:avLst>
          </a:prstGeom>
          <a:solidFill>
            <a:srgbClr val="F1F4F8"/>
          </a:solidFill>
          <a:ln w="12700">
            <a:solidFill>
              <a:srgbClr val="333333"/>
            </a:solidFill>
            <a:prstDash val="solid"/>
          </a:ln>
        </p:spPr>
      </p:sp>
      <p:sp>
        <p:nvSpPr>
          <p:cNvPr id="7" name="Text 5"/>
          <p:cNvSpPr txBox="1"/>
          <p:nvPr/>
        </p:nvSpPr>
        <p:spPr>
          <a:xfrm>
            <a:off x="896112" y="1892808"/>
            <a:ext cx="1828800" cy="365760"/>
          </a:xfrm>
          <a:prstGeom prst="rect">
            <a:avLst/>
          </a:prstGeom>
          <a:noFill/>
          <a:ln/>
        </p:spPr>
        <p:txBody>
          <a:bodyPr wrap="square" lIns="0" tIns="0" rIns="0" bIns="0" rtlCol="0" anchor="ctr"/>
          <a:lstStyle/>
          <a:p>
            <a:pPr indent="0" marL="0">
              <a:buNone/>
            </a:pPr>
            <a:r>
              <a:rPr lang="en-US" sz="1500" b="1" dirty="0">
                <a:solidFill>
                  <a:srgbClr val="0F2A4A"/>
                </a:solidFill>
                <a:latin typeface="Calibri" pitchFamily="34" charset="0"/>
                <a:ea typeface="Calibri" pitchFamily="34" charset="-122"/>
                <a:cs typeface="Calibri" pitchFamily="34" charset="-120"/>
              </a:rPr>
              <a:t>Nominal</a:t>
            </a:r>
            <a:endParaRPr lang="en-US" sz="1500" dirty="0"/>
          </a:p>
        </p:txBody>
      </p:sp>
      <p:sp>
        <p:nvSpPr>
          <p:cNvPr id="8" name="Text 6"/>
          <p:cNvSpPr txBox="1"/>
          <p:nvPr/>
        </p:nvSpPr>
        <p:spPr>
          <a:xfrm>
            <a:off x="2898648" y="1792224"/>
            <a:ext cx="4846320" cy="566928"/>
          </a:xfrm>
          <a:prstGeom prst="rect">
            <a:avLst/>
          </a:prstGeom>
          <a:noFill/>
          <a:ln/>
        </p:spPr>
        <p:txBody>
          <a:bodyPr wrap="square" lIns="0" tIns="0" rIns="0" bIns="0" rtlCol="0" anchor="ctr"/>
          <a:lstStyle/>
          <a:p>
            <a:pPr indent="0" marL="0">
              <a:lnSpc>
                <a:spcPct val="105000"/>
              </a:lnSpc>
              <a:buNone/>
            </a:pPr>
            <a:r>
              <a:rPr lang="en-US" sz="1250" dirty="0">
                <a:solidFill>
                  <a:srgbClr val="14202E"/>
                </a:solidFill>
                <a:latin typeface="Calibri" pitchFamily="34" charset="0"/>
                <a:ea typeface="Calibri" pitchFamily="34" charset="-122"/>
                <a:cs typeface="Calibri" pitchFamily="34" charset="-120"/>
              </a:rPr>
              <a:t>Categorías con nombres, sin orden entre ellas. Cambiar su posición no afecta el análisis.</a:t>
            </a:r>
            <a:endParaRPr lang="en-US" sz="1250" dirty="0"/>
          </a:p>
        </p:txBody>
      </p:sp>
      <p:sp>
        <p:nvSpPr>
          <p:cNvPr id="9" name="Text 7"/>
          <p:cNvSpPr txBox="1"/>
          <p:nvPr/>
        </p:nvSpPr>
        <p:spPr>
          <a:xfrm>
            <a:off x="7927848" y="1792224"/>
            <a:ext cx="3419856" cy="566928"/>
          </a:xfrm>
          <a:prstGeom prst="rect">
            <a:avLst/>
          </a:prstGeom>
          <a:noFill/>
          <a:ln/>
        </p:spPr>
        <p:txBody>
          <a:bodyPr wrap="square" lIns="0" tIns="0" rIns="0" bIns="0" rtlCol="0" anchor="ctr"/>
          <a:lstStyle/>
          <a:p>
            <a:pPr indent="0" marL="0">
              <a:lnSpc>
                <a:spcPct val="105000"/>
              </a:lnSpc>
              <a:buNone/>
            </a:pPr>
            <a:r>
              <a:rPr lang="en-US" sz="1200" i="1" dirty="0">
                <a:solidFill>
                  <a:srgbClr val="54637A"/>
                </a:solidFill>
                <a:latin typeface="Calibri" pitchFamily="34" charset="0"/>
                <a:ea typeface="Calibri" pitchFamily="34" charset="-122"/>
                <a:cs typeface="Calibri" pitchFamily="34" charset="-120"/>
              </a:rPr>
              <a:t>Grupo sanguíneo ABO, estado civil, enfermo y no enfermo</a:t>
            </a:r>
            <a:endParaRPr lang="en-US" sz="1200" dirty="0"/>
          </a:p>
        </p:txBody>
      </p:sp>
      <p:sp>
        <p:nvSpPr>
          <p:cNvPr id="10" name="Shape 8"/>
          <p:cNvSpPr/>
          <p:nvPr/>
        </p:nvSpPr>
        <p:spPr>
          <a:xfrm>
            <a:off x="658368" y="2606040"/>
            <a:ext cx="10872216" cy="841248"/>
          </a:xfrm>
          <a:prstGeom prst="roundRect">
            <a:avLst>
              <a:gd name="adj" fmla="val 5435"/>
            </a:avLst>
          </a:prstGeom>
          <a:solidFill>
            <a:srgbClr val="F1F4F8"/>
          </a:solidFill>
          <a:ln w="12700">
            <a:solidFill>
              <a:srgbClr val="333333"/>
            </a:solidFill>
            <a:prstDash val="solid"/>
          </a:ln>
        </p:spPr>
      </p:sp>
      <p:sp>
        <p:nvSpPr>
          <p:cNvPr id="11" name="Text 9"/>
          <p:cNvSpPr txBox="1"/>
          <p:nvPr/>
        </p:nvSpPr>
        <p:spPr>
          <a:xfrm>
            <a:off x="896112" y="2852928"/>
            <a:ext cx="1828800" cy="365760"/>
          </a:xfrm>
          <a:prstGeom prst="rect">
            <a:avLst/>
          </a:prstGeom>
          <a:noFill/>
          <a:ln/>
        </p:spPr>
        <p:txBody>
          <a:bodyPr wrap="square" lIns="0" tIns="0" rIns="0" bIns="0" rtlCol="0" anchor="ctr"/>
          <a:lstStyle/>
          <a:p>
            <a:pPr indent="0" marL="0">
              <a:buNone/>
            </a:pPr>
            <a:r>
              <a:rPr lang="en-US" sz="1500" b="1" dirty="0">
                <a:solidFill>
                  <a:srgbClr val="0F2A4A"/>
                </a:solidFill>
                <a:latin typeface="Calibri" pitchFamily="34" charset="0"/>
                <a:ea typeface="Calibri" pitchFamily="34" charset="-122"/>
                <a:cs typeface="Calibri" pitchFamily="34" charset="-120"/>
              </a:rPr>
              <a:t>Ordinal</a:t>
            </a:r>
            <a:endParaRPr lang="en-US" sz="1500" dirty="0"/>
          </a:p>
        </p:txBody>
      </p:sp>
      <p:sp>
        <p:nvSpPr>
          <p:cNvPr id="12" name="Text 10"/>
          <p:cNvSpPr txBox="1"/>
          <p:nvPr/>
        </p:nvSpPr>
        <p:spPr>
          <a:xfrm>
            <a:off x="2898648" y="2752344"/>
            <a:ext cx="4846320" cy="566928"/>
          </a:xfrm>
          <a:prstGeom prst="rect">
            <a:avLst/>
          </a:prstGeom>
          <a:noFill/>
          <a:ln/>
        </p:spPr>
        <p:txBody>
          <a:bodyPr wrap="square" lIns="0" tIns="0" rIns="0" bIns="0" rtlCol="0" anchor="ctr"/>
          <a:lstStyle/>
          <a:p>
            <a:pPr indent="0" marL="0">
              <a:lnSpc>
                <a:spcPct val="105000"/>
              </a:lnSpc>
              <a:buNone/>
            </a:pPr>
            <a:r>
              <a:rPr lang="en-US" sz="1250" dirty="0">
                <a:solidFill>
                  <a:srgbClr val="14202E"/>
                </a:solidFill>
                <a:latin typeface="Calibri" pitchFamily="34" charset="0"/>
                <a:ea typeface="Calibri" pitchFamily="34" charset="-122"/>
                <a:cs typeface="Calibri" pitchFamily="34" charset="-120"/>
              </a:rPr>
              <a:t>Las categorías tienen orden, pero las diferencias entre ellas pueden no ser iguales.</a:t>
            </a:r>
            <a:endParaRPr lang="en-US" sz="1250" dirty="0"/>
          </a:p>
        </p:txBody>
      </p:sp>
      <p:sp>
        <p:nvSpPr>
          <p:cNvPr id="13" name="Text 11"/>
          <p:cNvSpPr txBox="1"/>
          <p:nvPr/>
        </p:nvSpPr>
        <p:spPr>
          <a:xfrm>
            <a:off x="7927848" y="2752344"/>
            <a:ext cx="3419856" cy="566928"/>
          </a:xfrm>
          <a:prstGeom prst="rect">
            <a:avLst/>
          </a:prstGeom>
          <a:noFill/>
          <a:ln/>
        </p:spPr>
        <p:txBody>
          <a:bodyPr wrap="square" lIns="0" tIns="0" rIns="0" bIns="0" rtlCol="0" anchor="ctr"/>
          <a:lstStyle/>
          <a:p>
            <a:pPr indent="0" marL="0">
              <a:lnSpc>
                <a:spcPct val="105000"/>
              </a:lnSpc>
              <a:buNone/>
            </a:pPr>
            <a:r>
              <a:rPr lang="en-US" sz="1200" i="1" dirty="0">
                <a:solidFill>
                  <a:srgbClr val="54637A"/>
                </a:solidFill>
                <a:latin typeface="Calibri" pitchFamily="34" charset="0"/>
                <a:ea typeface="Calibri" pitchFamily="34" charset="-122"/>
                <a:cs typeface="Calibri" pitchFamily="34" charset="-120"/>
              </a:rPr>
              <a:t>Muy malo a excelente; resultado de cultivo: −, +, ++, +++</a:t>
            </a:r>
            <a:endParaRPr lang="en-US" sz="1200" dirty="0"/>
          </a:p>
        </p:txBody>
      </p:sp>
      <p:sp>
        <p:nvSpPr>
          <p:cNvPr id="14" name="Shape 12"/>
          <p:cNvSpPr/>
          <p:nvPr/>
        </p:nvSpPr>
        <p:spPr>
          <a:xfrm>
            <a:off x="658368" y="3566160"/>
            <a:ext cx="10872216" cy="841248"/>
          </a:xfrm>
          <a:prstGeom prst="roundRect">
            <a:avLst>
              <a:gd name="adj" fmla="val 5435"/>
            </a:avLst>
          </a:prstGeom>
          <a:solidFill>
            <a:srgbClr val="F1F4F8"/>
          </a:solidFill>
          <a:ln w="12700">
            <a:solidFill>
              <a:srgbClr val="333333"/>
            </a:solidFill>
            <a:prstDash val="solid"/>
          </a:ln>
        </p:spPr>
      </p:sp>
      <p:sp>
        <p:nvSpPr>
          <p:cNvPr id="15" name="Text 13"/>
          <p:cNvSpPr txBox="1"/>
          <p:nvPr/>
        </p:nvSpPr>
        <p:spPr>
          <a:xfrm>
            <a:off x="896112" y="3813048"/>
            <a:ext cx="1828800" cy="365760"/>
          </a:xfrm>
          <a:prstGeom prst="rect">
            <a:avLst/>
          </a:prstGeom>
          <a:noFill/>
          <a:ln/>
        </p:spPr>
        <p:txBody>
          <a:bodyPr wrap="square" lIns="0" tIns="0" rIns="0" bIns="0" rtlCol="0" anchor="ctr"/>
          <a:lstStyle/>
          <a:p>
            <a:pPr indent="0" marL="0">
              <a:buNone/>
            </a:pPr>
            <a:r>
              <a:rPr lang="en-US" sz="1500" b="1" dirty="0">
                <a:solidFill>
                  <a:srgbClr val="0F2A4A"/>
                </a:solidFill>
                <a:latin typeface="Calibri" pitchFamily="34" charset="0"/>
                <a:ea typeface="Calibri" pitchFamily="34" charset="-122"/>
                <a:cs typeface="Calibri" pitchFamily="34" charset="-120"/>
              </a:rPr>
              <a:t>De intervalo</a:t>
            </a:r>
            <a:endParaRPr lang="en-US" sz="1500" dirty="0"/>
          </a:p>
        </p:txBody>
      </p:sp>
      <p:sp>
        <p:nvSpPr>
          <p:cNvPr id="16" name="Text 14"/>
          <p:cNvSpPr txBox="1"/>
          <p:nvPr/>
        </p:nvSpPr>
        <p:spPr>
          <a:xfrm>
            <a:off x="2898648" y="3712464"/>
            <a:ext cx="4846320" cy="566928"/>
          </a:xfrm>
          <a:prstGeom prst="rect">
            <a:avLst/>
          </a:prstGeom>
          <a:noFill/>
          <a:ln/>
        </p:spPr>
        <p:txBody>
          <a:bodyPr wrap="square" lIns="0" tIns="0" rIns="0" bIns="0" rtlCol="0" anchor="ctr"/>
          <a:lstStyle/>
          <a:p>
            <a:pPr indent="0" marL="0">
              <a:lnSpc>
                <a:spcPct val="105000"/>
              </a:lnSpc>
              <a:buNone/>
            </a:pPr>
            <a:r>
              <a:rPr lang="en-US" sz="1250" dirty="0">
                <a:solidFill>
                  <a:srgbClr val="14202E"/>
                </a:solidFill>
                <a:latin typeface="Calibri" pitchFamily="34" charset="0"/>
                <a:ea typeface="Calibri" pitchFamily="34" charset="-122"/>
                <a:cs typeface="Calibri" pitchFamily="34" charset="-120"/>
              </a:rPr>
              <a:t>Distancias iguales entre valores, pero el cero es ARBITRARIO.</a:t>
            </a:r>
            <a:endParaRPr lang="en-US" sz="1250" dirty="0"/>
          </a:p>
        </p:txBody>
      </p:sp>
      <p:sp>
        <p:nvSpPr>
          <p:cNvPr id="17" name="Text 15"/>
          <p:cNvSpPr txBox="1"/>
          <p:nvPr/>
        </p:nvSpPr>
        <p:spPr>
          <a:xfrm>
            <a:off x="7927848" y="3712464"/>
            <a:ext cx="3419856" cy="566928"/>
          </a:xfrm>
          <a:prstGeom prst="rect">
            <a:avLst/>
          </a:prstGeom>
          <a:noFill/>
          <a:ln/>
        </p:spPr>
        <p:txBody>
          <a:bodyPr wrap="square" lIns="0" tIns="0" rIns="0" bIns="0" rtlCol="0" anchor="ctr"/>
          <a:lstStyle/>
          <a:p>
            <a:pPr indent="0" marL="0">
              <a:lnSpc>
                <a:spcPct val="105000"/>
              </a:lnSpc>
              <a:buNone/>
            </a:pPr>
            <a:r>
              <a:rPr lang="en-US" sz="1200" i="1" dirty="0">
                <a:solidFill>
                  <a:srgbClr val="54637A"/>
                </a:solidFill>
                <a:latin typeface="Calibri" pitchFamily="34" charset="0"/>
                <a:ea typeface="Calibri" pitchFamily="34" charset="-122"/>
                <a:cs typeface="Calibri" pitchFamily="34" charset="-120"/>
              </a:rPr>
              <a:t>Temperatura en °C; coeficiente intelectual</a:t>
            </a:r>
            <a:endParaRPr lang="en-US" sz="1200" dirty="0"/>
          </a:p>
        </p:txBody>
      </p:sp>
      <p:sp>
        <p:nvSpPr>
          <p:cNvPr id="18" name="Shape 16"/>
          <p:cNvSpPr/>
          <p:nvPr/>
        </p:nvSpPr>
        <p:spPr>
          <a:xfrm>
            <a:off x="658368" y="4526280"/>
            <a:ext cx="10872216" cy="841248"/>
          </a:xfrm>
          <a:prstGeom prst="roundRect">
            <a:avLst>
              <a:gd name="adj" fmla="val 5435"/>
            </a:avLst>
          </a:prstGeom>
          <a:solidFill>
            <a:srgbClr val="F6E4E6"/>
          </a:solidFill>
          <a:ln w="12700">
            <a:solidFill>
              <a:srgbClr val="333333"/>
            </a:solidFill>
            <a:prstDash val="solid"/>
          </a:ln>
        </p:spPr>
      </p:sp>
      <p:sp>
        <p:nvSpPr>
          <p:cNvPr id="19" name="Text 17"/>
          <p:cNvSpPr txBox="1"/>
          <p:nvPr/>
        </p:nvSpPr>
        <p:spPr>
          <a:xfrm>
            <a:off x="896112" y="4773168"/>
            <a:ext cx="1828800" cy="365760"/>
          </a:xfrm>
          <a:prstGeom prst="rect">
            <a:avLst/>
          </a:prstGeom>
          <a:noFill/>
          <a:ln/>
        </p:spPr>
        <p:txBody>
          <a:bodyPr wrap="square" lIns="0" tIns="0" rIns="0" bIns="0" rtlCol="0" anchor="ctr"/>
          <a:lstStyle/>
          <a:p>
            <a:pPr indent="0" marL="0">
              <a:buNone/>
            </a:pPr>
            <a:r>
              <a:rPr lang="en-US" sz="1500" b="1" dirty="0">
                <a:solidFill>
                  <a:srgbClr val="B52639"/>
                </a:solidFill>
                <a:latin typeface="Calibri" pitchFamily="34" charset="0"/>
                <a:ea typeface="Calibri" pitchFamily="34" charset="-122"/>
                <a:cs typeface="Calibri" pitchFamily="34" charset="-120"/>
              </a:rPr>
              <a:t>De razón</a:t>
            </a:r>
            <a:endParaRPr lang="en-US" sz="1500" dirty="0"/>
          </a:p>
        </p:txBody>
      </p:sp>
      <p:sp>
        <p:nvSpPr>
          <p:cNvPr id="20" name="Text 18"/>
          <p:cNvSpPr txBox="1"/>
          <p:nvPr/>
        </p:nvSpPr>
        <p:spPr>
          <a:xfrm>
            <a:off x="2898648" y="4672584"/>
            <a:ext cx="4846320" cy="566928"/>
          </a:xfrm>
          <a:prstGeom prst="rect">
            <a:avLst/>
          </a:prstGeom>
          <a:noFill/>
          <a:ln/>
        </p:spPr>
        <p:txBody>
          <a:bodyPr wrap="square" lIns="0" tIns="0" rIns="0" bIns="0" rtlCol="0" anchor="ctr"/>
          <a:lstStyle/>
          <a:p>
            <a:pPr indent="0" marL="0">
              <a:lnSpc>
                <a:spcPct val="105000"/>
              </a:lnSpc>
              <a:buNone/>
            </a:pPr>
            <a:r>
              <a:rPr lang="en-US" sz="1250" dirty="0">
                <a:solidFill>
                  <a:srgbClr val="14202E"/>
                </a:solidFill>
                <a:latin typeface="Calibri" pitchFamily="34" charset="0"/>
                <a:ea typeface="Calibri" pitchFamily="34" charset="-122"/>
                <a:cs typeface="Calibri" pitchFamily="34" charset="-120"/>
              </a:rPr>
              <a:t>Distancias iguales Y punto de origen en cero absoluto. Admite todas las operaciones.</a:t>
            </a:r>
            <a:endParaRPr lang="en-US" sz="1250" dirty="0"/>
          </a:p>
        </p:txBody>
      </p:sp>
      <p:sp>
        <p:nvSpPr>
          <p:cNvPr id="21" name="Text 19"/>
          <p:cNvSpPr txBox="1"/>
          <p:nvPr/>
        </p:nvSpPr>
        <p:spPr>
          <a:xfrm>
            <a:off x="7927848" y="4672584"/>
            <a:ext cx="3419856" cy="566928"/>
          </a:xfrm>
          <a:prstGeom prst="rect">
            <a:avLst/>
          </a:prstGeom>
          <a:noFill/>
          <a:ln/>
        </p:spPr>
        <p:txBody>
          <a:bodyPr wrap="square" lIns="0" tIns="0" rIns="0" bIns="0" rtlCol="0" anchor="ctr"/>
          <a:lstStyle/>
          <a:p>
            <a:pPr indent="0" marL="0">
              <a:lnSpc>
                <a:spcPct val="105000"/>
              </a:lnSpc>
              <a:buNone/>
            </a:pPr>
            <a:r>
              <a:rPr lang="en-US" sz="1200" i="1" dirty="0">
                <a:solidFill>
                  <a:srgbClr val="54637A"/>
                </a:solidFill>
                <a:latin typeface="Calibri" pitchFamily="34" charset="0"/>
                <a:ea typeface="Calibri" pitchFamily="34" charset="-122"/>
                <a:cs typeface="Calibri" pitchFamily="34" charset="-120"/>
              </a:rPr>
              <a:t>Peso, talla, número de casos</a:t>
            </a:r>
            <a:endParaRPr lang="en-US" sz="1200" dirty="0"/>
          </a:p>
        </p:txBody>
      </p:sp>
      <p:sp>
        <p:nvSpPr>
          <p:cNvPr id="22" name="Text 20"/>
          <p:cNvSpPr txBox="1"/>
          <p:nvPr/>
        </p:nvSpPr>
        <p:spPr>
          <a:xfrm>
            <a:off x="658368" y="5532120"/>
            <a:ext cx="10872216" cy="320040"/>
          </a:xfrm>
          <a:prstGeom prst="rect">
            <a:avLst/>
          </a:prstGeom>
          <a:noFill/>
          <a:ln/>
        </p:spPr>
        <p:txBody>
          <a:bodyPr wrap="square" lIns="0" tIns="0" rIns="0" bIns="0" rtlCol="0" anchor="ctr"/>
          <a:lstStyle/>
          <a:p>
            <a:pPr algn="l" indent="0" marL="0">
              <a:lnSpc>
                <a:spcPct val="115000"/>
              </a:lnSpc>
              <a:buNone/>
            </a:pPr>
            <a:r>
              <a:rPr lang="en-US" sz="1250" i="1" dirty="0">
                <a:solidFill>
                  <a:srgbClr val="54637A"/>
                </a:solidFill>
                <a:latin typeface="Calibri" pitchFamily="34" charset="0"/>
                <a:ea typeface="Calibri" pitchFamily="34" charset="-122"/>
                <a:cs typeface="Calibri" pitchFamily="34" charset="-120"/>
              </a:rPr>
              <a:t>No se puede decir que 60 °C sea tres veces más caliente que 20 °C. Sí se puede decir que 80 kg es el doble que 40 kg.</a:t>
            </a:r>
            <a:endParaRPr lang="en-US" sz="12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Resultado y evidencias</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A dónde queremos llegar</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2</a:t>
            </a:r>
            <a:endParaRPr lang="en-US" sz="950" dirty="0"/>
          </a:p>
        </p:txBody>
      </p:sp>
      <p:sp>
        <p:nvSpPr>
          <p:cNvPr id="6" name="Shape 4"/>
          <p:cNvSpPr/>
          <p:nvPr/>
        </p:nvSpPr>
        <p:spPr>
          <a:xfrm>
            <a:off x="658368" y="1600200"/>
            <a:ext cx="6766560" cy="2103120"/>
          </a:xfrm>
          <a:prstGeom prst="roundRect">
            <a:avLst>
              <a:gd name="adj" fmla="val 1739"/>
            </a:avLst>
          </a:prstGeom>
          <a:solidFill>
            <a:srgbClr val="F1F4F8"/>
          </a:solidFill>
          <a:ln w="12700">
            <a:solidFill>
              <a:srgbClr val="F1F4F8"/>
            </a:solidFill>
            <a:prstDash val="solid"/>
          </a:ln>
        </p:spPr>
      </p:sp>
      <p:sp>
        <p:nvSpPr>
          <p:cNvPr id="7" name="Text 5"/>
          <p:cNvSpPr txBox="1"/>
          <p:nvPr/>
        </p:nvSpPr>
        <p:spPr>
          <a:xfrm>
            <a:off x="896112" y="1801368"/>
            <a:ext cx="6291072"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RESULTADO DE APRENDIZAJE DE LA UNIDAD</a:t>
            </a:r>
            <a:endParaRPr lang="en-US" sz="1050" dirty="0"/>
          </a:p>
        </p:txBody>
      </p:sp>
      <p:sp>
        <p:nvSpPr>
          <p:cNvPr id="8" name="Text 6"/>
          <p:cNvSpPr txBox="1"/>
          <p:nvPr/>
        </p:nvSpPr>
        <p:spPr>
          <a:xfrm>
            <a:off x="896112" y="2093976"/>
            <a:ext cx="6291072" cy="1426464"/>
          </a:xfrm>
          <a:prstGeom prst="rect">
            <a:avLst/>
          </a:prstGeom>
          <a:noFill/>
          <a:ln/>
        </p:spPr>
        <p:txBody>
          <a:bodyPr wrap="square" lIns="0" tIns="0" rIns="0" bIns="0" rtlCol="0" anchor="ctr"/>
          <a:lstStyle/>
          <a:p>
            <a:pPr indent="0" marL="0">
              <a:lnSpc>
                <a:spcPct val="112000"/>
              </a:lnSpc>
              <a:buNone/>
            </a:pPr>
            <a:r>
              <a:rPr lang="en-US" sz="1500" dirty="0">
                <a:solidFill>
                  <a:srgbClr val="14202E"/>
                </a:solidFill>
                <a:latin typeface="Calibri" pitchFamily="34" charset="0"/>
                <a:ea typeface="Calibri" pitchFamily="34" charset="-122"/>
                <a:cs typeface="Calibri" pitchFamily="34" charset="-120"/>
              </a:rPr>
              <a:t>Analiza los fundamentos teóricos y maneja adecuadamente las principales aplicaciones para determinar indicadores del proceso salud-enfermedad en poblaciones.</a:t>
            </a:r>
            <a:endParaRPr lang="en-US" sz="1500" dirty="0"/>
          </a:p>
        </p:txBody>
      </p:sp>
      <p:sp>
        <p:nvSpPr>
          <p:cNvPr id="9" name="Shape 7"/>
          <p:cNvSpPr/>
          <p:nvPr/>
        </p:nvSpPr>
        <p:spPr>
          <a:xfrm>
            <a:off x="7699248" y="1600200"/>
            <a:ext cx="3831336" cy="2103120"/>
          </a:xfrm>
          <a:prstGeom prst="roundRect">
            <a:avLst>
              <a:gd name="adj" fmla="val 1739"/>
            </a:avLst>
          </a:prstGeom>
          <a:solidFill>
            <a:srgbClr val="08182C"/>
          </a:solidFill>
          <a:ln w="12700">
            <a:solidFill>
              <a:srgbClr val="08182C"/>
            </a:solidFill>
            <a:prstDash val="solid"/>
          </a:ln>
        </p:spPr>
      </p:sp>
      <p:sp>
        <p:nvSpPr>
          <p:cNvPr id="10" name="Text 8"/>
          <p:cNvSpPr txBox="1"/>
          <p:nvPr/>
        </p:nvSpPr>
        <p:spPr>
          <a:xfrm>
            <a:off x="7936992" y="1801368"/>
            <a:ext cx="335584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EVIDENCIAS DE ESTA SEMANA</a:t>
            </a:r>
            <a:endParaRPr lang="en-US" sz="1050" dirty="0"/>
          </a:p>
        </p:txBody>
      </p:sp>
      <p:sp>
        <p:nvSpPr>
          <p:cNvPr id="11" name="Text 9"/>
          <p:cNvSpPr txBox="1"/>
          <p:nvPr/>
        </p:nvSpPr>
        <p:spPr>
          <a:xfrm>
            <a:off x="7936992" y="2093976"/>
            <a:ext cx="3355848" cy="731520"/>
          </a:xfrm>
          <a:prstGeom prst="rect">
            <a:avLst/>
          </a:prstGeom>
          <a:noFill/>
          <a:ln/>
        </p:spPr>
        <p:txBody>
          <a:bodyPr wrap="square" lIns="0" tIns="0" rIns="0" bIns="0" rtlCol="0" anchor="ctr"/>
          <a:lstStyle/>
          <a:p>
            <a:pPr indent="0" marL="0">
              <a:buNone/>
            </a:pPr>
            <a:r>
              <a:rPr lang="en-US" sz="1600" b="1" dirty="0">
                <a:solidFill>
                  <a:srgbClr val="FFFFFF"/>
                </a:solidFill>
                <a:latin typeface="Calibri" pitchFamily="34" charset="0"/>
                <a:ea typeface="Calibri" pitchFamily="34" charset="-122"/>
                <a:cs typeface="Calibri" pitchFamily="34" charset="-120"/>
              </a:rPr>
              <a:t>Test rápido</a:t>
            </a:r>
            <a:endParaRPr lang="en-US" sz="1600" dirty="0"/>
          </a:p>
          <a:p>
            <a:pPr indent="0" marL="0">
              <a:buNone/>
            </a:pPr>
            <a:r>
              <a:rPr lang="en-US" sz="1600" b="1" dirty="0">
                <a:solidFill>
                  <a:srgbClr val="FFFFFF"/>
                </a:solidFill>
                <a:latin typeface="Calibri" pitchFamily="34" charset="0"/>
                <a:ea typeface="Calibri" pitchFamily="34" charset="-122"/>
                <a:cs typeface="Calibri" pitchFamily="34" charset="-120"/>
              </a:rPr>
              <a:t>Informe analítico-crítico</a:t>
            </a:r>
            <a:endParaRPr lang="en-US" sz="1600" dirty="0"/>
          </a:p>
        </p:txBody>
      </p:sp>
      <p:sp>
        <p:nvSpPr>
          <p:cNvPr id="12" name="Text 10"/>
          <p:cNvSpPr txBox="1"/>
          <p:nvPr/>
        </p:nvSpPr>
        <p:spPr>
          <a:xfrm>
            <a:off x="7936992" y="2880360"/>
            <a:ext cx="3355848" cy="640080"/>
          </a:xfrm>
          <a:prstGeom prst="rect">
            <a:avLst/>
          </a:prstGeom>
          <a:noFill/>
          <a:ln/>
        </p:spPr>
        <p:txBody>
          <a:bodyPr wrap="square" lIns="0" tIns="0" rIns="0" bIns="0" rtlCol="0" anchor="ctr"/>
          <a:lstStyle/>
          <a:p>
            <a:pPr indent="0" marL="0">
              <a:lnSpc>
                <a:spcPct val="112000"/>
              </a:lnSpc>
              <a:buNone/>
            </a:pPr>
            <a:r>
              <a:rPr lang="en-US" sz="1300" dirty="0">
                <a:solidFill>
                  <a:srgbClr val="FFFFFF"/>
                </a:solidFill>
                <a:latin typeface="Calibri" pitchFamily="34" charset="0"/>
                <a:ea typeface="Calibri" pitchFamily="34" charset="-122"/>
                <a:cs typeface="Calibri" pitchFamily="34" charset="-120"/>
              </a:rPr>
              <a:t>Trabajo práctico en equipo. Además arranca el primer avance del proyecto.</a:t>
            </a:r>
            <a:endParaRPr lang="en-US" sz="1300" dirty="0"/>
          </a:p>
        </p:txBody>
      </p:sp>
      <p:sp>
        <p:nvSpPr>
          <p:cNvPr id="13" name="Text 11"/>
          <p:cNvSpPr txBox="1"/>
          <p:nvPr/>
        </p:nvSpPr>
        <p:spPr>
          <a:xfrm>
            <a:off x="658368" y="3931920"/>
            <a:ext cx="10872216" cy="274320"/>
          </a:xfrm>
          <a:prstGeom prst="rect">
            <a:avLst/>
          </a:prstGeom>
          <a:noFill/>
          <a:ln/>
        </p:spPr>
        <p:txBody>
          <a:bodyPr wrap="square" lIns="0" tIns="0" rIns="0" bIns="0" rtlCol="0" anchor="ctr"/>
          <a:lstStyle/>
          <a:p>
            <a:pPr algn="l" indent="0" marL="0">
              <a:lnSpc>
                <a:spcPct val="115000"/>
              </a:lnSpc>
              <a:buNone/>
            </a:pPr>
            <a:r>
              <a:rPr lang="en-US" sz="1500" b="1" dirty="0">
                <a:solidFill>
                  <a:srgbClr val="14202E"/>
                </a:solidFill>
                <a:latin typeface="Calibri" pitchFamily="34" charset="0"/>
                <a:ea typeface="Calibri" pitchFamily="34" charset="-122"/>
                <a:cs typeface="Calibri" pitchFamily="34" charset="-120"/>
              </a:rPr>
              <a:t>Objetivos concretos de la sesión</a:t>
            </a:r>
            <a:endParaRPr lang="en-US" sz="1500" dirty="0"/>
          </a:p>
        </p:txBody>
      </p:sp>
      <p:sp>
        <p:nvSpPr>
          <p:cNvPr id="14" name="Text 12"/>
          <p:cNvSpPr txBox="1"/>
          <p:nvPr/>
        </p:nvSpPr>
        <p:spPr>
          <a:xfrm>
            <a:off x="658368" y="4297680"/>
            <a:ext cx="10872216" cy="1828800"/>
          </a:xfrm>
          <a:prstGeom prst="rect">
            <a:avLst/>
          </a:prstGeom>
          <a:noFill/>
          <a:ln/>
        </p:spPr>
        <p:txBody>
          <a:bodyPr wrap="square" lIns="0" tIns="0" rIns="0" bIns="0" rtlCol="0" anchor="ctr"/>
          <a:lstStyle/>
          <a:p>
            <a:pPr marL="342900" indent="-342900">
              <a:lnSpc>
                <a:spcPct val="110000"/>
              </a:lnSpc>
              <a:spcAft>
                <a:spcPts val="600"/>
              </a:spcAft>
              <a:buSzPct val="100000"/>
              <a:buChar char="•"/>
            </a:pPr>
            <a:r>
              <a:rPr lang="en-US" sz="1300" dirty="0">
                <a:solidFill>
                  <a:srgbClr val="14202E"/>
                </a:solidFill>
                <a:latin typeface="Calibri" pitchFamily="34" charset="0"/>
                <a:ea typeface="Calibri" pitchFamily="34" charset="-122"/>
                <a:cs typeface="Calibri" pitchFamily="34" charset="-120"/>
              </a:rPr>
              <a:t>Explicar qué significa medir en salud y por qué exige procedimientos estandarizados.</a:t>
            </a:r>
            <a:endParaRPr lang="en-US" sz="1300" dirty="0"/>
          </a:p>
          <a:p>
            <a:pPr marL="342900" indent="-342900">
              <a:lnSpc>
                <a:spcPct val="110000"/>
              </a:lnSpc>
              <a:spcAft>
                <a:spcPts val="600"/>
              </a:spcAft>
              <a:buSzPct val="100000"/>
              <a:buChar char="•"/>
            </a:pPr>
            <a:r>
              <a:rPr lang="en-US" sz="1300" dirty="0">
                <a:solidFill>
                  <a:srgbClr val="14202E"/>
                </a:solidFill>
                <a:latin typeface="Calibri" pitchFamily="34" charset="0"/>
                <a:ea typeface="Calibri" pitchFamily="34" charset="-122"/>
                <a:cs typeface="Calibri" pitchFamily="34" charset="-120"/>
              </a:rPr>
              <a:t>Clasificar una variable por su naturaleza, por su escala de medición y por su papel.</a:t>
            </a:r>
            <a:endParaRPr lang="en-US" sz="1300" dirty="0"/>
          </a:p>
          <a:p>
            <a:pPr marL="342900" indent="-342900">
              <a:lnSpc>
                <a:spcPct val="110000"/>
              </a:lnSpc>
              <a:spcAft>
                <a:spcPts val="600"/>
              </a:spcAft>
              <a:buSzPct val="100000"/>
              <a:buChar char="•"/>
            </a:pPr>
            <a:r>
              <a:rPr lang="en-US" sz="1300" dirty="0">
                <a:solidFill>
                  <a:srgbClr val="14202E"/>
                </a:solidFill>
                <a:latin typeface="Calibri" pitchFamily="34" charset="0"/>
                <a:ea typeface="Calibri" pitchFamily="34" charset="-122"/>
                <a:cs typeface="Calibri" pitchFamily="34" charset="-120"/>
              </a:rPr>
              <a:t>Construir e interpretar una tabla de distribución de frecuencias.</a:t>
            </a:r>
            <a:endParaRPr lang="en-US" sz="1300" dirty="0"/>
          </a:p>
          <a:p>
            <a:pPr marL="342900" indent="-342900">
              <a:lnSpc>
                <a:spcPct val="110000"/>
              </a:lnSpc>
              <a:spcAft>
                <a:spcPts val="600"/>
              </a:spcAft>
              <a:buSzPct val="100000"/>
              <a:buChar char="•"/>
            </a:pPr>
            <a:r>
              <a:rPr lang="en-US" sz="1300" dirty="0">
                <a:solidFill>
                  <a:srgbClr val="14202E"/>
                </a:solidFill>
                <a:latin typeface="Calibri" pitchFamily="34" charset="0"/>
                <a:ea typeface="Calibri" pitchFamily="34" charset="-122"/>
                <a:cs typeface="Calibri" pitchFamily="34" charset="-120"/>
              </a:rPr>
              <a:t>Reconocer los elementos obligatorios de tablas y figuras, y detectar gráficos engañosos.</a:t>
            </a:r>
            <a:endParaRPr lang="en-US" sz="1300" dirty="0"/>
          </a:p>
          <a:p>
            <a:pPr marL="342900" indent="-342900">
              <a:lnSpc>
                <a:spcPct val="110000"/>
              </a:lnSpc>
              <a:spcAft>
                <a:spcPts val="600"/>
              </a:spcAft>
              <a:buSzPct val="100000"/>
              <a:buChar char="•"/>
            </a:pPr>
            <a:r>
              <a:rPr lang="en-US" sz="1300" dirty="0">
                <a:solidFill>
                  <a:srgbClr val="14202E"/>
                </a:solidFill>
                <a:latin typeface="Calibri" pitchFamily="34" charset="0"/>
                <a:ea typeface="Calibri" pitchFamily="34" charset="-122"/>
                <a:cs typeface="Calibri" pitchFamily="34" charset="-120"/>
              </a:rPr>
              <a:t>Calcular moda, mediana y media, y justificar cuál conviene usar.</a:t>
            </a:r>
            <a:endParaRPr lang="en-US" sz="1300" dirty="0"/>
          </a:p>
          <a:p>
            <a:pPr marL="342900" indent="-342900">
              <a:lnSpc>
                <a:spcPct val="110000"/>
              </a:lnSpc>
              <a:spcAft>
                <a:spcPts val="600"/>
              </a:spcAft>
              <a:buSzPct val="100000"/>
              <a:buChar char="•"/>
            </a:pPr>
            <a:r>
              <a:rPr lang="en-US" sz="1300" dirty="0">
                <a:solidFill>
                  <a:srgbClr val="14202E"/>
                </a:solidFill>
                <a:latin typeface="Calibri" pitchFamily="34" charset="0"/>
                <a:ea typeface="Calibri" pitchFamily="34" charset="-122"/>
                <a:cs typeface="Calibri" pitchFamily="34" charset="-120"/>
              </a:rPr>
              <a:t>Calcular rango, varianza y desviación estándar e interpretar la regla del 68, 95 y 99,7 %.</a:t>
            </a:r>
            <a:endParaRPr lang="en-US" sz="13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Punto clave</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La escala decide qué puedes calcular</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20</a:t>
            </a:r>
            <a:endParaRPr lang="en-US" sz="950" dirty="0"/>
          </a:p>
        </p:txBody>
      </p:sp>
      <p:sp>
        <p:nvSpPr>
          <p:cNvPr id="6" name="Shape 4"/>
          <p:cNvSpPr/>
          <p:nvPr/>
        </p:nvSpPr>
        <p:spPr>
          <a:xfrm>
            <a:off x="658368" y="1737360"/>
            <a:ext cx="3410712" cy="2377440"/>
          </a:xfrm>
          <a:prstGeom prst="roundRect">
            <a:avLst>
              <a:gd name="adj" fmla="val 1923"/>
            </a:avLst>
          </a:prstGeom>
          <a:solidFill>
            <a:srgbClr val="F1F4F8"/>
          </a:solidFill>
          <a:ln w="12700">
            <a:solidFill>
              <a:srgbClr val="333333"/>
            </a:solidFill>
            <a:prstDash val="solid"/>
          </a:ln>
        </p:spPr>
      </p:sp>
      <p:sp>
        <p:nvSpPr>
          <p:cNvPr id="7" name="Shape 5"/>
          <p:cNvSpPr/>
          <p:nvPr/>
        </p:nvSpPr>
        <p:spPr>
          <a:xfrm>
            <a:off x="877824" y="1920240"/>
            <a:ext cx="256032" cy="256032"/>
          </a:xfrm>
          <a:prstGeom prst="ellipse">
            <a:avLst/>
          </a:prstGeom>
          <a:solidFill>
            <a:srgbClr val="5B8DB8"/>
          </a:solidFill>
          <a:ln w="12700">
            <a:solidFill>
              <a:srgbClr val="333333"/>
            </a:solidFill>
            <a:prstDash val="solid"/>
          </a:ln>
        </p:spPr>
      </p:sp>
      <p:sp>
        <p:nvSpPr>
          <p:cNvPr id="8" name="Text 6"/>
          <p:cNvSpPr txBox="1"/>
          <p:nvPr/>
        </p:nvSpPr>
        <p:spPr>
          <a:xfrm>
            <a:off x="877824" y="2286000"/>
            <a:ext cx="2971800" cy="365760"/>
          </a:xfrm>
          <a:prstGeom prst="rect">
            <a:avLst/>
          </a:prstGeom>
          <a:noFill/>
          <a:ln/>
        </p:spPr>
        <p:txBody>
          <a:bodyPr wrap="square" lIns="0" tIns="0" rIns="0" bIns="0" rtlCol="0" anchor="ctr"/>
          <a:lstStyle/>
          <a:p>
            <a:pPr indent="0" marL="0">
              <a:buNone/>
            </a:pPr>
            <a:r>
              <a:rPr lang="en-US" sz="1600" b="1" dirty="0">
                <a:solidFill>
                  <a:srgbClr val="0F2A4A"/>
                </a:solidFill>
                <a:latin typeface="Calibri" pitchFamily="34" charset="0"/>
                <a:ea typeface="Calibri" pitchFamily="34" charset="-122"/>
                <a:cs typeface="Calibri" pitchFamily="34" charset="-120"/>
              </a:rPr>
              <a:t>Nominal</a:t>
            </a:r>
            <a:endParaRPr lang="en-US" sz="1600" dirty="0"/>
          </a:p>
        </p:txBody>
      </p:sp>
      <p:sp>
        <p:nvSpPr>
          <p:cNvPr id="9" name="Text 7"/>
          <p:cNvSpPr txBox="1"/>
          <p:nvPr/>
        </p:nvSpPr>
        <p:spPr>
          <a:xfrm>
            <a:off x="877824" y="2724912"/>
            <a:ext cx="2971800" cy="365760"/>
          </a:xfrm>
          <a:prstGeom prst="rect">
            <a:avLst/>
          </a:prstGeom>
          <a:noFill/>
          <a:ln/>
        </p:spPr>
        <p:txBody>
          <a:bodyPr wrap="square" lIns="0" tIns="0" rIns="0" bIns="0" rtlCol="0" anchor="ctr"/>
          <a:lstStyle/>
          <a:p>
            <a:pPr indent="0" marL="0">
              <a:buNone/>
            </a:pPr>
            <a:r>
              <a:rPr lang="en-US" sz="1400" b="1" dirty="0">
                <a:solidFill>
                  <a:srgbClr val="5B8DB8"/>
                </a:solidFill>
                <a:latin typeface="Calibri" pitchFamily="34" charset="0"/>
                <a:ea typeface="Calibri" pitchFamily="34" charset="-122"/>
                <a:cs typeface="Calibri" pitchFamily="34" charset="-120"/>
              </a:rPr>
              <a:t>Solo MODA</a:t>
            </a:r>
            <a:endParaRPr lang="en-US" sz="1400" dirty="0"/>
          </a:p>
        </p:txBody>
      </p:sp>
      <p:sp>
        <p:nvSpPr>
          <p:cNvPr id="10" name="Text 8"/>
          <p:cNvSpPr txBox="1"/>
          <p:nvPr/>
        </p:nvSpPr>
        <p:spPr>
          <a:xfrm>
            <a:off x="877824" y="3154680"/>
            <a:ext cx="2971800" cy="777240"/>
          </a:xfrm>
          <a:prstGeom prst="rect">
            <a:avLst/>
          </a:prstGeom>
          <a:noFill/>
          <a:ln/>
        </p:spPr>
        <p:txBody>
          <a:bodyPr wrap="square" lIns="0" tIns="0" rIns="0" bIns="0" rtlCol="0" anchor="ctr"/>
          <a:lstStyle/>
          <a:p>
            <a:pPr indent="0" marL="0">
              <a:lnSpc>
                <a:spcPct val="106000"/>
              </a:lnSpc>
              <a:buNone/>
            </a:pPr>
            <a:r>
              <a:rPr lang="en-US" sz="1250" dirty="0">
                <a:solidFill>
                  <a:srgbClr val="14202E"/>
                </a:solidFill>
                <a:latin typeface="Calibri" pitchFamily="34" charset="0"/>
                <a:ea typeface="Calibri" pitchFamily="34" charset="-122"/>
                <a:cs typeface="Calibri" pitchFamily="34" charset="-120"/>
              </a:rPr>
              <a:t>No hay orden, así que no hay mediana ni media.</a:t>
            </a:r>
            <a:endParaRPr lang="en-US" sz="1250" dirty="0"/>
          </a:p>
        </p:txBody>
      </p:sp>
      <p:sp>
        <p:nvSpPr>
          <p:cNvPr id="11" name="Shape 9"/>
          <p:cNvSpPr/>
          <p:nvPr/>
        </p:nvSpPr>
        <p:spPr>
          <a:xfrm>
            <a:off x="4389120" y="1737360"/>
            <a:ext cx="3410712" cy="2377440"/>
          </a:xfrm>
          <a:prstGeom prst="roundRect">
            <a:avLst>
              <a:gd name="adj" fmla="val 1923"/>
            </a:avLst>
          </a:prstGeom>
          <a:solidFill>
            <a:srgbClr val="F1F4F8"/>
          </a:solidFill>
          <a:ln w="12700">
            <a:solidFill>
              <a:srgbClr val="333333"/>
            </a:solidFill>
            <a:prstDash val="solid"/>
          </a:ln>
        </p:spPr>
      </p:sp>
      <p:sp>
        <p:nvSpPr>
          <p:cNvPr id="12" name="Shape 10"/>
          <p:cNvSpPr/>
          <p:nvPr/>
        </p:nvSpPr>
        <p:spPr>
          <a:xfrm>
            <a:off x="4608576" y="1920240"/>
            <a:ext cx="256032" cy="256032"/>
          </a:xfrm>
          <a:prstGeom prst="ellipse">
            <a:avLst/>
          </a:prstGeom>
          <a:solidFill>
            <a:srgbClr val="1A4270"/>
          </a:solidFill>
          <a:ln w="12700">
            <a:solidFill>
              <a:srgbClr val="333333"/>
            </a:solidFill>
            <a:prstDash val="solid"/>
          </a:ln>
        </p:spPr>
      </p:sp>
      <p:sp>
        <p:nvSpPr>
          <p:cNvPr id="13" name="Text 11"/>
          <p:cNvSpPr txBox="1"/>
          <p:nvPr/>
        </p:nvSpPr>
        <p:spPr>
          <a:xfrm>
            <a:off x="4608576" y="2286000"/>
            <a:ext cx="2971800" cy="365760"/>
          </a:xfrm>
          <a:prstGeom prst="rect">
            <a:avLst/>
          </a:prstGeom>
          <a:noFill/>
          <a:ln/>
        </p:spPr>
        <p:txBody>
          <a:bodyPr wrap="square" lIns="0" tIns="0" rIns="0" bIns="0" rtlCol="0" anchor="ctr"/>
          <a:lstStyle/>
          <a:p>
            <a:pPr indent="0" marL="0">
              <a:buNone/>
            </a:pPr>
            <a:r>
              <a:rPr lang="en-US" sz="1600" b="1" dirty="0">
                <a:solidFill>
                  <a:srgbClr val="0F2A4A"/>
                </a:solidFill>
                <a:latin typeface="Calibri" pitchFamily="34" charset="0"/>
                <a:ea typeface="Calibri" pitchFamily="34" charset="-122"/>
                <a:cs typeface="Calibri" pitchFamily="34" charset="-120"/>
              </a:rPr>
              <a:t>Ordinal</a:t>
            </a:r>
            <a:endParaRPr lang="en-US" sz="1600" dirty="0"/>
          </a:p>
        </p:txBody>
      </p:sp>
      <p:sp>
        <p:nvSpPr>
          <p:cNvPr id="14" name="Text 12"/>
          <p:cNvSpPr txBox="1"/>
          <p:nvPr/>
        </p:nvSpPr>
        <p:spPr>
          <a:xfrm>
            <a:off x="4608576" y="2724912"/>
            <a:ext cx="2971800" cy="365760"/>
          </a:xfrm>
          <a:prstGeom prst="rect">
            <a:avLst/>
          </a:prstGeom>
          <a:noFill/>
          <a:ln/>
        </p:spPr>
        <p:txBody>
          <a:bodyPr wrap="square" lIns="0" tIns="0" rIns="0" bIns="0" rtlCol="0" anchor="ctr"/>
          <a:lstStyle/>
          <a:p>
            <a:pPr indent="0" marL="0">
              <a:buNone/>
            </a:pPr>
            <a:r>
              <a:rPr lang="en-US" sz="1400" b="1" dirty="0">
                <a:solidFill>
                  <a:srgbClr val="1A4270"/>
                </a:solidFill>
                <a:latin typeface="Calibri" pitchFamily="34" charset="0"/>
                <a:ea typeface="Calibri" pitchFamily="34" charset="-122"/>
                <a:cs typeface="Calibri" pitchFamily="34" charset="-120"/>
              </a:rPr>
              <a:t>Moda y MEDIANA</a:t>
            </a:r>
            <a:endParaRPr lang="en-US" sz="1400" dirty="0"/>
          </a:p>
        </p:txBody>
      </p:sp>
      <p:sp>
        <p:nvSpPr>
          <p:cNvPr id="15" name="Text 13"/>
          <p:cNvSpPr txBox="1"/>
          <p:nvPr/>
        </p:nvSpPr>
        <p:spPr>
          <a:xfrm>
            <a:off x="4608576" y="3154680"/>
            <a:ext cx="2971800" cy="777240"/>
          </a:xfrm>
          <a:prstGeom prst="rect">
            <a:avLst/>
          </a:prstGeom>
          <a:noFill/>
          <a:ln/>
        </p:spPr>
        <p:txBody>
          <a:bodyPr wrap="square" lIns="0" tIns="0" rIns="0" bIns="0" rtlCol="0" anchor="ctr"/>
          <a:lstStyle/>
          <a:p>
            <a:pPr indent="0" marL="0">
              <a:lnSpc>
                <a:spcPct val="106000"/>
              </a:lnSpc>
              <a:buNone/>
            </a:pPr>
            <a:r>
              <a:rPr lang="en-US" sz="1250" dirty="0">
                <a:solidFill>
                  <a:srgbClr val="14202E"/>
                </a:solidFill>
                <a:latin typeface="Calibri" pitchFamily="34" charset="0"/>
                <a:ea typeface="Calibri" pitchFamily="34" charset="-122"/>
                <a:cs typeface="Calibri" pitchFamily="34" charset="-120"/>
              </a:rPr>
              <a:t>Hay orden, pero las distancias no son comparables.</a:t>
            </a:r>
            <a:endParaRPr lang="en-US" sz="1250" dirty="0"/>
          </a:p>
        </p:txBody>
      </p:sp>
      <p:sp>
        <p:nvSpPr>
          <p:cNvPr id="16" name="Shape 14"/>
          <p:cNvSpPr/>
          <p:nvPr/>
        </p:nvSpPr>
        <p:spPr>
          <a:xfrm>
            <a:off x="8119872" y="1737360"/>
            <a:ext cx="3410712" cy="2377440"/>
          </a:xfrm>
          <a:prstGeom prst="roundRect">
            <a:avLst>
              <a:gd name="adj" fmla="val 1923"/>
            </a:avLst>
          </a:prstGeom>
          <a:solidFill>
            <a:srgbClr val="F1F4F8"/>
          </a:solidFill>
          <a:ln w="12700">
            <a:solidFill>
              <a:srgbClr val="333333"/>
            </a:solidFill>
            <a:prstDash val="solid"/>
          </a:ln>
        </p:spPr>
      </p:sp>
      <p:sp>
        <p:nvSpPr>
          <p:cNvPr id="17" name="Shape 15"/>
          <p:cNvSpPr/>
          <p:nvPr/>
        </p:nvSpPr>
        <p:spPr>
          <a:xfrm>
            <a:off x="8339328" y="1920240"/>
            <a:ext cx="256032" cy="256032"/>
          </a:xfrm>
          <a:prstGeom prst="ellipse">
            <a:avLst/>
          </a:prstGeom>
          <a:solidFill>
            <a:srgbClr val="B52639"/>
          </a:solidFill>
          <a:ln w="12700">
            <a:solidFill>
              <a:srgbClr val="333333"/>
            </a:solidFill>
            <a:prstDash val="solid"/>
          </a:ln>
        </p:spPr>
      </p:sp>
      <p:sp>
        <p:nvSpPr>
          <p:cNvPr id="18" name="Text 16"/>
          <p:cNvSpPr txBox="1"/>
          <p:nvPr/>
        </p:nvSpPr>
        <p:spPr>
          <a:xfrm>
            <a:off x="8339328" y="2286000"/>
            <a:ext cx="2971800" cy="365760"/>
          </a:xfrm>
          <a:prstGeom prst="rect">
            <a:avLst/>
          </a:prstGeom>
          <a:noFill/>
          <a:ln/>
        </p:spPr>
        <p:txBody>
          <a:bodyPr wrap="square" lIns="0" tIns="0" rIns="0" bIns="0" rtlCol="0" anchor="ctr"/>
          <a:lstStyle/>
          <a:p>
            <a:pPr indent="0" marL="0">
              <a:buNone/>
            </a:pPr>
            <a:r>
              <a:rPr lang="en-US" sz="1600" b="1" dirty="0">
                <a:solidFill>
                  <a:srgbClr val="0F2A4A"/>
                </a:solidFill>
                <a:latin typeface="Calibri" pitchFamily="34" charset="0"/>
                <a:ea typeface="Calibri" pitchFamily="34" charset="-122"/>
                <a:cs typeface="Calibri" pitchFamily="34" charset="-120"/>
              </a:rPr>
              <a:t>Intervalo y razón</a:t>
            </a:r>
            <a:endParaRPr lang="en-US" sz="1600" dirty="0"/>
          </a:p>
        </p:txBody>
      </p:sp>
      <p:sp>
        <p:nvSpPr>
          <p:cNvPr id="19" name="Text 17"/>
          <p:cNvSpPr txBox="1"/>
          <p:nvPr/>
        </p:nvSpPr>
        <p:spPr>
          <a:xfrm>
            <a:off x="8339328" y="2724912"/>
            <a:ext cx="2971800" cy="365760"/>
          </a:xfrm>
          <a:prstGeom prst="rect">
            <a:avLst/>
          </a:prstGeom>
          <a:noFill/>
          <a:ln/>
        </p:spPr>
        <p:txBody>
          <a:bodyPr wrap="square" lIns="0" tIns="0" rIns="0" bIns="0" rtlCol="0" anchor="ctr"/>
          <a:lstStyle/>
          <a:p>
            <a:pPr indent="0" marL="0">
              <a:buNone/>
            </a:pPr>
            <a:r>
              <a:rPr lang="en-US" sz="1400" b="1" dirty="0">
                <a:solidFill>
                  <a:srgbClr val="B52639"/>
                </a:solidFill>
                <a:latin typeface="Calibri" pitchFamily="34" charset="0"/>
                <a:ea typeface="Calibri" pitchFamily="34" charset="-122"/>
                <a:cs typeface="Calibri" pitchFamily="34" charset="-120"/>
              </a:rPr>
              <a:t>Moda, mediana y MEDIA</a:t>
            </a:r>
            <a:endParaRPr lang="en-US" sz="1400" dirty="0"/>
          </a:p>
        </p:txBody>
      </p:sp>
      <p:sp>
        <p:nvSpPr>
          <p:cNvPr id="20" name="Text 18"/>
          <p:cNvSpPr txBox="1"/>
          <p:nvPr/>
        </p:nvSpPr>
        <p:spPr>
          <a:xfrm>
            <a:off x="8339328" y="3154680"/>
            <a:ext cx="2971800" cy="777240"/>
          </a:xfrm>
          <a:prstGeom prst="rect">
            <a:avLst/>
          </a:prstGeom>
          <a:noFill/>
          <a:ln/>
        </p:spPr>
        <p:txBody>
          <a:bodyPr wrap="square" lIns="0" tIns="0" rIns="0" bIns="0" rtlCol="0" anchor="ctr"/>
          <a:lstStyle/>
          <a:p>
            <a:pPr indent="0" marL="0">
              <a:lnSpc>
                <a:spcPct val="106000"/>
              </a:lnSpc>
              <a:buNone/>
            </a:pPr>
            <a:r>
              <a:rPr lang="en-US" sz="1250" dirty="0">
                <a:solidFill>
                  <a:srgbClr val="14202E"/>
                </a:solidFill>
                <a:latin typeface="Calibri" pitchFamily="34" charset="0"/>
                <a:ea typeface="Calibri" pitchFamily="34" charset="-122"/>
                <a:cs typeface="Calibri" pitchFamily="34" charset="-120"/>
              </a:rPr>
              <a:t>Además varianza y desviación estándar.</a:t>
            </a:r>
            <a:endParaRPr lang="en-US" sz="1250" dirty="0"/>
          </a:p>
        </p:txBody>
      </p:sp>
      <p:sp>
        <p:nvSpPr>
          <p:cNvPr id="21" name="Shape 19"/>
          <p:cNvSpPr/>
          <p:nvPr/>
        </p:nvSpPr>
        <p:spPr>
          <a:xfrm>
            <a:off x="658368" y="4389120"/>
            <a:ext cx="10872216" cy="1005840"/>
          </a:xfrm>
          <a:prstGeom prst="roundRect">
            <a:avLst>
              <a:gd name="adj" fmla="val 3636"/>
            </a:avLst>
          </a:prstGeom>
          <a:solidFill>
            <a:srgbClr val="08182C"/>
          </a:solidFill>
          <a:ln w="12700">
            <a:solidFill>
              <a:srgbClr val="08182C"/>
            </a:solidFill>
            <a:prstDash val="solid"/>
          </a:ln>
        </p:spPr>
      </p:sp>
      <p:sp>
        <p:nvSpPr>
          <p:cNvPr id="22" name="Text 20"/>
          <p:cNvSpPr txBox="1"/>
          <p:nvPr/>
        </p:nvSpPr>
        <p:spPr>
          <a:xfrm>
            <a:off x="896112" y="4590288"/>
            <a:ext cx="10396728" cy="621792"/>
          </a:xfrm>
          <a:prstGeom prst="rect">
            <a:avLst/>
          </a:prstGeom>
          <a:noFill/>
          <a:ln/>
        </p:spPr>
        <p:txBody>
          <a:bodyPr wrap="square" lIns="0" tIns="0" rIns="0" bIns="0" rtlCol="0" anchor="ctr"/>
          <a:lstStyle/>
          <a:p>
            <a:pPr indent="0" marL="0">
              <a:lnSpc>
                <a:spcPct val="112000"/>
              </a:lnSpc>
              <a:buNone/>
            </a:pPr>
            <a:r>
              <a:rPr lang="en-US" sz="1400" dirty="0">
                <a:solidFill>
                  <a:srgbClr val="FFFFFF"/>
                </a:solidFill>
                <a:latin typeface="Calibri" pitchFamily="34" charset="0"/>
                <a:ea typeface="Calibri" pitchFamily="34" charset="-122"/>
                <a:cs typeface="Calibri" pitchFamily="34" charset="-120"/>
              </a:rPr>
              <a:t>Esta clasificación no es una taxonomía para memorizar: determina qué operaciones tienen sentido. Calcular el promedio del grupo sanguíneo de una población es una operación que la computadora ejecutará sin quejarse y que no significa nada.</a:t>
            </a:r>
            <a:endParaRPr lang="en-US" sz="1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Roles en una pregunta, no propiedades fijas</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Dependiente e independiente</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21</a:t>
            </a:r>
            <a:endParaRPr lang="en-US" sz="950" dirty="0"/>
          </a:p>
        </p:txBody>
      </p:sp>
      <p:sp>
        <p:nvSpPr>
          <p:cNvPr id="6" name="Shape 4"/>
          <p:cNvSpPr/>
          <p:nvPr/>
        </p:nvSpPr>
        <p:spPr>
          <a:xfrm>
            <a:off x="658368" y="1691640"/>
            <a:ext cx="5253228" cy="1645920"/>
          </a:xfrm>
          <a:prstGeom prst="roundRect">
            <a:avLst>
              <a:gd name="adj" fmla="val 2222"/>
            </a:avLst>
          </a:prstGeom>
          <a:solidFill>
            <a:srgbClr val="F1F4F8"/>
          </a:solidFill>
          <a:ln w="12700">
            <a:solidFill>
              <a:srgbClr val="F1F4F8"/>
            </a:solidFill>
            <a:prstDash val="solid"/>
          </a:ln>
        </p:spPr>
      </p:sp>
      <p:sp>
        <p:nvSpPr>
          <p:cNvPr id="7" name="Text 5"/>
          <p:cNvSpPr txBox="1"/>
          <p:nvPr/>
        </p:nvSpPr>
        <p:spPr>
          <a:xfrm>
            <a:off x="896112" y="189280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VARIABLE INDEPENDIENTE</a:t>
            </a:r>
            <a:endParaRPr lang="en-US" sz="1050" dirty="0"/>
          </a:p>
        </p:txBody>
      </p:sp>
      <p:sp>
        <p:nvSpPr>
          <p:cNvPr id="8" name="Text 6"/>
          <p:cNvSpPr txBox="1"/>
          <p:nvPr/>
        </p:nvSpPr>
        <p:spPr>
          <a:xfrm>
            <a:off x="896112" y="2185416"/>
            <a:ext cx="4777740" cy="96926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Aquella que se ha hipotetizado que influye sobre un evento o estado. No está influenciada por el evento, pero puede causarlo o contribuir a su ocurrencia.</a:t>
            </a:r>
            <a:endParaRPr lang="en-US" sz="1350" dirty="0"/>
          </a:p>
        </p:txBody>
      </p:sp>
      <p:sp>
        <p:nvSpPr>
          <p:cNvPr id="9" name="Shape 7"/>
          <p:cNvSpPr/>
          <p:nvPr/>
        </p:nvSpPr>
        <p:spPr>
          <a:xfrm>
            <a:off x="6277356" y="1691640"/>
            <a:ext cx="5253228" cy="1645920"/>
          </a:xfrm>
          <a:prstGeom prst="roundRect">
            <a:avLst>
              <a:gd name="adj" fmla="val 2222"/>
            </a:avLst>
          </a:prstGeom>
          <a:solidFill>
            <a:srgbClr val="F1F4F8"/>
          </a:solidFill>
          <a:ln w="12700">
            <a:solidFill>
              <a:srgbClr val="F1F4F8"/>
            </a:solidFill>
            <a:prstDash val="solid"/>
          </a:ln>
        </p:spPr>
      </p:sp>
      <p:sp>
        <p:nvSpPr>
          <p:cNvPr id="10" name="Text 8"/>
          <p:cNvSpPr txBox="1"/>
          <p:nvPr/>
        </p:nvSpPr>
        <p:spPr>
          <a:xfrm>
            <a:off x="6515100" y="189280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VARIABLE DEPENDIENTE</a:t>
            </a:r>
            <a:endParaRPr lang="en-US" sz="1050" dirty="0"/>
          </a:p>
        </p:txBody>
      </p:sp>
      <p:sp>
        <p:nvSpPr>
          <p:cNvPr id="11" name="Text 9"/>
          <p:cNvSpPr txBox="1"/>
          <p:nvPr/>
        </p:nvSpPr>
        <p:spPr>
          <a:xfrm>
            <a:off x="6515100" y="2185416"/>
            <a:ext cx="4777740" cy="96926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Aquella cuyo valor está supeditado al efecto de otra. Es el resultado que se busca explicar; denota los cambios sufridos por influencia de la independiente.</a:t>
            </a:r>
            <a:endParaRPr lang="en-US" sz="1350" dirty="0"/>
          </a:p>
        </p:txBody>
      </p:sp>
      <p:sp>
        <p:nvSpPr>
          <p:cNvPr id="12" name="Shape 10"/>
          <p:cNvSpPr/>
          <p:nvPr/>
        </p:nvSpPr>
        <p:spPr>
          <a:xfrm>
            <a:off x="658368" y="3520440"/>
            <a:ext cx="10872216" cy="1051560"/>
          </a:xfrm>
          <a:prstGeom prst="roundRect">
            <a:avLst>
              <a:gd name="adj" fmla="val 3478"/>
            </a:avLst>
          </a:prstGeom>
          <a:solidFill>
            <a:srgbClr val="08182C"/>
          </a:solidFill>
          <a:ln w="12700">
            <a:solidFill>
              <a:srgbClr val="08182C"/>
            </a:solidFill>
            <a:prstDash val="solid"/>
          </a:ln>
        </p:spPr>
      </p:sp>
      <p:sp>
        <p:nvSpPr>
          <p:cNvPr id="13" name="Text 11"/>
          <p:cNvSpPr txBox="1"/>
          <p:nvPr/>
        </p:nvSpPr>
        <p:spPr>
          <a:xfrm>
            <a:off x="896112" y="372160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EL EJEMPLO DEL SÍLABO</a:t>
            </a:r>
            <a:endParaRPr lang="en-US" sz="1050" dirty="0"/>
          </a:p>
        </p:txBody>
      </p:sp>
      <p:sp>
        <p:nvSpPr>
          <p:cNvPr id="14" name="Text 12"/>
          <p:cNvSpPr txBox="1"/>
          <p:nvPr/>
        </p:nvSpPr>
        <p:spPr>
          <a:xfrm>
            <a:off x="896112" y="4014216"/>
            <a:ext cx="10396728" cy="374904"/>
          </a:xfrm>
          <a:prstGeom prst="rect">
            <a:avLst/>
          </a:prstGeom>
          <a:noFill/>
          <a:ln/>
        </p:spPr>
        <p:txBody>
          <a:bodyPr wrap="square" lIns="0" tIns="0" rIns="0" bIns="0" rtlCol="0" anchor="ctr"/>
          <a:lstStyle/>
          <a:p>
            <a:pPr indent="0" marL="0">
              <a:lnSpc>
                <a:spcPct val="112000"/>
              </a:lnSpc>
              <a:buNone/>
            </a:pPr>
            <a:r>
              <a:rPr lang="en-US" sz="1400" dirty="0">
                <a:solidFill>
                  <a:srgbClr val="FFFFFF"/>
                </a:solidFill>
                <a:latin typeface="Calibri" pitchFamily="34" charset="0"/>
                <a:ea typeface="Calibri" pitchFamily="34" charset="-122"/>
                <a:cs typeface="Calibri" pitchFamily="34" charset="-120"/>
              </a:rPr>
              <a:t>Cómo influye el consumo excesivo de sal en la presión arterial de los pacientes.   →   Independiente: consumo excesivo de sal.   Dependiente: presión arterial.</a:t>
            </a:r>
            <a:endParaRPr lang="en-US" sz="1400" dirty="0"/>
          </a:p>
        </p:txBody>
      </p:sp>
      <p:sp>
        <p:nvSpPr>
          <p:cNvPr id="15" name="Shape 13"/>
          <p:cNvSpPr/>
          <p:nvPr/>
        </p:nvSpPr>
        <p:spPr>
          <a:xfrm>
            <a:off x="658368" y="4709160"/>
            <a:ext cx="10872216" cy="822960"/>
          </a:xfrm>
          <a:prstGeom prst="roundRect">
            <a:avLst>
              <a:gd name="adj" fmla="val 4444"/>
            </a:avLst>
          </a:prstGeom>
          <a:solidFill>
            <a:srgbClr val="F6E4E6"/>
          </a:solidFill>
          <a:ln w="12700">
            <a:solidFill>
              <a:srgbClr val="F6E4E6"/>
            </a:solidFill>
            <a:prstDash val="solid"/>
          </a:ln>
        </p:spPr>
      </p:sp>
      <p:sp>
        <p:nvSpPr>
          <p:cNvPr id="16" name="Text 14"/>
          <p:cNvSpPr txBox="1"/>
          <p:nvPr/>
        </p:nvSpPr>
        <p:spPr>
          <a:xfrm>
            <a:off x="896112" y="4910328"/>
            <a:ext cx="10396728"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TRUCO PARA NO EQUIVOCARSE</a:t>
            </a:r>
            <a:endParaRPr lang="en-US" sz="1050" dirty="0"/>
          </a:p>
        </p:txBody>
      </p:sp>
      <p:sp>
        <p:nvSpPr>
          <p:cNvPr id="17" name="Text 15"/>
          <p:cNvSpPr txBox="1"/>
          <p:nvPr/>
        </p:nvSpPr>
        <p:spPr>
          <a:xfrm>
            <a:off x="896112" y="5202936"/>
            <a:ext cx="10396728" cy="14630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La dependiente es lo que va después de “influye en” o “efecto sobre”. La independiente es lo que se manipula, se expone o ya venía dado.</a:t>
            </a:r>
            <a:endParaRPr lang="en-US" sz="13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8182C"/>
        </a:solidFill>
      </p:bgPr>
    </p:bg>
    <p:spTree>
      <p:nvGrpSpPr>
        <p:cNvPr id="1" name=""/>
        <p:cNvGrpSpPr/>
        <p:nvPr/>
      </p:nvGrpSpPr>
      <p:grpSpPr>
        <a:xfrm>
          <a:off x="0" y="0"/>
          <a:ext cx="0" cy="0"/>
          <a:chOff x="0" y="0"/>
          <a:chExt cx="0" cy="0"/>
        </a:xfrm>
      </p:grpSpPr>
      <p:sp>
        <p:nvSpPr>
          <p:cNvPr id="2" name="Text 0"/>
          <p:cNvSpPr txBox="1"/>
          <p:nvPr/>
        </p:nvSpPr>
        <p:spPr>
          <a:xfrm>
            <a:off x="658368" y="1828800"/>
            <a:ext cx="2011680" cy="1371600"/>
          </a:xfrm>
          <a:prstGeom prst="rect">
            <a:avLst/>
          </a:prstGeom>
          <a:noFill/>
          <a:ln/>
        </p:spPr>
        <p:txBody>
          <a:bodyPr wrap="square" lIns="0" tIns="0" rIns="0" bIns="0" rtlCol="0" anchor="ctr"/>
          <a:lstStyle/>
          <a:p>
            <a:pPr indent="0" marL="0">
              <a:buNone/>
            </a:pPr>
            <a:r>
              <a:rPr lang="en-US" sz="8400" b="1" dirty="0">
                <a:solidFill>
                  <a:srgbClr val="B52639"/>
                </a:solidFill>
                <a:latin typeface="Cambria" pitchFamily="34" charset="0"/>
                <a:ea typeface="Cambria" pitchFamily="34" charset="-122"/>
                <a:cs typeface="Cambria" pitchFamily="34" charset="-120"/>
              </a:rPr>
              <a:t>4</a:t>
            </a:r>
            <a:endParaRPr lang="en-US" sz="8400" dirty="0"/>
          </a:p>
        </p:txBody>
      </p:sp>
      <p:sp>
        <p:nvSpPr>
          <p:cNvPr id="3" name="Text 1"/>
          <p:cNvSpPr txBox="1"/>
          <p:nvPr/>
        </p:nvSpPr>
        <p:spPr>
          <a:xfrm>
            <a:off x="658368" y="3017520"/>
            <a:ext cx="9052560" cy="1143000"/>
          </a:xfrm>
          <a:prstGeom prst="rect">
            <a:avLst/>
          </a:prstGeom>
          <a:noFill/>
          <a:ln/>
        </p:spPr>
        <p:txBody>
          <a:bodyPr wrap="square" lIns="0" tIns="0" rIns="0" bIns="0" rtlCol="0" anchor="ctr"/>
          <a:lstStyle/>
          <a:p>
            <a:pPr indent="0" marL="0">
              <a:buNone/>
            </a:pPr>
            <a:r>
              <a:rPr lang="en-US" sz="3600" b="1" dirty="0">
                <a:solidFill>
                  <a:srgbClr val="FFFFFF"/>
                </a:solidFill>
                <a:latin typeface="Cambria" pitchFamily="34" charset="0"/>
                <a:ea typeface="Cambria" pitchFamily="34" charset="-122"/>
                <a:cs typeface="Cambria" pitchFamily="34" charset="-120"/>
              </a:rPr>
              <a:t>Presentación de datos</a:t>
            </a:r>
            <a:endParaRPr lang="en-US" sz="3600" dirty="0"/>
          </a:p>
        </p:txBody>
      </p:sp>
      <p:sp>
        <p:nvSpPr>
          <p:cNvPr id="4" name="Text 2"/>
          <p:cNvSpPr txBox="1"/>
          <p:nvPr/>
        </p:nvSpPr>
        <p:spPr>
          <a:xfrm>
            <a:off x="658368" y="4279392"/>
            <a:ext cx="8595360" cy="640080"/>
          </a:xfrm>
          <a:prstGeom prst="rect">
            <a:avLst/>
          </a:prstGeom>
          <a:noFill/>
          <a:ln/>
        </p:spPr>
        <p:txBody>
          <a:bodyPr wrap="square" lIns="0" tIns="0" rIns="0" bIns="0" rtlCol="0" anchor="ctr"/>
          <a:lstStyle/>
          <a:p>
            <a:pPr indent="0" marL="0">
              <a:buNone/>
            </a:pPr>
            <a:r>
              <a:rPr lang="en-US" sz="1400" dirty="0">
                <a:solidFill>
                  <a:srgbClr val="8FB4D4"/>
                </a:solidFill>
                <a:latin typeface="Calibri" pitchFamily="34" charset="0"/>
                <a:ea typeface="Calibri" pitchFamily="34" charset="-122"/>
                <a:cs typeface="Calibri" pitchFamily="34" charset="-120"/>
              </a:rPr>
              <a:t>Tablas y figuras que se entiendan solas</a:t>
            </a:r>
            <a:endParaRPr lang="en-US" sz="1400" dirty="0"/>
          </a:p>
        </p:txBody>
      </p:sp>
      <p:sp>
        <p:nvSpPr>
          <p:cNvPr id="5" name="Shape 3"/>
          <p:cNvSpPr/>
          <p:nvPr/>
        </p:nvSpPr>
        <p:spPr>
          <a:xfrm>
            <a:off x="0" y="6320396"/>
            <a:ext cx="310896" cy="80404"/>
          </a:xfrm>
          <a:prstGeom prst="rect">
            <a:avLst/>
          </a:prstGeom>
          <a:solidFill>
            <a:srgbClr val="0F2A4A"/>
          </a:solidFill>
          <a:ln w="12700">
            <a:solidFill>
              <a:srgbClr val="0F2A4A"/>
            </a:solidFill>
            <a:prstDash val="solid"/>
          </a:ln>
        </p:spPr>
      </p:sp>
      <p:sp>
        <p:nvSpPr>
          <p:cNvPr id="6" name="Shape 4"/>
          <p:cNvSpPr/>
          <p:nvPr/>
        </p:nvSpPr>
        <p:spPr>
          <a:xfrm>
            <a:off x="420624" y="6266793"/>
            <a:ext cx="310896" cy="134007"/>
          </a:xfrm>
          <a:prstGeom prst="rect">
            <a:avLst/>
          </a:prstGeom>
          <a:solidFill>
            <a:srgbClr val="0F2A4A"/>
          </a:solidFill>
          <a:ln w="12700">
            <a:solidFill>
              <a:srgbClr val="0F2A4A"/>
            </a:solidFill>
            <a:prstDash val="solid"/>
          </a:ln>
        </p:spPr>
      </p:sp>
      <p:sp>
        <p:nvSpPr>
          <p:cNvPr id="7" name="Shape 5"/>
          <p:cNvSpPr/>
          <p:nvPr/>
        </p:nvSpPr>
        <p:spPr>
          <a:xfrm>
            <a:off x="841248" y="6186389"/>
            <a:ext cx="310896" cy="214411"/>
          </a:xfrm>
          <a:prstGeom prst="rect">
            <a:avLst/>
          </a:prstGeom>
          <a:solidFill>
            <a:srgbClr val="0F2A4A"/>
          </a:solidFill>
          <a:ln w="12700">
            <a:solidFill>
              <a:srgbClr val="0F2A4A"/>
            </a:solidFill>
            <a:prstDash val="solid"/>
          </a:ln>
        </p:spPr>
      </p:sp>
      <p:sp>
        <p:nvSpPr>
          <p:cNvPr id="8" name="Shape 6"/>
          <p:cNvSpPr/>
          <p:nvPr/>
        </p:nvSpPr>
        <p:spPr>
          <a:xfrm>
            <a:off x="1261872" y="6079183"/>
            <a:ext cx="310896" cy="321617"/>
          </a:xfrm>
          <a:prstGeom prst="rect">
            <a:avLst/>
          </a:prstGeom>
          <a:solidFill>
            <a:srgbClr val="0F2A4A"/>
          </a:solidFill>
          <a:ln w="12700">
            <a:solidFill>
              <a:srgbClr val="0F2A4A"/>
            </a:solidFill>
            <a:prstDash val="solid"/>
          </a:ln>
        </p:spPr>
      </p:sp>
      <p:sp>
        <p:nvSpPr>
          <p:cNvPr id="9" name="Shape 7"/>
          <p:cNvSpPr/>
          <p:nvPr/>
        </p:nvSpPr>
        <p:spPr>
          <a:xfrm>
            <a:off x="1682496" y="5945177"/>
            <a:ext cx="310896" cy="455623"/>
          </a:xfrm>
          <a:prstGeom prst="rect">
            <a:avLst/>
          </a:prstGeom>
          <a:solidFill>
            <a:srgbClr val="0F2A4A"/>
          </a:solidFill>
          <a:ln w="12700">
            <a:solidFill>
              <a:srgbClr val="0F2A4A"/>
            </a:solidFill>
            <a:prstDash val="solid"/>
          </a:ln>
        </p:spPr>
      </p:sp>
      <p:sp>
        <p:nvSpPr>
          <p:cNvPr id="10" name="Shape 8"/>
          <p:cNvSpPr/>
          <p:nvPr/>
        </p:nvSpPr>
        <p:spPr>
          <a:xfrm>
            <a:off x="2103120" y="5784368"/>
            <a:ext cx="310896" cy="616432"/>
          </a:xfrm>
          <a:prstGeom prst="rect">
            <a:avLst/>
          </a:prstGeom>
          <a:solidFill>
            <a:srgbClr val="0F2A4A"/>
          </a:solidFill>
          <a:ln w="12700">
            <a:solidFill>
              <a:srgbClr val="0F2A4A"/>
            </a:solidFill>
            <a:prstDash val="solid"/>
          </a:ln>
        </p:spPr>
      </p:sp>
      <p:sp>
        <p:nvSpPr>
          <p:cNvPr id="11" name="Shape 9"/>
          <p:cNvSpPr/>
          <p:nvPr/>
        </p:nvSpPr>
        <p:spPr>
          <a:xfrm>
            <a:off x="2523744" y="5623560"/>
            <a:ext cx="310896" cy="777240"/>
          </a:xfrm>
          <a:prstGeom prst="rect">
            <a:avLst/>
          </a:prstGeom>
          <a:solidFill>
            <a:srgbClr val="B52639"/>
          </a:solidFill>
          <a:ln w="12700">
            <a:solidFill>
              <a:srgbClr val="B52639"/>
            </a:solidFill>
            <a:prstDash val="solid"/>
          </a:ln>
        </p:spPr>
      </p:sp>
      <p:sp>
        <p:nvSpPr>
          <p:cNvPr id="12" name="Shape 10"/>
          <p:cNvSpPr/>
          <p:nvPr/>
        </p:nvSpPr>
        <p:spPr>
          <a:xfrm>
            <a:off x="2944368" y="5703964"/>
            <a:ext cx="310896" cy="696836"/>
          </a:xfrm>
          <a:prstGeom prst="rect">
            <a:avLst/>
          </a:prstGeom>
          <a:solidFill>
            <a:srgbClr val="0F2A4A"/>
          </a:solidFill>
          <a:ln w="12700">
            <a:solidFill>
              <a:srgbClr val="0F2A4A"/>
            </a:solidFill>
            <a:prstDash val="solid"/>
          </a:ln>
        </p:spPr>
      </p:sp>
      <p:sp>
        <p:nvSpPr>
          <p:cNvPr id="13" name="Shape 11"/>
          <p:cNvSpPr/>
          <p:nvPr/>
        </p:nvSpPr>
        <p:spPr>
          <a:xfrm>
            <a:off x="3364992" y="5864772"/>
            <a:ext cx="310896" cy="536028"/>
          </a:xfrm>
          <a:prstGeom prst="rect">
            <a:avLst/>
          </a:prstGeom>
          <a:solidFill>
            <a:srgbClr val="0F2A4A"/>
          </a:solidFill>
          <a:ln w="12700">
            <a:solidFill>
              <a:srgbClr val="0F2A4A"/>
            </a:solidFill>
            <a:prstDash val="solid"/>
          </a:ln>
        </p:spPr>
      </p:sp>
      <p:sp>
        <p:nvSpPr>
          <p:cNvPr id="14" name="Shape 12"/>
          <p:cNvSpPr/>
          <p:nvPr/>
        </p:nvSpPr>
        <p:spPr>
          <a:xfrm>
            <a:off x="3785616" y="5998779"/>
            <a:ext cx="310896" cy="402021"/>
          </a:xfrm>
          <a:prstGeom prst="rect">
            <a:avLst/>
          </a:prstGeom>
          <a:solidFill>
            <a:srgbClr val="0F2A4A"/>
          </a:solidFill>
          <a:ln w="12700">
            <a:solidFill>
              <a:srgbClr val="0F2A4A"/>
            </a:solidFill>
            <a:prstDash val="solid"/>
          </a:ln>
        </p:spPr>
      </p:sp>
      <p:sp>
        <p:nvSpPr>
          <p:cNvPr id="15" name="Shape 13"/>
          <p:cNvSpPr/>
          <p:nvPr/>
        </p:nvSpPr>
        <p:spPr>
          <a:xfrm>
            <a:off x="4206240" y="6105985"/>
            <a:ext cx="310896" cy="294815"/>
          </a:xfrm>
          <a:prstGeom prst="rect">
            <a:avLst/>
          </a:prstGeom>
          <a:solidFill>
            <a:srgbClr val="0F2A4A"/>
          </a:solidFill>
          <a:ln w="12700">
            <a:solidFill>
              <a:srgbClr val="0F2A4A"/>
            </a:solidFill>
            <a:prstDash val="solid"/>
          </a:ln>
        </p:spPr>
      </p:sp>
      <p:sp>
        <p:nvSpPr>
          <p:cNvPr id="16" name="Shape 14"/>
          <p:cNvSpPr/>
          <p:nvPr/>
        </p:nvSpPr>
        <p:spPr>
          <a:xfrm>
            <a:off x="4626864" y="6172988"/>
            <a:ext cx="310896" cy="227812"/>
          </a:xfrm>
          <a:prstGeom prst="rect">
            <a:avLst/>
          </a:prstGeom>
          <a:solidFill>
            <a:srgbClr val="0F2A4A"/>
          </a:solidFill>
          <a:ln w="12700">
            <a:solidFill>
              <a:srgbClr val="0F2A4A"/>
            </a:solidFill>
            <a:prstDash val="solid"/>
          </a:ln>
        </p:spPr>
      </p:sp>
      <p:sp>
        <p:nvSpPr>
          <p:cNvPr id="17" name="Shape 15"/>
          <p:cNvSpPr/>
          <p:nvPr/>
        </p:nvSpPr>
        <p:spPr>
          <a:xfrm>
            <a:off x="5047488" y="6132786"/>
            <a:ext cx="310896" cy="268014"/>
          </a:xfrm>
          <a:prstGeom prst="rect">
            <a:avLst/>
          </a:prstGeom>
          <a:solidFill>
            <a:srgbClr val="0F2A4A"/>
          </a:solidFill>
          <a:ln w="12700">
            <a:solidFill>
              <a:srgbClr val="0F2A4A"/>
            </a:solidFill>
            <a:prstDash val="solid"/>
          </a:ln>
        </p:spPr>
      </p:sp>
      <p:sp>
        <p:nvSpPr>
          <p:cNvPr id="18" name="Shape 16"/>
          <p:cNvSpPr/>
          <p:nvPr/>
        </p:nvSpPr>
        <p:spPr>
          <a:xfrm>
            <a:off x="5468112" y="6052382"/>
            <a:ext cx="310896" cy="348418"/>
          </a:xfrm>
          <a:prstGeom prst="rect">
            <a:avLst/>
          </a:prstGeom>
          <a:solidFill>
            <a:srgbClr val="0F2A4A"/>
          </a:solidFill>
          <a:ln w="12700">
            <a:solidFill>
              <a:srgbClr val="0F2A4A"/>
            </a:solidFill>
            <a:prstDash val="solid"/>
          </a:ln>
        </p:spPr>
      </p:sp>
      <p:sp>
        <p:nvSpPr>
          <p:cNvPr id="19" name="Shape 17"/>
          <p:cNvSpPr/>
          <p:nvPr/>
        </p:nvSpPr>
        <p:spPr>
          <a:xfrm>
            <a:off x="5888736" y="6146187"/>
            <a:ext cx="310896" cy="254613"/>
          </a:xfrm>
          <a:prstGeom prst="rect">
            <a:avLst/>
          </a:prstGeom>
          <a:solidFill>
            <a:srgbClr val="0F2A4A"/>
          </a:solidFill>
          <a:ln w="12700">
            <a:solidFill>
              <a:srgbClr val="0F2A4A"/>
            </a:solidFill>
            <a:prstDash val="solid"/>
          </a:ln>
        </p:spPr>
      </p:sp>
      <p:sp>
        <p:nvSpPr>
          <p:cNvPr id="20" name="Shape 18"/>
          <p:cNvSpPr/>
          <p:nvPr/>
        </p:nvSpPr>
        <p:spPr>
          <a:xfrm>
            <a:off x="6309360" y="6226591"/>
            <a:ext cx="310896" cy="174209"/>
          </a:xfrm>
          <a:prstGeom prst="rect">
            <a:avLst/>
          </a:prstGeom>
          <a:solidFill>
            <a:srgbClr val="0F2A4A"/>
          </a:solidFill>
          <a:ln w="12700">
            <a:solidFill>
              <a:srgbClr val="0F2A4A"/>
            </a:solidFill>
            <a:prstDash val="solid"/>
          </a:ln>
        </p:spPr>
      </p:sp>
      <p:sp>
        <p:nvSpPr>
          <p:cNvPr id="21" name="Shape 19"/>
          <p:cNvSpPr/>
          <p:nvPr/>
        </p:nvSpPr>
        <p:spPr>
          <a:xfrm>
            <a:off x="6729984" y="6280194"/>
            <a:ext cx="310896" cy="120606"/>
          </a:xfrm>
          <a:prstGeom prst="rect">
            <a:avLst/>
          </a:prstGeom>
          <a:solidFill>
            <a:srgbClr val="0F2A4A"/>
          </a:solidFill>
          <a:ln w="12700">
            <a:solidFill>
              <a:srgbClr val="0F2A4A"/>
            </a:solidFill>
            <a:prstDash val="solid"/>
          </a:ln>
        </p:spPr>
      </p:sp>
      <p:sp>
        <p:nvSpPr>
          <p:cNvPr id="22" name="Shape 20"/>
          <p:cNvSpPr/>
          <p:nvPr/>
        </p:nvSpPr>
        <p:spPr>
          <a:xfrm>
            <a:off x="7150608" y="6306995"/>
            <a:ext cx="310896" cy="93805"/>
          </a:xfrm>
          <a:prstGeom prst="rect">
            <a:avLst/>
          </a:prstGeom>
          <a:solidFill>
            <a:srgbClr val="0F2A4A"/>
          </a:solidFill>
          <a:ln w="12700">
            <a:solidFill>
              <a:srgbClr val="0F2A4A"/>
            </a:solidFill>
            <a:prstDash val="solid"/>
          </a:ln>
        </p:spPr>
      </p:sp>
      <p:sp>
        <p:nvSpPr>
          <p:cNvPr id="23" name="Shape 21"/>
          <p:cNvSpPr/>
          <p:nvPr/>
        </p:nvSpPr>
        <p:spPr>
          <a:xfrm>
            <a:off x="7571232" y="6333797"/>
            <a:ext cx="310896" cy="67003"/>
          </a:xfrm>
          <a:prstGeom prst="rect">
            <a:avLst/>
          </a:prstGeom>
          <a:solidFill>
            <a:srgbClr val="0F2A4A"/>
          </a:solidFill>
          <a:ln w="12700">
            <a:solidFill>
              <a:srgbClr val="0F2A4A"/>
            </a:solidFill>
            <a:prstDash val="solid"/>
          </a:ln>
        </p:spPr>
      </p:sp>
      <p:sp>
        <p:nvSpPr>
          <p:cNvPr id="24" name="Shape 22"/>
          <p:cNvSpPr/>
          <p:nvPr/>
        </p:nvSpPr>
        <p:spPr>
          <a:xfrm>
            <a:off x="7991856" y="6347197"/>
            <a:ext cx="310896" cy="53603"/>
          </a:xfrm>
          <a:prstGeom prst="rect">
            <a:avLst/>
          </a:prstGeom>
          <a:solidFill>
            <a:srgbClr val="0F2A4A"/>
          </a:solidFill>
          <a:ln w="12700">
            <a:solidFill>
              <a:srgbClr val="0F2A4A"/>
            </a:solidFill>
            <a:prstDash val="solid"/>
          </a:ln>
        </p:spPr>
      </p:sp>
      <p:sp>
        <p:nvSpPr>
          <p:cNvPr id="25" name="Shape 23"/>
          <p:cNvSpPr/>
          <p:nvPr/>
        </p:nvSpPr>
        <p:spPr>
          <a:xfrm>
            <a:off x="8412480" y="6360598"/>
            <a:ext cx="310896" cy="40202"/>
          </a:xfrm>
          <a:prstGeom prst="rect">
            <a:avLst/>
          </a:prstGeom>
          <a:solidFill>
            <a:srgbClr val="0F2A4A"/>
          </a:solidFill>
          <a:ln w="12700">
            <a:solidFill>
              <a:srgbClr val="0F2A4A"/>
            </a:solidFill>
            <a:prstDash val="solid"/>
          </a:ln>
        </p:spPr>
      </p:sp>
      <p:sp>
        <p:nvSpPr>
          <p:cNvPr id="26" name="Shape 24"/>
          <p:cNvSpPr/>
          <p:nvPr/>
        </p:nvSpPr>
        <p:spPr>
          <a:xfrm>
            <a:off x="8833104" y="6360598"/>
            <a:ext cx="310896" cy="40202"/>
          </a:xfrm>
          <a:prstGeom prst="rect">
            <a:avLst/>
          </a:prstGeom>
          <a:solidFill>
            <a:srgbClr val="0F2A4A"/>
          </a:solidFill>
          <a:ln w="12700">
            <a:solidFill>
              <a:srgbClr val="0F2A4A"/>
            </a:solidFill>
            <a:prstDash val="solid"/>
          </a:ln>
        </p:spPr>
      </p:sp>
      <p:sp>
        <p:nvSpPr>
          <p:cNvPr id="27" name="Shape 25"/>
          <p:cNvSpPr/>
          <p:nvPr/>
        </p:nvSpPr>
        <p:spPr>
          <a:xfrm>
            <a:off x="9253728" y="6373999"/>
            <a:ext cx="310896" cy="26801"/>
          </a:xfrm>
          <a:prstGeom prst="rect">
            <a:avLst/>
          </a:prstGeom>
          <a:solidFill>
            <a:srgbClr val="0F2A4A"/>
          </a:solidFill>
          <a:ln w="12700">
            <a:solidFill>
              <a:srgbClr val="0F2A4A"/>
            </a:solidFill>
            <a:prstDash val="solid"/>
          </a:ln>
        </p:spPr>
      </p:sp>
      <p:sp>
        <p:nvSpPr>
          <p:cNvPr id="28" name="Shape 26"/>
          <p:cNvSpPr/>
          <p:nvPr/>
        </p:nvSpPr>
        <p:spPr>
          <a:xfrm>
            <a:off x="9674352" y="6373999"/>
            <a:ext cx="310896" cy="26801"/>
          </a:xfrm>
          <a:prstGeom prst="rect">
            <a:avLst/>
          </a:prstGeom>
          <a:solidFill>
            <a:srgbClr val="0F2A4A"/>
          </a:solidFill>
          <a:ln w="12700">
            <a:solidFill>
              <a:srgbClr val="0F2A4A"/>
            </a:solidFill>
            <a:prstDash val="solid"/>
          </a:ln>
        </p:spPr>
      </p:sp>
      <p:sp>
        <p:nvSpPr>
          <p:cNvPr id="29" name="Text 27"/>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8FB4D4"/>
                </a:solidFill>
                <a:latin typeface="Calibri" pitchFamily="34" charset="0"/>
                <a:ea typeface="Calibri" pitchFamily="34" charset="-122"/>
                <a:cs typeface="Calibri" pitchFamily="34" charset="-120"/>
              </a:rPr>
              <a:t>Epidemiología · Sesión 3 · Medición y datos</a:t>
            </a:r>
            <a:endParaRPr lang="en-US" sz="950" dirty="0"/>
          </a:p>
        </p:txBody>
      </p:sp>
      <p:sp>
        <p:nvSpPr>
          <p:cNvPr id="30" name="Text 28"/>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8FB4D4"/>
                </a:solidFill>
                <a:latin typeface="Calibri" pitchFamily="34" charset="0"/>
                <a:ea typeface="Calibri" pitchFamily="34" charset="-122"/>
                <a:cs typeface="Calibri" pitchFamily="34" charset="-120"/>
              </a:rPr>
              <a:t>22</a:t>
            </a:r>
            <a:endParaRPr lang="en-US" sz="9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Una tabla debe entenderse por sí misma</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Los cuatro elementos de una tabla</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23</a:t>
            </a:r>
            <a:endParaRPr lang="en-US" sz="950" dirty="0"/>
          </a:p>
        </p:txBody>
      </p:sp>
      <p:sp>
        <p:nvSpPr>
          <p:cNvPr id="6" name="Shape 4"/>
          <p:cNvSpPr/>
          <p:nvPr/>
        </p:nvSpPr>
        <p:spPr>
          <a:xfrm>
            <a:off x="658368" y="1691640"/>
            <a:ext cx="10872216" cy="841248"/>
          </a:xfrm>
          <a:prstGeom prst="roundRect">
            <a:avLst>
              <a:gd name="adj" fmla="val 5435"/>
            </a:avLst>
          </a:prstGeom>
          <a:solidFill>
            <a:srgbClr val="F1F4F8"/>
          </a:solidFill>
          <a:ln w="12700">
            <a:solidFill>
              <a:srgbClr val="333333"/>
            </a:solidFill>
            <a:prstDash val="solid"/>
          </a:ln>
        </p:spPr>
      </p:sp>
      <p:sp>
        <p:nvSpPr>
          <p:cNvPr id="7" name="Text 5"/>
          <p:cNvSpPr txBox="1"/>
          <p:nvPr/>
        </p:nvSpPr>
        <p:spPr>
          <a:xfrm>
            <a:off x="896112" y="1929384"/>
            <a:ext cx="457200" cy="365760"/>
          </a:xfrm>
          <a:prstGeom prst="rect">
            <a:avLst/>
          </a:prstGeom>
          <a:noFill/>
          <a:ln/>
        </p:spPr>
        <p:txBody>
          <a:bodyPr wrap="square" lIns="0" tIns="0" rIns="0" bIns="0" rtlCol="0" anchor="ctr"/>
          <a:lstStyle/>
          <a:p>
            <a:pPr indent="0" marL="0">
              <a:buNone/>
            </a:pPr>
            <a:r>
              <a:rPr lang="en-US" sz="2000" b="1" dirty="0">
                <a:solidFill>
                  <a:srgbClr val="B52639"/>
                </a:solidFill>
                <a:latin typeface="Cambria" pitchFamily="34" charset="0"/>
                <a:ea typeface="Cambria" pitchFamily="34" charset="-122"/>
                <a:cs typeface="Cambria" pitchFamily="34" charset="-120"/>
              </a:rPr>
              <a:t>1</a:t>
            </a:r>
            <a:endParaRPr lang="en-US" sz="2000" dirty="0"/>
          </a:p>
        </p:txBody>
      </p:sp>
      <p:sp>
        <p:nvSpPr>
          <p:cNvPr id="8" name="Text 6"/>
          <p:cNvSpPr txBox="1"/>
          <p:nvPr/>
        </p:nvSpPr>
        <p:spPr>
          <a:xfrm>
            <a:off x="1481328" y="1938528"/>
            <a:ext cx="1645920" cy="365760"/>
          </a:xfrm>
          <a:prstGeom prst="rect">
            <a:avLst/>
          </a:prstGeom>
          <a:noFill/>
          <a:ln/>
        </p:spPr>
        <p:txBody>
          <a:bodyPr wrap="square" lIns="0" tIns="0" rIns="0" bIns="0" rtlCol="0" anchor="ctr"/>
          <a:lstStyle/>
          <a:p>
            <a:pPr indent="0" marL="0">
              <a:buNone/>
            </a:pPr>
            <a:r>
              <a:rPr lang="en-US" sz="1500" b="1" dirty="0">
                <a:solidFill>
                  <a:srgbClr val="0F2A4A"/>
                </a:solidFill>
                <a:latin typeface="Calibri" pitchFamily="34" charset="0"/>
                <a:ea typeface="Calibri" pitchFamily="34" charset="-122"/>
                <a:cs typeface="Calibri" pitchFamily="34" charset="-120"/>
              </a:rPr>
              <a:t>Título</a:t>
            </a:r>
            <a:endParaRPr lang="en-US" sz="1500" dirty="0"/>
          </a:p>
        </p:txBody>
      </p:sp>
      <p:sp>
        <p:nvSpPr>
          <p:cNvPr id="9" name="Text 7"/>
          <p:cNvSpPr txBox="1"/>
          <p:nvPr/>
        </p:nvSpPr>
        <p:spPr>
          <a:xfrm>
            <a:off x="3310128" y="1819656"/>
            <a:ext cx="7946136" cy="621792"/>
          </a:xfrm>
          <a:prstGeom prst="rect">
            <a:avLst/>
          </a:prstGeom>
          <a:noFill/>
          <a:ln/>
        </p:spPr>
        <p:txBody>
          <a:bodyPr wrap="square" lIns="0" tIns="0" rIns="0" bIns="0" rtlCol="0" anchor="ctr"/>
          <a:lstStyle/>
          <a:p>
            <a:pPr indent="0" marL="0">
              <a:lnSpc>
                <a:spcPct val="105000"/>
              </a:lnSpc>
              <a:buNone/>
            </a:pPr>
            <a:r>
              <a:rPr lang="en-US" sz="1250" dirty="0">
                <a:solidFill>
                  <a:srgbClr val="14202E"/>
                </a:solidFill>
                <a:latin typeface="Calibri" pitchFamily="34" charset="0"/>
                <a:ea typeface="Calibri" pitchFamily="34" charset="-122"/>
                <a:cs typeface="Calibri" pitchFamily="34" charset="-120"/>
              </a:rPr>
              <a:t>Empieza con la numeración y responde cuatro preguntas: QUÉ variables, CÓMO están expresadas, DÓNDE se obtuvieron y CUÁNDO.</a:t>
            </a:r>
            <a:endParaRPr lang="en-US" sz="1250" dirty="0"/>
          </a:p>
        </p:txBody>
      </p:sp>
      <p:sp>
        <p:nvSpPr>
          <p:cNvPr id="10" name="Shape 8"/>
          <p:cNvSpPr/>
          <p:nvPr/>
        </p:nvSpPr>
        <p:spPr>
          <a:xfrm>
            <a:off x="658368" y="2651760"/>
            <a:ext cx="10872216" cy="841248"/>
          </a:xfrm>
          <a:prstGeom prst="roundRect">
            <a:avLst>
              <a:gd name="adj" fmla="val 5435"/>
            </a:avLst>
          </a:prstGeom>
          <a:solidFill>
            <a:srgbClr val="F1F4F8"/>
          </a:solidFill>
          <a:ln w="12700">
            <a:solidFill>
              <a:srgbClr val="333333"/>
            </a:solidFill>
            <a:prstDash val="solid"/>
          </a:ln>
        </p:spPr>
      </p:sp>
      <p:sp>
        <p:nvSpPr>
          <p:cNvPr id="11" name="Text 9"/>
          <p:cNvSpPr txBox="1"/>
          <p:nvPr/>
        </p:nvSpPr>
        <p:spPr>
          <a:xfrm>
            <a:off x="896112" y="2889504"/>
            <a:ext cx="457200" cy="365760"/>
          </a:xfrm>
          <a:prstGeom prst="rect">
            <a:avLst/>
          </a:prstGeom>
          <a:noFill/>
          <a:ln/>
        </p:spPr>
        <p:txBody>
          <a:bodyPr wrap="square" lIns="0" tIns="0" rIns="0" bIns="0" rtlCol="0" anchor="ctr"/>
          <a:lstStyle/>
          <a:p>
            <a:pPr indent="0" marL="0">
              <a:buNone/>
            </a:pPr>
            <a:r>
              <a:rPr lang="en-US" sz="2000" b="1" dirty="0">
                <a:solidFill>
                  <a:srgbClr val="B52639"/>
                </a:solidFill>
                <a:latin typeface="Cambria" pitchFamily="34" charset="0"/>
                <a:ea typeface="Cambria" pitchFamily="34" charset="-122"/>
                <a:cs typeface="Cambria" pitchFamily="34" charset="-120"/>
              </a:rPr>
              <a:t>2</a:t>
            </a:r>
            <a:endParaRPr lang="en-US" sz="2000" dirty="0"/>
          </a:p>
        </p:txBody>
      </p:sp>
      <p:sp>
        <p:nvSpPr>
          <p:cNvPr id="12" name="Text 10"/>
          <p:cNvSpPr txBox="1"/>
          <p:nvPr/>
        </p:nvSpPr>
        <p:spPr>
          <a:xfrm>
            <a:off x="1481328" y="2898648"/>
            <a:ext cx="1645920" cy="365760"/>
          </a:xfrm>
          <a:prstGeom prst="rect">
            <a:avLst/>
          </a:prstGeom>
          <a:noFill/>
          <a:ln/>
        </p:spPr>
        <p:txBody>
          <a:bodyPr wrap="square" lIns="0" tIns="0" rIns="0" bIns="0" rtlCol="0" anchor="ctr"/>
          <a:lstStyle/>
          <a:p>
            <a:pPr indent="0" marL="0">
              <a:buNone/>
            </a:pPr>
            <a:r>
              <a:rPr lang="en-US" sz="1500" b="1" dirty="0">
                <a:solidFill>
                  <a:srgbClr val="0F2A4A"/>
                </a:solidFill>
                <a:latin typeface="Calibri" pitchFamily="34" charset="0"/>
                <a:ea typeface="Calibri" pitchFamily="34" charset="-122"/>
                <a:cs typeface="Calibri" pitchFamily="34" charset="-120"/>
              </a:rPr>
              <a:t>Cuerpo</a:t>
            </a:r>
            <a:endParaRPr lang="en-US" sz="1500" dirty="0"/>
          </a:p>
        </p:txBody>
      </p:sp>
      <p:sp>
        <p:nvSpPr>
          <p:cNvPr id="13" name="Text 11"/>
          <p:cNvSpPr txBox="1"/>
          <p:nvPr/>
        </p:nvSpPr>
        <p:spPr>
          <a:xfrm>
            <a:off x="3310128" y="2779776"/>
            <a:ext cx="7946136" cy="621792"/>
          </a:xfrm>
          <a:prstGeom prst="rect">
            <a:avLst/>
          </a:prstGeom>
          <a:noFill/>
          <a:ln/>
        </p:spPr>
        <p:txBody>
          <a:bodyPr wrap="square" lIns="0" tIns="0" rIns="0" bIns="0" rtlCol="0" anchor="ctr"/>
          <a:lstStyle/>
          <a:p>
            <a:pPr indent="0" marL="0">
              <a:lnSpc>
                <a:spcPct val="105000"/>
              </a:lnSpc>
              <a:buNone/>
            </a:pPr>
            <a:r>
              <a:rPr lang="en-US" sz="1250" dirty="0">
                <a:solidFill>
                  <a:srgbClr val="14202E"/>
                </a:solidFill>
                <a:latin typeface="Calibri" pitchFamily="34" charset="0"/>
                <a:ea typeface="Calibri" pitchFamily="34" charset="-122"/>
                <a:cs typeface="Calibri" pitchFamily="34" charset="-120"/>
              </a:rPr>
              <a:t>Cada fila y columna rotulada, con unidades: años, mmHg, mg/dl, tasas por 100 000. Totales de filas y columnas; si hay porcentajes, su total, que siempre será 100 %.</a:t>
            </a:r>
            <a:endParaRPr lang="en-US" sz="1250" dirty="0"/>
          </a:p>
        </p:txBody>
      </p:sp>
      <p:sp>
        <p:nvSpPr>
          <p:cNvPr id="14" name="Shape 12"/>
          <p:cNvSpPr/>
          <p:nvPr/>
        </p:nvSpPr>
        <p:spPr>
          <a:xfrm>
            <a:off x="658368" y="3611880"/>
            <a:ext cx="10872216" cy="841248"/>
          </a:xfrm>
          <a:prstGeom prst="roundRect">
            <a:avLst>
              <a:gd name="adj" fmla="val 5435"/>
            </a:avLst>
          </a:prstGeom>
          <a:solidFill>
            <a:srgbClr val="F1F4F8"/>
          </a:solidFill>
          <a:ln w="12700">
            <a:solidFill>
              <a:srgbClr val="333333"/>
            </a:solidFill>
            <a:prstDash val="solid"/>
          </a:ln>
        </p:spPr>
      </p:sp>
      <p:sp>
        <p:nvSpPr>
          <p:cNvPr id="15" name="Text 13"/>
          <p:cNvSpPr txBox="1"/>
          <p:nvPr/>
        </p:nvSpPr>
        <p:spPr>
          <a:xfrm>
            <a:off x="896112" y="3849624"/>
            <a:ext cx="457200" cy="365760"/>
          </a:xfrm>
          <a:prstGeom prst="rect">
            <a:avLst/>
          </a:prstGeom>
          <a:noFill/>
          <a:ln/>
        </p:spPr>
        <p:txBody>
          <a:bodyPr wrap="square" lIns="0" tIns="0" rIns="0" bIns="0" rtlCol="0" anchor="ctr"/>
          <a:lstStyle/>
          <a:p>
            <a:pPr indent="0" marL="0">
              <a:buNone/>
            </a:pPr>
            <a:r>
              <a:rPr lang="en-US" sz="2000" b="1" dirty="0">
                <a:solidFill>
                  <a:srgbClr val="B52639"/>
                </a:solidFill>
                <a:latin typeface="Cambria" pitchFamily="34" charset="0"/>
                <a:ea typeface="Cambria" pitchFamily="34" charset="-122"/>
                <a:cs typeface="Cambria" pitchFamily="34" charset="-120"/>
              </a:rPr>
              <a:t>3</a:t>
            </a:r>
            <a:endParaRPr lang="en-US" sz="2000" dirty="0"/>
          </a:p>
        </p:txBody>
      </p:sp>
      <p:sp>
        <p:nvSpPr>
          <p:cNvPr id="16" name="Text 14"/>
          <p:cNvSpPr txBox="1"/>
          <p:nvPr/>
        </p:nvSpPr>
        <p:spPr>
          <a:xfrm>
            <a:off x="1481328" y="3858768"/>
            <a:ext cx="1645920" cy="365760"/>
          </a:xfrm>
          <a:prstGeom prst="rect">
            <a:avLst/>
          </a:prstGeom>
          <a:noFill/>
          <a:ln/>
        </p:spPr>
        <p:txBody>
          <a:bodyPr wrap="square" lIns="0" tIns="0" rIns="0" bIns="0" rtlCol="0" anchor="ctr"/>
          <a:lstStyle/>
          <a:p>
            <a:pPr indent="0" marL="0">
              <a:buNone/>
            </a:pPr>
            <a:r>
              <a:rPr lang="en-US" sz="1500" b="1" dirty="0">
                <a:solidFill>
                  <a:srgbClr val="0F2A4A"/>
                </a:solidFill>
                <a:latin typeface="Calibri" pitchFamily="34" charset="0"/>
                <a:ea typeface="Calibri" pitchFamily="34" charset="-122"/>
                <a:cs typeface="Calibri" pitchFamily="34" charset="-120"/>
              </a:rPr>
              <a:t>Nota al pie</a:t>
            </a:r>
            <a:endParaRPr lang="en-US" sz="1500" dirty="0"/>
          </a:p>
        </p:txBody>
      </p:sp>
      <p:sp>
        <p:nvSpPr>
          <p:cNvPr id="17" name="Text 15"/>
          <p:cNvSpPr txBox="1"/>
          <p:nvPr/>
        </p:nvSpPr>
        <p:spPr>
          <a:xfrm>
            <a:off x="3310128" y="3739896"/>
            <a:ext cx="7946136" cy="621792"/>
          </a:xfrm>
          <a:prstGeom prst="rect">
            <a:avLst/>
          </a:prstGeom>
          <a:noFill/>
          <a:ln/>
        </p:spPr>
        <p:txBody>
          <a:bodyPr wrap="square" lIns="0" tIns="0" rIns="0" bIns="0" rtlCol="0" anchor="ctr"/>
          <a:lstStyle/>
          <a:p>
            <a:pPr indent="0" marL="0">
              <a:lnSpc>
                <a:spcPct val="105000"/>
              </a:lnSpc>
              <a:buNone/>
            </a:pPr>
            <a:r>
              <a:rPr lang="en-US" sz="1250" dirty="0">
                <a:solidFill>
                  <a:srgbClr val="14202E"/>
                </a:solidFill>
                <a:latin typeface="Calibri" pitchFamily="34" charset="0"/>
                <a:ea typeface="Calibri" pitchFamily="34" charset="-122"/>
                <a:cs typeface="Calibri" pitchFamily="34" charset="-120"/>
              </a:rPr>
              <a:t>Explica códigos, abreviaturas y símbolos, y anota cualquier exclusión.</a:t>
            </a:r>
            <a:endParaRPr lang="en-US" sz="1250" dirty="0"/>
          </a:p>
        </p:txBody>
      </p:sp>
      <p:sp>
        <p:nvSpPr>
          <p:cNvPr id="18" name="Shape 16"/>
          <p:cNvSpPr/>
          <p:nvPr/>
        </p:nvSpPr>
        <p:spPr>
          <a:xfrm>
            <a:off x="658368" y="4572000"/>
            <a:ext cx="10872216" cy="841248"/>
          </a:xfrm>
          <a:prstGeom prst="roundRect">
            <a:avLst>
              <a:gd name="adj" fmla="val 5435"/>
            </a:avLst>
          </a:prstGeom>
          <a:solidFill>
            <a:srgbClr val="F1F4F8"/>
          </a:solidFill>
          <a:ln w="12700">
            <a:solidFill>
              <a:srgbClr val="333333"/>
            </a:solidFill>
            <a:prstDash val="solid"/>
          </a:ln>
        </p:spPr>
      </p:sp>
      <p:sp>
        <p:nvSpPr>
          <p:cNvPr id="19" name="Text 17"/>
          <p:cNvSpPr txBox="1"/>
          <p:nvPr/>
        </p:nvSpPr>
        <p:spPr>
          <a:xfrm>
            <a:off x="896112" y="4809744"/>
            <a:ext cx="457200" cy="365760"/>
          </a:xfrm>
          <a:prstGeom prst="rect">
            <a:avLst/>
          </a:prstGeom>
          <a:noFill/>
          <a:ln/>
        </p:spPr>
        <p:txBody>
          <a:bodyPr wrap="square" lIns="0" tIns="0" rIns="0" bIns="0" rtlCol="0" anchor="ctr"/>
          <a:lstStyle/>
          <a:p>
            <a:pPr indent="0" marL="0">
              <a:buNone/>
            </a:pPr>
            <a:r>
              <a:rPr lang="en-US" sz="2000" b="1" dirty="0">
                <a:solidFill>
                  <a:srgbClr val="B52639"/>
                </a:solidFill>
                <a:latin typeface="Cambria" pitchFamily="34" charset="0"/>
                <a:ea typeface="Cambria" pitchFamily="34" charset="-122"/>
                <a:cs typeface="Cambria" pitchFamily="34" charset="-120"/>
              </a:rPr>
              <a:t>4</a:t>
            </a:r>
            <a:endParaRPr lang="en-US" sz="2000" dirty="0"/>
          </a:p>
        </p:txBody>
      </p:sp>
      <p:sp>
        <p:nvSpPr>
          <p:cNvPr id="20" name="Text 18"/>
          <p:cNvSpPr txBox="1"/>
          <p:nvPr/>
        </p:nvSpPr>
        <p:spPr>
          <a:xfrm>
            <a:off x="1481328" y="4818888"/>
            <a:ext cx="1645920" cy="365760"/>
          </a:xfrm>
          <a:prstGeom prst="rect">
            <a:avLst/>
          </a:prstGeom>
          <a:noFill/>
          <a:ln/>
        </p:spPr>
        <p:txBody>
          <a:bodyPr wrap="square" lIns="0" tIns="0" rIns="0" bIns="0" rtlCol="0" anchor="ctr"/>
          <a:lstStyle/>
          <a:p>
            <a:pPr indent="0" marL="0">
              <a:buNone/>
            </a:pPr>
            <a:r>
              <a:rPr lang="en-US" sz="1500" b="1" dirty="0">
                <a:solidFill>
                  <a:srgbClr val="0F2A4A"/>
                </a:solidFill>
                <a:latin typeface="Calibri" pitchFamily="34" charset="0"/>
                <a:ea typeface="Calibri" pitchFamily="34" charset="-122"/>
                <a:cs typeface="Calibri" pitchFamily="34" charset="-120"/>
              </a:rPr>
              <a:t>Fuente</a:t>
            </a:r>
            <a:endParaRPr lang="en-US" sz="1500" dirty="0"/>
          </a:p>
        </p:txBody>
      </p:sp>
      <p:sp>
        <p:nvSpPr>
          <p:cNvPr id="21" name="Text 19"/>
          <p:cNvSpPr txBox="1"/>
          <p:nvPr/>
        </p:nvSpPr>
        <p:spPr>
          <a:xfrm>
            <a:off x="3310128" y="4700016"/>
            <a:ext cx="7946136" cy="621792"/>
          </a:xfrm>
          <a:prstGeom prst="rect">
            <a:avLst/>
          </a:prstGeom>
          <a:noFill/>
          <a:ln/>
        </p:spPr>
        <p:txBody>
          <a:bodyPr wrap="square" lIns="0" tIns="0" rIns="0" bIns="0" rtlCol="0" anchor="ctr"/>
          <a:lstStyle/>
          <a:p>
            <a:pPr indent="0" marL="0">
              <a:lnSpc>
                <a:spcPct val="105000"/>
              </a:lnSpc>
              <a:buNone/>
            </a:pPr>
            <a:r>
              <a:rPr lang="en-US" sz="1250" dirty="0">
                <a:solidFill>
                  <a:srgbClr val="14202E"/>
                </a:solidFill>
                <a:latin typeface="Calibri" pitchFamily="34" charset="0"/>
                <a:ea typeface="Calibri" pitchFamily="34" charset="-122"/>
                <a:cs typeface="Calibri" pitchFamily="34" charset="-120"/>
              </a:rPr>
              <a:t>Invariablemente al pie, indicando de dónde provienen los datos.</a:t>
            </a:r>
            <a:endParaRPr lang="en-US" sz="1250" dirty="0"/>
          </a:p>
        </p:txBody>
      </p:sp>
      <p:sp>
        <p:nvSpPr>
          <p:cNvPr id="22" name="Text 20"/>
          <p:cNvSpPr txBox="1"/>
          <p:nvPr/>
        </p:nvSpPr>
        <p:spPr>
          <a:xfrm>
            <a:off x="658368" y="5532120"/>
            <a:ext cx="10872216" cy="320040"/>
          </a:xfrm>
          <a:prstGeom prst="rect">
            <a:avLst/>
          </a:prstGeom>
          <a:noFill/>
          <a:ln/>
        </p:spPr>
        <p:txBody>
          <a:bodyPr wrap="square" lIns="0" tIns="0" rIns="0" bIns="0" rtlCol="0" anchor="ctr"/>
          <a:lstStyle/>
          <a:p>
            <a:pPr algn="l" indent="0" marL="0">
              <a:lnSpc>
                <a:spcPct val="115000"/>
              </a:lnSpc>
              <a:buNone/>
            </a:pPr>
            <a:r>
              <a:rPr lang="en-US" sz="1250" i="1" dirty="0">
                <a:solidFill>
                  <a:srgbClr val="54637A"/>
                </a:solidFill>
                <a:latin typeface="Calibri" pitchFamily="34" charset="0"/>
                <a:ea typeface="Calibri" pitchFamily="34" charset="-122"/>
                <a:cs typeface="Calibri" pitchFamily="34" charset="-120"/>
              </a:rPr>
              <a:t>Si la tabla se usa fuera de su contexto original debe conservar toda la información necesaria para entenderla.</a:t>
            </a:r>
            <a:endParaRPr lang="en-US" sz="12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Serie didáctica · 120 casos de dengue por grupo de edad</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La distribución de frecuencias</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24</a:t>
            </a:r>
            <a:endParaRPr lang="en-US" sz="950" dirty="0"/>
          </a:p>
        </p:txBody>
      </p:sp>
      <p:graphicFrame>
        <p:nvGraphicFramePr>
          <p:cNvPr id="6" name="Chart 0" descr=""/>
          <p:cNvGraphicFramePr/>
          <p:nvPr/>
        </p:nvGraphicFramePr>
        <p:xfrm>
          <a:off x="658368" y="1645920"/>
          <a:ext cx="7040880" cy="3200400"/>
        </p:xfrm>
        <a:graphic xmlns:a="http://schemas.openxmlformats.org/drawingml/2006/main">
          <a:graphicData uri="http://schemas.openxmlformats.org/drawingml/2006/chart">
            <c:chart xmlns:c="http://schemas.openxmlformats.org/drawingml/2006/chart" r:id="rId1"/>
          </a:graphicData>
        </a:graphic>
      </p:graphicFrame>
      <p:sp>
        <p:nvSpPr>
          <p:cNvPr id="7" name="Shape 4"/>
          <p:cNvSpPr/>
          <p:nvPr/>
        </p:nvSpPr>
        <p:spPr>
          <a:xfrm>
            <a:off x="8065008" y="1645920"/>
            <a:ext cx="3465576" cy="3200400"/>
          </a:xfrm>
          <a:prstGeom prst="roundRect">
            <a:avLst>
              <a:gd name="adj" fmla="val 1143"/>
            </a:avLst>
          </a:prstGeom>
          <a:solidFill>
            <a:srgbClr val="F1F4F8"/>
          </a:solidFill>
          <a:ln w="12700">
            <a:solidFill>
              <a:srgbClr val="F1F4F8"/>
            </a:solidFill>
            <a:prstDash val="solid"/>
          </a:ln>
        </p:spPr>
      </p:sp>
      <p:sp>
        <p:nvSpPr>
          <p:cNvPr id="8" name="Text 5"/>
          <p:cNvSpPr txBox="1"/>
          <p:nvPr/>
        </p:nvSpPr>
        <p:spPr>
          <a:xfrm>
            <a:off x="8302752" y="1847088"/>
            <a:ext cx="2990088"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CÓMO SE CONSTRUYE</a:t>
            </a:r>
            <a:endParaRPr lang="en-US" sz="1050" dirty="0"/>
          </a:p>
        </p:txBody>
      </p:sp>
      <p:sp>
        <p:nvSpPr>
          <p:cNvPr id="9" name="Text 6"/>
          <p:cNvSpPr txBox="1"/>
          <p:nvPr/>
        </p:nvSpPr>
        <p:spPr>
          <a:xfrm>
            <a:off x="8302752" y="2139696"/>
            <a:ext cx="2990088" cy="2523744"/>
          </a:xfrm>
          <a:prstGeom prst="rect">
            <a:avLst/>
          </a:prstGeom>
          <a:noFill/>
          <a:ln/>
        </p:spPr>
        <p:txBody>
          <a:bodyPr wrap="square" lIns="0" tIns="0" rIns="0" bIns="0" rtlCol="0" anchor="ctr"/>
          <a:lstStyle/>
          <a:p>
            <a:pPr marL="342900" indent="-342900">
              <a:lnSpc>
                <a:spcPct val="112000"/>
              </a:lnSpc>
              <a:spcAft>
                <a:spcPts val="500"/>
              </a:spcAft>
              <a:buSzPct val="100000"/>
              <a:buChar char="•"/>
            </a:pPr>
            <a:r>
              <a:rPr lang="en-US" sz="1300" dirty="0">
                <a:solidFill>
                  <a:srgbClr val="14202E"/>
                </a:solidFill>
                <a:latin typeface="Calibri" pitchFamily="34" charset="0"/>
                <a:ea typeface="Calibri" pitchFamily="34" charset="-122"/>
                <a:cs typeface="Calibri" pitchFamily="34" charset="-120"/>
              </a:rPr>
              <a:t>Identificar el valor máximo y el mínimo</a:t>
            </a:r>
            <a:endParaRPr lang="en-US" sz="1300" dirty="0"/>
          </a:p>
          <a:p>
            <a:pPr marL="342900" indent="-342900">
              <a:lnSpc>
                <a:spcPct val="112000"/>
              </a:lnSpc>
              <a:spcAft>
                <a:spcPts val="500"/>
              </a:spcAft>
              <a:buSzPct val="100000"/>
              <a:buChar char="•"/>
            </a:pPr>
            <a:r>
              <a:rPr lang="en-US" sz="1300" dirty="0">
                <a:solidFill>
                  <a:srgbClr val="14202E"/>
                </a:solidFill>
                <a:latin typeface="Calibri" pitchFamily="34" charset="0"/>
                <a:ea typeface="Calibri" pitchFamily="34" charset="-122"/>
                <a:cs typeface="Calibri" pitchFamily="34" charset="-120"/>
              </a:rPr>
              <a:t>Definir intervalos de clase de IGUAL tamaño</a:t>
            </a:r>
            <a:endParaRPr lang="en-US" sz="1300" dirty="0"/>
          </a:p>
          <a:p>
            <a:pPr marL="342900" indent="-342900">
              <a:lnSpc>
                <a:spcPct val="112000"/>
              </a:lnSpc>
              <a:spcAft>
                <a:spcPts val="500"/>
              </a:spcAft>
              <a:buSzPct val="100000"/>
              <a:buChar char="•"/>
            </a:pPr>
            <a:r>
              <a:rPr lang="en-US" sz="1300" dirty="0">
                <a:solidFill>
                  <a:srgbClr val="14202E"/>
                </a:solidFill>
                <a:latin typeface="Calibri" pitchFamily="34" charset="0"/>
                <a:ea typeface="Calibri" pitchFamily="34" charset="-122"/>
                <a:cs typeface="Calibri" pitchFamily="34" charset="-120"/>
              </a:rPr>
              <a:t>Asignar a cada intervalo su frecuencia</a:t>
            </a:r>
            <a:endParaRPr lang="en-US" sz="1300" dirty="0"/>
          </a:p>
        </p:txBody>
      </p:sp>
      <p:sp>
        <p:nvSpPr>
          <p:cNvPr id="10" name="Text 7"/>
          <p:cNvSpPr txBox="1"/>
          <p:nvPr/>
        </p:nvSpPr>
        <p:spPr>
          <a:xfrm>
            <a:off x="658368" y="4983480"/>
            <a:ext cx="10872216" cy="502920"/>
          </a:xfrm>
          <a:prstGeom prst="rect">
            <a:avLst/>
          </a:prstGeom>
          <a:noFill/>
          <a:ln/>
        </p:spPr>
        <p:txBody>
          <a:bodyPr wrap="square" lIns="0" tIns="0" rIns="0" bIns="0" rtlCol="0" anchor="ctr"/>
          <a:lstStyle/>
          <a:p>
            <a:pPr algn="l" indent="0" marL="0">
              <a:lnSpc>
                <a:spcPct val="115000"/>
              </a:lnSpc>
              <a:buNone/>
            </a:pPr>
            <a:r>
              <a:rPr lang="en-US" sz="1200" i="1" dirty="0">
                <a:solidFill>
                  <a:srgbClr val="54637A"/>
                </a:solidFill>
                <a:latin typeface="Calibri" pitchFamily="34" charset="0"/>
                <a:ea typeface="Calibri" pitchFamily="34" charset="-122"/>
                <a:cs typeface="Calibri" pitchFamily="34" charset="-120"/>
              </a:rPr>
              <a:t>Distribución: el resumen completo de las frecuencias de los valores o categorías de la medición realizada. Datos construidos con fines de enseñanza, no corresponden a un registro oficial.</a:t>
            </a:r>
            <a:endParaRPr lang="en-US"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Cada una dice algo distinto</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Las tres columnas de frecuencia</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25</a:t>
            </a:r>
            <a:endParaRPr lang="en-US" sz="950" dirty="0"/>
          </a:p>
        </p:txBody>
      </p:sp>
      <p:sp>
        <p:nvSpPr>
          <p:cNvPr id="6" name="Shape 4"/>
          <p:cNvSpPr/>
          <p:nvPr/>
        </p:nvSpPr>
        <p:spPr>
          <a:xfrm>
            <a:off x="658368" y="1737360"/>
            <a:ext cx="3410712" cy="2468880"/>
          </a:xfrm>
          <a:prstGeom prst="roundRect">
            <a:avLst>
              <a:gd name="adj" fmla="val 1852"/>
            </a:avLst>
          </a:prstGeom>
          <a:solidFill>
            <a:srgbClr val="F1F4F8"/>
          </a:solidFill>
          <a:ln w="12700">
            <a:solidFill>
              <a:srgbClr val="333333"/>
            </a:solidFill>
            <a:prstDash val="solid"/>
          </a:ln>
        </p:spPr>
      </p:sp>
      <p:sp>
        <p:nvSpPr>
          <p:cNvPr id="7" name="Text 5"/>
          <p:cNvSpPr txBox="1"/>
          <p:nvPr/>
        </p:nvSpPr>
        <p:spPr>
          <a:xfrm>
            <a:off x="877824" y="1938528"/>
            <a:ext cx="2971800" cy="384048"/>
          </a:xfrm>
          <a:prstGeom prst="rect">
            <a:avLst/>
          </a:prstGeom>
          <a:noFill/>
          <a:ln/>
        </p:spPr>
        <p:txBody>
          <a:bodyPr wrap="square" lIns="0" tIns="0" rIns="0" bIns="0" rtlCol="0" anchor="ctr"/>
          <a:lstStyle/>
          <a:p>
            <a:pPr indent="0" marL="0">
              <a:buNone/>
            </a:pPr>
            <a:r>
              <a:rPr lang="en-US" sz="1600" b="1" dirty="0">
                <a:solidFill>
                  <a:srgbClr val="1A4270"/>
                </a:solidFill>
                <a:latin typeface="Calibri" pitchFamily="34" charset="0"/>
                <a:ea typeface="Calibri" pitchFamily="34" charset="-122"/>
                <a:cs typeface="Calibri" pitchFamily="34" charset="-120"/>
              </a:rPr>
              <a:t>Absoluta</a:t>
            </a:r>
            <a:endParaRPr lang="en-US" sz="1600" dirty="0"/>
          </a:p>
        </p:txBody>
      </p:sp>
      <p:sp>
        <p:nvSpPr>
          <p:cNvPr id="8" name="Text 6"/>
          <p:cNvSpPr txBox="1"/>
          <p:nvPr/>
        </p:nvSpPr>
        <p:spPr>
          <a:xfrm>
            <a:off x="877824" y="2395728"/>
            <a:ext cx="2971800" cy="731520"/>
          </a:xfrm>
          <a:prstGeom prst="rect">
            <a:avLst/>
          </a:prstGeom>
          <a:noFill/>
          <a:ln/>
        </p:spPr>
        <p:txBody>
          <a:bodyPr wrap="square" lIns="0" tIns="0" rIns="0" bIns="0" rtlCol="0" anchor="ctr"/>
          <a:lstStyle/>
          <a:p>
            <a:pPr indent="0" marL="0">
              <a:lnSpc>
                <a:spcPct val="106000"/>
              </a:lnSpc>
              <a:buNone/>
            </a:pPr>
            <a:r>
              <a:rPr lang="en-US" sz="1300" dirty="0">
                <a:solidFill>
                  <a:srgbClr val="14202E"/>
                </a:solidFill>
                <a:latin typeface="Calibri" pitchFamily="34" charset="0"/>
                <a:ea typeface="Calibri" pitchFamily="34" charset="-122"/>
                <a:cs typeface="Calibri" pitchFamily="34" charset="-120"/>
              </a:rPr>
              <a:t>El número de veces que se repite un valor de la variable.</a:t>
            </a:r>
            <a:endParaRPr lang="en-US" sz="1300" dirty="0"/>
          </a:p>
        </p:txBody>
      </p:sp>
      <p:sp>
        <p:nvSpPr>
          <p:cNvPr id="9" name="Text 7"/>
          <p:cNvSpPr txBox="1"/>
          <p:nvPr/>
        </p:nvSpPr>
        <p:spPr>
          <a:xfrm>
            <a:off x="877824" y="3200400"/>
            <a:ext cx="2971800" cy="868680"/>
          </a:xfrm>
          <a:prstGeom prst="rect">
            <a:avLst/>
          </a:prstGeom>
          <a:noFill/>
          <a:ln/>
        </p:spPr>
        <p:txBody>
          <a:bodyPr wrap="square" lIns="0" tIns="0" rIns="0" bIns="0" rtlCol="0" anchor="ctr"/>
          <a:lstStyle/>
          <a:p>
            <a:pPr indent="0" marL="0">
              <a:lnSpc>
                <a:spcPct val="106000"/>
              </a:lnSpc>
              <a:buNone/>
            </a:pPr>
            <a:r>
              <a:rPr lang="en-US" sz="1250" i="1" dirty="0">
                <a:solidFill>
                  <a:srgbClr val="54637A"/>
                </a:solidFill>
                <a:latin typeface="Calibri" pitchFamily="34" charset="0"/>
                <a:ea typeface="Calibri" pitchFamily="34" charset="-122"/>
                <a:cs typeface="Calibri" pitchFamily="34" charset="-120"/>
              </a:rPr>
              <a:t>El grupo de 36 a 39 años concentró 27 casos.</a:t>
            </a:r>
            <a:endParaRPr lang="en-US" sz="1250" dirty="0"/>
          </a:p>
        </p:txBody>
      </p:sp>
      <p:sp>
        <p:nvSpPr>
          <p:cNvPr id="10" name="Shape 8"/>
          <p:cNvSpPr/>
          <p:nvPr/>
        </p:nvSpPr>
        <p:spPr>
          <a:xfrm>
            <a:off x="4389120" y="1737360"/>
            <a:ext cx="3410712" cy="2468880"/>
          </a:xfrm>
          <a:prstGeom prst="roundRect">
            <a:avLst>
              <a:gd name="adj" fmla="val 1852"/>
            </a:avLst>
          </a:prstGeom>
          <a:solidFill>
            <a:srgbClr val="F1F4F8"/>
          </a:solidFill>
          <a:ln w="12700">
            <a:solidFill>
              <a:srgbClr val="333333"/>
            </a:solidFill>
            <a:prstDash val="solid"/>
          </a:ln>
        </p:spPr>
      </p:sp>
      <p:sp>
        <p:nvSpPr>
          <p:cNvPr id="11" name="Text 9"/>
          <p:cNvSpPr txBox="1"/>
          <p:nvPr/>
        </p:nvSpPr>
        <p:spPr>
          <a:xfrm>
            <a:off x="4608576" y="1938528"/>
            <a:ext cx="2971800" cy="384048"/>
          </a:xfrm>
          <a:prstGeom prst="rect">
            <a:avLst/>
          </a:prstGeom>
          <a:noFill/>
          <a:ln/>
        </p:spPr>
        <p:txBody>
          <a:bodyPr wrap="square" lIns="0" tIns="0" rIns="0" bIns="0" rtlCol="0" anchor="ctr"/>
          <a:lstStyle/>
          <a:p>
            <a:pPr indent="0" marL="0">
              <a:buNone/>
            </a:pPr>
            <a:r>
              <a:rPr lang="en-US" sz="1600" b="1" dirty="0">
                <a:solidFill>
                  <a:srgbClr val="1A4270"/>
                </a:solidFill>
                <a:latin typeface="Calibri" pitchFamily="34" charset="0"/>
                <a:ea typeface="Calibri" pitchFamily="34" charset="-122"/>
                <a:cs typeface="Calibri" pitchFamily="34" charset="-120"/>
              </a:rPr>
              <a:t>Relativa simple</a:t>
            </a:r>
            <a:endParaRPr lang="en-US" sz="1600" dirty="0"/>
          </a:p>
        </p:txBody>
      </p:sp>
      <p:sp>
        <p:nvSpPr>
          <p:cNvPr id="12" name="Text 10"/>
          <p:cNvSpPr txBox="1"/>
          <p:nvPr/>
        </p:nvSpPr>
        <p:spPr>
          <a:xfrm>
            <a:off x="4608576" y="2395728"/>
            <a:ext cx="2971800" cy="731520"/>
          </a:xfrm>
          <a:prstGeom prst="rect">
            <a:avLst/>
          </a:prstGeom>
          <a:noFill/>
          <a:ln/>
        </p:spPr>
        <p:txBody>
          <a:bodyPr wrap="square" lIns="0" tIns="0" rIns="0" bIns="0" rtlCol="0" anchor="ctr"/>
          <a:lstStyle/>
          <a:p>
            <a:pPr indent="0" marL="0">
              <a:lnSpc>
                <a:spcPct val="106000"/>
              </a:lnSpc>
              <a:buNone/>
            </a:pPr>
            <a:r>
              <a:rPr lang="en-US" sz="1300" dirty="0">
                <a:solidFill>
                  <a:srgbClr val="14202E"/>
                </a:solidFill>
                <a:latin typeface="Calibri" pitchFamily="34" charset="0"/>
                <a:ea typeface="Calibri" pitchFamily="34" charset="-122"/>
                <a:cs typeface="Calibri" pitchFamily="34" charset="-120"/>
              </a:rPr>
              <a:t>Ese número expresado como porcentaje del total.</a:t>
            </a:r>
            <a:endParaRPr lang="en-US" sz="1300" dirty="0"/>
          </a:p>
        </p:txBody>
      </p:sp>
      <p:sp>
        <p:nvSpPr>
          <p:cNvPr id="13" name="Text 11"/>
          <p:cNvSpPr txBox="1"/>
          <p:nvPr/>
        </p:nvSpPr>
        <p:spPr>
          <a:xfrm>
            <a:off x="4608576" y="3200400"/>
            <a:ext cx="2971800" cy="868680"/>
          </a:xfrm>
          <a:prstGeom prst="rect">
            <a:avLst/>
          </a:prstGeom>
          <a:noFill/>
          <a:ln/>
        </p:spPr>
        <p:txBody>
          <a:bodyPr wrap="square" lIns="0" tIns="0" rIns="0" bIns="0" rtlCol="0" anchor="ctr"/>
          <a:lstStyle/>
          <a:p>
            <a:pPr indent="0" marL="0">
              <a:lnSpc>
                <a:spcPct val="106000"/>
              </a:lnSpc>
              <a:buNone/>
            </a:pPr>
            <a:r>
              <a:rPr lang="en-US" sz="1250" i="1" dirty="0">
                <a:solidFill>
                  <a:srgbClr val="54637A"/>
                </a:solidFill>
                <a:latin typeface="Calibri" pitchFamily="34" charset="0"/>
                <a:ea typeface="Calibri" pitchFamily="34" charset="-122"/>
                <a:cs typeface="Calibri" pitchFamily="34" charset="-120"/>
              </a:rPr>
              <a:t>El 22,5 % de los casos tenía entre 36 y 39 años: el grupo más afectado.</a:t>
            </a:r>
            <a:endParaRPr lang="en-US" sz="1250" dirty="0"/>
          </a:p>
        </p:txBody>
      </p:sp>
      <p:sp>
        <p:nvSpPr>
          <p:cNvPr id="14" name="Shape 12"/>
          <p:cNvSpPr/>
          <p:nvPr/>
        </p:nvSpPr>
        <p:spPr>
          <a:xfrm>
            <a:off x="8119872" y="1737360"/>
            <a:ext cx="3410712" cy="2468880"/>
          </a:xfrm>
          <a:prstGeom prst="roundRect">
            <a:avLst>
              <a:gd name="adj" fmla="val 1852"/>
            </a:avLst>
          </a:prstGeom>
          <a:solidFill>
            <a:srgbClr val="F6E4E6"/>
          </a:solidFill>
          <a:ln w="12700">
            <a:solidFill>
              <a:srgbClr val="333333"/>
            </a:solidFill>
            <a:prstDash val="solid"/>
          </a:ln>
        </p:spPr>
      </p:sp>
      <p:sp>
        <p:nvSpPr>
          <p:cNvPr id="15" name="Text 13"/>
          <p:cNvSpPr txBox="1"/>
          <p:nvPr/>
        </p:nvSpPr>
        <p:spPr>
          <a:xfrm>
            <a:off x="8339328" y="1938528"/>
            <a:ext cx="2971800" cy="384048"/>
          </a:xfrm>
          <a:prstGeom prst="rect">
            <a:avLst/>
          </a:prstGeom>
          <a:noFill/>
          <a:ln/>
        </p:spPr>
        <p:txBody>
          <a:bodyPr wrap="square" lIns="0" tIns="0" rIns="0" bIns="0" rtlCol="0" anchor="ctr"/>
          <a:lstStyle/>
          <a:p>
            <a:pPr indent="0" marL="0">
              <a:buNone/>
            </a:pPr>
            <a:r>
              <a:rPr lang="en-US" sz="1600" b="1" dirty="0">
                <a:solidFill>
                  <a:srgbClr val="B52639"/>
                </a:solidFill>
                <a:latin typeface="Calibri" pitchFamily="34" charset="0"/>
                <a:ea typeface="Calibri" pitchFamily="34" charset="-122"/>
                <a:cs typeface="Calibri" pitchFamily="34" charset="-120"/>
              </a:rPr>
              <a:t>Relativa acumulada</a:t>
            </a:r>
            <a:endParaRPr lang="en-US" sz="1600" dirty="0"/>
          </a:p>
        </p:txBody>
      </p:sp>
      <p:sp>
        <p:nvSpPr>
          <p:cNvPr id="16" name="Text 14"/>
          <p:cNvSpPr txBox="1"/>
          <p:nvPr/>
        </p:nvSpPr>
        <p:spPr>
          <a:xfrm>
            <a:off x="8339328" y="2395728"/>
            <a:ext cx="2971800" cy="731520"/>
          </a:xfrm>
          <a:prstGeom prst="rect">
            <a:avLst/>
          </a:prstGeom>
          <a:noFill/>
          <a:ln/>
        </p:spPr>
        <p:txBody>
          <a:bodyPr wrap="square" lIns="0" tIns="0" rIns="0" bIns="0" rtlCol="0" anchor="ctr"/>
          <a:lstStyle/>
          <a:p>
            <a:pPr indent="0" marL="0">
              <a:lnSpc>
                <a:spcPct val="106000"/>
              </a:lnSpc>
              <a:buNone/>
            </a:pPr>
            <a:r>
              <a:rPr lang="en-US" sz="1300" dirty="0">
                <a:solidFill>
                  <a:srgbClr val="14202E"/>
                </a:solidFill>
                <a:latin typeface="Calibri" pitchFamily="34" charset="0"/>
                <a:ea typeface="Calibri" pitchFamily="34" charset="-122"/>
                <a:cs typeface="Calibri" pitchFamily="34" charset="-120"/>
              </a:rPr>
              <a:t>La suma de los porcentajes hasta ese intervalo.</a:t>
            </a:r>
            <a:endParaRPr lang="en-US" sz="1300" dirty="0"/>
          </a:p>
        </p:txBody>
      </p:sp>
      <p:sp>
        <p:nvSpPr>
          <p:cNvPr id="17" name="Text 15"/>
          <p:cNvSpPr txBox="1"/>
          <p:nvPr/>
        </p:nvSpPr>
        <p:spPr>
          <a:xfrm>
            <a:off x="8339328" y="3200400"/>
            <a:ext cx="2971800" cy="868680"/>
          </a:xfrm>
          <a:prstGeom prst="rect">
            <a:avLst/>
          </a:prstGeom>
          <a:noFill/>
          <a:ln/>
        </p:spPr>
        <p:txBody>
          <a:bodyPr wrap="square" lIns="0" tIns="0" rIns="0" bIns="0" rtlCol="0" anchor="ctr"/>
          <a:lstStyle/>
          <a:p>
            <a:pPr indent="0" marL="0">
              <a:lnSpc>
                <a:spcPct val="106000"/>
              </a:lnSpc>
              <a:buNone/>
            </a:pPr>
            <a:r>
              <a:rPr lang="en-US" sz="1250" i="1" dirty="0">
                <a:solidFill>
                  <a:srgbClr val="54637A"/>
                </a:solidFill>
                <a:latin typeface="Calibri" pitchFamily="34" charset="0"/>
                <a:ea typeface="Calibri" pitchFamily="34" charset="-122"/>
                <a:cs typeface="Calibri" pitchFamily="34" charset="-120"/>
              </a:rPr>
              <a:t>Más de la mitad de los casos, el 56,7 %, ocurrió en menores de 40 años.</a:t>
            </a:r>
            <a:endParaRPr lang="en-US" sz="1250" dirty="0"/>
          </a:p>
        </p:txBody>
      </p:sp>
      <p:sp>
        <p:nvSpPr>
          <p:cNvPr id="18" name="Shape 16"/>
          <p:cNvSpPr/>
          <p:nvPr/>
        </p:nvSpPr>
        <p:spPr>
          <a:xfrm>
            <a:off x="658368" y="4480560"/>
            <a:ext cx="10872216" cy="960120"/>
          </a:xfrm>
          <a:prstGeom prst="roundRect">
            <a:avLst>
              <a:gd name="adj" fmla="val 3810"/>
            </a:avLst>
          </a:prstGeom>
          <a:solidFill>
            <a:srgbClr val="08182C"/>
          </a:solidFill>
          <a:ln w="12700">
            <a:solidFill>
              <a:srgbClr val="08182C"/>
            </a:solidFill>
            <a:prstDash val="solid"/>
          </a:ln>
        </p:spPr>
      </p:sp>
      <p:sp>
        <p:nvSpPr>
          <p:cNvPr id="19" name="Text 17"/>
          <p:cNvSpPr txBox="1"/>
          <p:nvPr/>
        </p:nvSpPr>
        <p:spPr>
          <a:xfrm>
            <a:off x="896112" y="4681728"/>
            <a:ext cx="10396728" cy="576072"/>
          </a:xfrm>
          <a:prstGeom prst="rect">
            <a:avLst/>
          </a:prstGeom>
          <a:noFill/>
          <a:ln/>
        </p:spPr>
        <p:txBody>
          <a:bodyPr wrap="square" lIns="0" tIns="0" rIns="0" bIns="0" rtlCol="0" anchor="ctr"/>
          <a:lstStyle/>
          <a:p>
            <a:pPr indent="0" marL="0">
              <a:lnSpc>
                <a:spcPct val="112000"/>
              </a:lnSpc>
              <a:buNone/>
            </a:pPr>
            <a:r>
              <a:rPr lang="en-US" sz="1450" dirty="0">
                <a:solidFill>
                  <a:srgbClr val="FFFFFF"/>
                </a:solidFill>
                <a:latin typeface="Calibri" pitchFamily="34" charset="0"/>
                <a:ea typeface="Calibri" pitchFamily="34" charset="-122"/>
                <a:cs typeface="Calibri" pitchFamily="34" charset="-120"/>
              </a:rPr>
              <a:t>La última frase es la que un tomador de decisiones necesita, y no se ve en la columna de frecuencia absoluta. Por eso se calculan las tres.</a:t>
            </a:r>
            <a:endParaRPr lang="en-US" sz="14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La herramienta más usada del análisis epidemiológico</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La tabla de 2 × 2</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26</a:t>
            </a:r>
            <a:endParaRPr lang="en-US" sz="950" dirty="0"/>
          </a:p>
        </p:txBody>
      </p:sp>
      <p:sp>
        <p:nvSpPr>
          <p:cNvPr id="6" name="Text 4"/>
          <p:cNvSpPr txBox="1"/>
          <p:nvPr/>
        </p:nvSpPr>
        <p:spPr>
          <a:xfrm>
            <a:off x="3035808" y="1828800"/>
            <a:ext cx="2286000" cy="274320"/>
          </a:xfrm>
          <a:prstGeom prst="rect">
            <a:avLst/>
          </a:prstGeom>
          <a:noFill/>
          <a:ln/>
        </p:spPr>
        <p:txBody>
          <a:bodyPr wrap="square" lIns="0" tIns="0" rIns="0" bIns="0" rtlCol="0" anchor="ctr"/>
          <a:lstStyle/>
          <a:p>
            <a:pPr algn="ctr" indent="0" marL="0">
              <a:buNone/>
            </a:pPr>
            <a:r>
              <a:rPr lang="en-US" sz="1300" b="1" dirty="0">
                <a:solidFill>
                  <a:srgbClr val="B52639"/>
                </a:solidFill>
                <a:latin typeface="Calibri" pitchFamily="34" charset="0"/>
                <a:ea typeface="Calibri" pitchFamily="34" charset="-122"/>
                <a:cs typeface="Calibri" pitchFamily="34" charset="-120"/>
              </a:rPr>
              <a:t>Enfermos</a:t>
            </a:r>
            <a:endParaRPr lang="en-US" sz="1300" dirty="0"/>
          </a:p>
        </p:txBody>
      </p:sp>
      <p:sp>
        <p:nvSpPr>
          <p:cNvPr id="7" name="Text 5"/>
          <p:cNvSpPr txBox="1"/>
          <p:nvPr/>
        </p:nvSpPr>
        <p:spPr>
          <a:xfrm>
            <a:off x="5504688" y="1828800"/>
            <a:ext cx="2286000" cy="274320"/>
          </a:xfrm>
          <a:prstGeom prst="rect">
            <a:avLst/>
          </a:prstGeom>
          <a:noFill/>
          <a:ln/>
        </p:spPr>
        <p:txBody>
          <a:bodyPr wrap="square" lIns="0" tIns="0" rIns="0" bIns="0" rtlCol="0" anchor="ctr"/>
          <a:lstStyle/>
          <a:p>
            <a:pPr algn="ctr" indent="0" marL="0">
              <a:buNone/>
            </a:pPr>
            <a:r>
              <a:rPr lang="en-US" sz="1300" b="1" dirty="0">
                <a:solidFill>
                  <a:srgbClr val="B52639"/>
                </a:solidFill>
                <a:latin typeface="Calibri" pitchFamily="34" charset="0"/>
                <a:ea typeface="Calibri" pitchFamily="34" charset="-122"/>
                <a:cs typeface="Calibri" pitchFamily="34" charset="-120"/>
              </a:rPr>
              <a:t>No enfermos</a:t>
            </a:r>
            <a:endParaRPr lang="en-US" sz="1300" dirty="0"/>
          </a:p>
        </p:txBody>
      </p:sp>
      <p:sp>
        <p:nvSpPr>
          <p:cNvPr id="8" name="Text 6"/>
          <p:cNvSpPr txBox="1"/>
          <p:nvPr/>
        </p:nvSpPr>
        <p:spPr>
          <a:xfrm>
            <a:off x="7973568" y="1828800"/>
            <a:ext cx="2286000" cy="274320"/>
          </a:xfrm>
          <a:prstGeom prst="rect">
            <a:avLst/>
          </a:prstGeom>
          <a:noFill/>
          <a:ln/>
        </p:spPr>
        <p:txBody>
          <a:bodyPr wrap="square" lIns="0" tIns="0" rIns="0" bIns="0" rtlCol="0" anchor="ctr"/>
          <a:lstStyle/>
          <a:p>
            <a:pPr algn="ctr" indent="0" marL="0">
              <a:buNone/>
            </a:pPr>
            <a:r>
              <a:rPr lang="en-US" sz="1300" b="1" dirty="0">
                <a:solidFill>
                  <a:srgbClr val="54637A"/>
                </a:solidFill>
                <a:latin typeface="Calibri" pitchFamily="34" charset="0"/>
                <a:ea typeface="Calibri" pitchFamily="34" charset="-122"/>
                <a:cs typeface="Calibri" pitchFamily="34" charset="-120"/>
              </a:rPr>
              <a:t>Total</a:t>
            </a:r>
            <a:endParaRPr lang="en-US" sz="1300" dirty="0"/>
          </a:p>
        </p:txBody>
      </p:sp>
      <p:sp>
        <p:nvSpPr>
          <p:cNvPr id="9" name="Text 7"/>
          <p:cNvSpPr txBox="1"/>
          <p:nvPr/>
        </p:nvSpPr>
        <p:spPr>
          <a:xfrm>
            <a:off x="658368" y="2377440"/>
            <a:ext cx="2194560" cy="365760"/>
          </a:xfrm>
          <a:prstGeom prst="rect">
            <a:avLst/>
          </a:prstGeom>
          <a:noFill/>
          <a:ln/>
        </p:spPr>
        <p:txBody>
          <a:bodyPr wrap="square" lIns="0" tIns="0" rIns="0" bIns="0" rtlCol="0" anchor="ctr"/>
          <a:lstStyle/>
          <a:p>
            <a:pPr indent="0" marL="0">
              <a:buNone/>
            </a:pPr>
            <a:r>
              <a:rPr lang="en-US" sz="1350" b="1" dirty="0">
                <a:solidFill>
                  <a:srgbClr val="0F2A4A"/>
                </a:solidFill>
                <a:latin typeface="Calibri" pitchFamily="34" charset="0"/>
                <a:ea typeface="Calibri" pitchFamily="34" charset="-122"/>
                <a:cs typeface="Calibri" pitchFamily="34" charset="-120"/>
              </a:rPr>
              <a:t>Expuestos</a:t>
            </a:r>
            <a:endParaRPr lang="en-US" sz="1350" dirty="0"/>
          </a:p>
        </p:txBody>
      </p:sp>
      <p:sp>
        <p:nvSpPr>
          <p:cNvPr id="10" name="Shape 8"/>
          <p:cNvSpPr/>
          <p:nvPr/>
        </p:nvSpPr>
        <p:spPr>
          <a:xfrm>
            <a:off x="3035808" y="2194560"/>
            <a:ext cx="2286000" cy="685800"/>
          </a:xfrm>
          <a:prstGeom prst="roundRect">
            <a:avLst>
              <a:gd name="adj" fmla="val 5333"/>
            </a:avLst>
          </a:prstGeom>
          <a:solidFill>
            <a:srgbClr val="F1F4F8"/>
          </a:solidFill>
          <a:ln w="12700">
            <a:solidFill>
              <a:srgbClr val="333333"/>
            </a:solidFill>
            <a:prstDash val="solid"/>
          </a:ln>
        </p:spPr>
      </p:sp>
      <p:sp>
        <p:nvSpPr>
          <p:cNvPr id="11" name="Text 9"/>
          <p:cNvSpPr txBox="1"/>
          <p:nvPr/>
        </p:nvSpPr>
        <p:spPr>
          <a:xfrm>
            <a:off x="3035808" y="2359152"/>
            <a:ext cx="2286000" cy="365760"/>
          </a:xfrm>
          <a:prstGeom prst="rect">
            <a:avLst/>
          </a:prstGeom>
          <a:noFill/>
          <a:ln/>
        </p:spPr>
        <p:txBody>
          <a:bodyPr wrap="square" lIns="0" tIns="0" rIns="0" bIns="0" rtlCol="0" anchor="ctr"/>
          <a:lstStyle/>
          <a:p>
            <a:pPr algn="ctr" indent="0" marL="0">
              <a:buNone/>
            </a:pPr>
            <a:r>
              <a:rPr lang="en-US" sz="1900" b="1" dirty="0">
                <a:solidFill>
                  <a:srgbClr val="0F2A4A"/>
                </a:solidFill>
                <a:latin typeface="Cambria" pitchFamily="34" charset="0"/>
                <a:ea typeface="Cambria" pitchFamily="34" charset="-122"/>
                <a:cs typeface="Cambria" pitchFamily="34" charset="-120"/>
              </a:rPr>
              <a:t>a</a:t>
            </a:r>
            <a:endParaRPr lang="en-US" sz="1900" dirty="0"/>
          </a:p>
        </p:txBody>
      </p:sp>
      <p:sp>
        <p:nvSpPr>
          <p:cNvPr id="12" name="Shape 10"/>
          <p:cNvSpPr/>
          <p:nvPr/>
        </p:nvSpPr>
        <p:spPr>
          <a:xfrm>
            <a:off x="5504688" y="2194560"/>
            <a:ext cx="2286000" cy="685800"/>
          </a:xfrm>
          <a:prstGeom prst="roundRect">
            <a:avLst>
              <a:gd name="adj" fmla="val 5333"/>
            </a:avLst>
          </a:prstGeom>
          <a:solidFill>
            <a:srgbClr val="F1F4F8"/>
          </a:solidFill>
          <a:ln w="12700">
            <a:solidFill>
              <a:srgbClr val="333333"/>
            </a:solidFill>
            <a:prstDash val="solid"/>
          </a:ln>
        </p:spPr>
      </p:sp>
      <p:sp>
        <p:nvSpPr>
          <p:cNvPr id="13" name="Text 11"/>
          <p:cNvSpPr txBox="1"/>
          <p:nvPr/>
        </p:nvSpPr>
        <p:spPr>
          <a:xfrm>
            <a:off x="5504688" y="2359152"/>
            <a:ext cx="2286000" cy="365760"/>
          </a:xfrm>
          <a:prstGeom prst="rect">
            <a:avLst/>
          </a:prstGeom>
          <a:noFill/>
          <a:ln/>
        </p:spPr>
        <p:txBody>
          <a:bodyPr wrap="square" lIns="0" tIns="0" rIns="0" bIns="0" rtlCol="0" anchor="ctr"/>
          <a:lstStyle/>
          <a:p>
            <a:pPr algn="ctr" indent="0" marL="0">
              <a:buNone/>
            </a:pPr>
            <a:r>
              <a:rPr lang="en-US" sz="1900" b="1" dirty="0">
                <a:solidFill>
                  <a:srgbClr val="0F2A4A"/>
                </a:solidFill>
                <a:latin typeface="Cambria" pitchFamily="34" charset="0"/>
                <a:ea typeface="Cambria" pitchFamily="34" charset="-122"/>
                <a:cs typeface="Cambria" pitchFamily="34" charset="-120"/>
              </a:rPr>
              <a:t>b</a:t>
            </a:r>
            <a:endParaRPr lang="en-US" sz="1900" dirty="0"/>
          </a:p>
        </p:txBody>
      </p:sp>
      <p:sp>
        <p:nvSpPr>
          <p:cNvPr id="14" name="Shape 12"/>
          <p:cNvSpPr/>
          <p:nvPr/>
        </p:nvSpPr>
        <p:spPr>
          <a:xfrm>
            <a:off x="7973568" y="2194560"/>
            <a:ext cx="2286000" cy="685800"/>
          </a:xfrm>
          <a:prstGeom prst="roundRect">
            <a:avLst>
              <a:gd name="adj" fmla="val 5333"/>
            </a:avLst>
          </a:prstGeom>
          <a:solidFill>
            <a:srgbClr val="E5EBF2"/>
          </a:solidFill>
          <a:ln w="12700">
            <a:solidFill>
              <a:srgbClr val="333333"/>
            </a:solidFill>
            <a:prstDash val="solid"/>
          </a:ln>
        </p:spPr>
      </p:sp>
      <p:sp>
        <p:nvSpPr>
          <p:cNvPr id="15" name="Text 13"/>
          <p:cNvSpPr txBox="1"/>
          <p:nvPr/>
        </p:nvSpPr>
        <p:spPr>
          <a:xfrm>
            <a:off x="7973568" y="2359152"/>
            <a:ext cx="2286000" cy="365760"/>
          </a:xfrm>
          <a:prstGeom prst="rect">
            <a:avLst/>
          </a:prstGeom>
          <a:noFill/>
          <a:ln/>
        </p:spPr>
        <p:txBody>
          <a:bodyPr wrap="square" lIns="0" tIns="0" rIns="0" bIns="0" rtlCol="0" anchor="ctr"/>
          <a:lstStyle/>
          <a:p>
            <a:pPr algn="ctr" indent="0" marL="0">
              <a:buNone/>
            </a:pPr>
            <a:r>
              <a:rPr lang="en-US" sz="1900" b="1" dirty="0">
                <a:solidFill>
                  <a:srgbClr val="54637A"/>
                </a:solidFill>
                <a:latin typeface="Cambria" pitchFamily="34" charset="0"/>
                <a:ea typeface="Cambria" pitchFamily="34" charset="-122"/>
                <a:cs typeface="Cambria" pitchFamily="34" charset="-120"/>
              </a:rPr>
              <a:t>a + b</a:t>
            </a:r>
            <a:endParaRPr lang="en-US" sz="1900" dirty="0"/>
          </a:p>
        </p:txBody>
      </p:sp>
      <p:sp>
        <p:nvSpPr>
          <p:cNvPr id="16" name="Text 14"/>
          <p:cNvSpPr txBox="1"/>
          <p:nvPr/>
        </p:nvSpPr>
        <p:spPr>
          <a:xfrm>
            <a:off x="658368" y="3154680"/>
            <a:ext cx="2194560" cy="365760"/>
          </a:xfrm>
          <a:prstGeom prst="rect">
            <a:avLst/>
          </a:prstGeom>
          <a:noFill/>
          <a:ln/>
        </p:spPr>
        <p:txBody>
          <a:bodyPr wrap="square" lIns="0" tIns="0" rIns="0" bIns="0" rtlCol="0" anchor="ctr"/>
          <a:lstStyle/>
          <a:p>
            <a:pPr indent="0" marL="0">
              <a:buNone/>
            </a:pPr>
            <a:r>
              <a:rPr lang="en-US" sz="1350" b="1" dirty="0">
                <a:solidFill>
                  <a:srgbClr val="0F2A4A"/>
                </a:solidFill>
                <a:latin typeface="Calibri" pitchFamily="34" charset="0"/>
                <a:ea typeface="Calibri" pitchFamily="34" charset="-122"/>
                <a:cs typeface="Calibri" pitchFamily="34" charset="-120"/>
              </a:rPr>
              <a:t>No expuestos</a:t>
            </a:r>
            <a:endParaRPr lang="en-US" sz="1350" dirty="0"/>
          </a:p>
        </p:txBody>
      </p:sp>
      <p:sp>
        <p:nvSpPr>
          <p:cNvPr id="17" name="Shape 15"/>
          <p:cNvSpPr/>
          <p:nvPr/>
        </p:nvSpPr>
        <p:spPr>
          <a:xfrm>
            <a:off x="3035808" y="2971800"/>
            <a:ext cx="2286000" cy="685800"/>
          </a:xfrm>
          <a:prstGeom prst="roundRect">
            <a:avLst>
              <a:gd name="adj" fmla="val 5333"/>
            </a:avLst>
          </a:prstGeom>
          <a:solidFill>
            <a:srgbClr val="F1F4F8"/>
          </a:solidFill>
          <a:ln w="12700">
            <a:solidFill>
              <a:srgbClr val="333333"/>
            </a:solidFill>
            <a:prstDash val="solid"/>
          </a:ln>
        </p:spPr>
      </p:sp>
      <p:sp>
        <p:nvSpPr>
          <p:cNvPr id="18" name="Text 16"/>
          <p:cNvSpPr txBox="1"/>
          <p:nvPr/>
        </p:nvSpPr>
        <p:spPr>
          <a:xfrm>
            <a:off x="3035808" y="3136392"/>
            <a:ext cx="2286000" cy="365760"/>
          </a:xfrm>
          <a:prstGeom prst="rect">
            <a:avLst/>
          </a:prstGeom>
          <a:noFill/>
          <a:ln/>
        </p:spPr>
        <p:txBody>
          <a:bodyPr wrap="square" lIns="0" tIns="0" rIns="0" bIns="0" rtlCol="0" anchor="ctr"/>
          <a:lstStyle/>
          <a:p>
            <a:pPr algn="ctr" indent="0" marL="0">
              <a:buNone/>
            </a:pPr>
            <a:r>
              <a:rPr lang="en-US" sz="1900" b="1" dirty="0">
                <a:solidFill>
                  <a:srgbClr val="0F2A4A"/>
                </a:solidFill>
                <a:latin typeface="Cambria" pitchFamily="34" charset="0"/>
                <a:ea typeface="Cambria" pitchFamily="34" charset="-122"/>
                <a:cs typeface="Cambria" pitchFamily="34" charset="-120"/>
              </a:rPr>
              <a:t>c</a:t>
            </a:r>
            <a:endParaRPr lang="en-US" sz="1900" dirty="0"/>
          </a:p>
        </p:txBody>
      </p:sp>
      <p:sp>
        <p:nvSpPr>
          <p:cNvPr id="19" name="Shape 17"/>
          <p:cNvSpPr/>
          <p:nvPr/>
        </p:nvSpPr>
        <p:spPr>
          <a:xfrm>
            <a:off x="5504688" y="2971800"/>
            <a:ext cx="2286000" cy="685800"/>
          </a:xfrm>
          <a:prstGeom prst="roundRect">
            <a:avLst>
              <a:gd name="adj" fmla="val 5333"/>
            </a:avLst>
          </a:prstGeom>
          <a:solidFill>
            <a:srgbClr val="F1F4F8"/>
          </a:solidFill>
          <a:ln w="12700">
            <a:solidFill>
              <a:srgbClr val="333333"/>
            </a:solidFill>
            <a:prstDash val="solid"/>
          </a:ln>
        </p:spPr>
      </p:sp>
      <p:sp>
        <p:nvSpPr>
          <p:cNvPr id="20" name="Text 18"/>
          <p:cNvSpPr txBox="1"/>
          <p:nvPr/>
        </p:nvSpPr>
        <p:spPr>
          <a:xfrm>
            <a:off x="5504688" y="3136392"/>
            <a:ext cx="2286000" cy="365760"/>
          </a:xfrm>
          <a:prstGeom prst="rect">
            <a:avLst/>
          </a:prstGeom>
          <a:noFill/>
          <a:ln/>
        </p:spPr>
        <p:txBody>
          <a:bodyPr wrap="square" lIns="0" tIns="0" rIns="0" bIns="0" rtlCol="0" anchor="ctr"/>
          <a:lstStyle/>
          <a:p>
            <a:pPr algn="ctr" indent="0" marL="0">
              <a:buNone/>
            </a:pPr>
            <a:r>
              <a:rPr lang="en-US" sz="1900" b="1" dirty="0">
                <a:solidFill>
                  <a:srgbClr val="0F2A4A"/>
                </a:solidFill>
                <a:latin typeface="Cambria" pitchFamily="34" charset="0"/>
                <a:ea typeface="Cambria" pitchFamily="34" charset="-122"/>
                <a:cs typeface="Cambria" pitchFamily="34" charset="-120"/>
              </a:rPr>
              <a:t>d</a:t>
            </a:r>
            <a:endParaRPr lang="en-US" sz="1900" dirty="0"/>
          </a:p>
        </p:txBody>
      </p:sp>
      <p:sp>
        <p:nvSpPr>
          <p:cNvPr id="21" name="Shape 19"/>
          <p:cNvSpPr/>
          <p:nvPr/>
        </p:nvSpPr>
        <p:spPr>
          <a:xfrm>
            <a:off x="7973568" y="2971800"/>
            <a:ext cx="2286000" cy="685800"/>
          </a:xfrm>
          <a:prstGeom prst="roundRect">
            <a:avLst>
              <a:gd name="adj" fmla="val 5333"/>
            </a:avLst>
          </a:prstGeom>
          <a:solidFill>
            <a:srgbClr val="E5EBF2"/>
          </a:solidFill>
          <a:ln w="12700">
            <a:solidFill>
              <a:srgbClr val="333333"/>
            </a:solidFill>
            <a:prstDash val="solid"/>
          </a:ln>
        </p:spPr>
      </p:sp>
      <p:sp>
        <p:nvSpPr>
          <p:cNvPr id="22" name="Text 20"/>
          <p:cNvSpPr txBox="1"/>
          <p:nvPr/>
        </p:nvSpPr>
        <p:spPr>
          <a:xfrm>
            <a:off x="7973568" y="3136392"/>
            <a:ext cx="2286000" cy="365760"/>
          </a:xfrm>
          <a:prstGeom prst="rect">
            <a:avLst/>
          </a:prstGeom>
          <a:noFill/>
          <a:ln/>
        </p:spPr>
        <p:txBody>
          <a:bodyPr wrap="square" lIns="0" tIns="0" rIns="0" bIns="0" rtlCol="0" anchor="ctr"/>
          <a:lstStyle/>
          <a:p>
            <a:pPr algn="ctr" indent="0" marL="0">
              <a:buNone/>
            </a:pPr>
            <a:r>
              <a:rPr lang="en-US" sz="1900" b="1" dirty="0">
                <a:solidFill>
                  <a:srgbClr val="54637A"/>
                </a:solidFill>
                <a:latin typeface="Cambria" pitchFamily="34" charset="0"/>
                <a:ea typeface="Cambria" pitchFamily="34" charset="-122"/>
                <a:cs typeface="Cambria" pitchFamily="34" charset="-120"/>
              </a:rPr>
              <a:t>c + d</a:t>
            </a:r>
            <a:endParaRPr lang="en-US" sz="1900" dirty="0"/>
          </a:p>
        </p:txBody>
      </p:sp>
      <p:sp>
        <p:nvSpPr>
          <p:cNvPr id="23" name="Text 21"/>
          <p:cNvSpPr txBox="1"/>
          <p:nvPr/>
        </p:nvSpPr>
        <p:spPr>
          <a:xfrm>
            <a:off x="658368" y="3931920"/>
            <a:ext cx="2194560" cy="365760"/>
          </a:xfrm>
          <a:prstGeom prst="rect">
            <a:avLst/>
          </a:prstGeom>
          <a:noFill/>
          <a:ln/>
        </p:spPr>
        <p:txBody>
          <a:bodyPr wrap="square" lIns="0" tIns="0" rIns="0" bIns="0" rtlCol="0" anchor="ctr"/>
          <a:lstStyle/>
          <a:p>
            <a:pPr indent="0" marL="0">
              <a:buNone/>
            </a:pPr>
            <a:r>
              <a:rPr lang="en-US" sz="1350" b="1" dirty="0">
                <a:solidFill>
                  <a:srgbClr val="0F2A4A"/>
                </a:solidFill>
                <a:latin typeface="Calibri" pitchFamily="34" charset="0"/>
                <a:ea typeface="Calibri" pitchFamily="34" charset="-122"/>
                <a:cs typeface="Calibri" pitchFamily="34" charset="-120"/>
              </a:rPr>
              <a:t>Total</a:t>
            </a:r>
            <a:endParaRPr lang="en-US" sz="1350" dirty="0"/>
          </a:p>
        </p:txBody>
      </p:sp>
      <p:sp>
        <p:nvSpPr>
          <p:cNvPr id="24" name="Shape 22"/>
          <p:cNvSpPr/>
          <p:nvPr/>
        </p:nvSpPr>
        <p:spPr>
          <a:xfrm>
            <a:off x="3035808" y="3749040"/>
            <a:ext cx="2286000" cy="685800"/>
          </a:xfrm>
          <a:prstGeom prst="roundRect">
            <a:avLst>
              <a:gd name="adj" fmla="val 5333"/>
            </a:avLst>
          </a:prstGeom>
          <a:solidFill>
            <a:srgbClr val="E5EBF2"/>
          </a:solidFill>
          <a:ln w="12700">
            <a:solidFill>
              <a:srgbClr val="333333"/>
            </a:solidFill>
            <a:prstDash val="solid"/>
          </a:ln>
        </p:spPr>
      </p:sp>
      <p:sp>
        <p:nvSpPr>
          <p:cNvPr id="25" name="Text 23"/>
          <p:cNvSpPr txBox="1"/>
          <p:nvPr/>
        </p:nvSpPr>
        <p:spPr>
          <a:xfrm>
            <a:off x="3035808" y="3913632"/>
            <a:ext cx="2286000" cy="365760"/>
          </a:xfrm>
          <a:prstGeom prst="rect">
            <a:avLst/>
          </a:prstGeom>
          <a:noFill/>
          <a:ln/>
        </p:spPr>
        <p:txBody>
          <a:bodyPr wrap="square" lIns="0" tIns="0" rIns="0" bIns="0" rtlCol="0" anchor="ctr"/>
          <a:lstStyle/>
          <a:p>
            <a:pPr algn="ctr" indent="0" marL="0">
              <a:buNone/>
            </a:pPr>
            <a:r>
              <a:rPr lang="en-US" sz="1900" b="1" dirty="0">
                <a:solidFill>
                  <a:srgbClr val="54637A"/>
                </a:solidFill>
                <a:latin typeface="Cambria" pitchFamily="34" charset="0"/>
                <a:ea typeface="Cambria" pitchFamily="34" charset="-122"/>
                <a:cs typeface="Cambria" pitchFamily="34" charset="-120"/>
              </a:rPr>
              <a:t>a + c</a:t>
            </a:r>
            <a:endParaRPr lang="en-US" sz="1900" dirty="0"/>
          </a:p>
        </p:txBody>
      </p:sp>
      <p:sp>
        <p:nvSpPr>
          <p:cNvPr id="26" name="Shape 24"/>
          <p:cNvSpPr/>
          <p:nvPr/>
        </p:nvSpPr>
        <p:spPr>
          <a:xfrm>
            <a:off x="5504688" y="3749040"/>
            <a:ext cx="2286000" cy="685800"/>
          </a:xfrm>
          <a:prstGeom prst="roundRect">
            <a:avLst>
              <a:gd name="adj" fmla="val 5333"/>
            </a:avLst>
          </a:prstGeom>
          <a:solidFill>
            <a:srgbClr val="E5EBF2"/>
          </a:solidFill>
          <a:ln w="12700">
            <a:solidFill>
              <a:srgbClr val="333333"/>
            </a:solidFill>
            <a:prstDash val="solid"/>
          </a:ln>
        </p:spPr>
      </p:sp>
      <p:sp>
        <p:nvSpPr>
          <p:cNvPr id="27" name="Text 25"/>
          <p:cNvSpPr txBox="1"/>
          <p:nvPr/>
        </p:nvSpPr>
        <p:spPr>
          <a:xfrm>
            <a:off x="5504688" y="3913632"/>
            <a:ext cx="2286000" cy="365760"/>
          </a:xfrm>
          <a:prstGeom prst="rect">
            <a:avLst/>
          </a:prstGeom>
          <a:noFill/>
          <a:ln/>
        </p:spPr>
        <p:txBody>
          <a:bodyPr wrap="square" lIns="0" tIns="0" rIns="0" bIns="0" rtlCol="0" anchor="ctr"/>
          <a:lstStyle/>
          <a:p>
            <a:pPr algn="ctr" indent="0" marL="0">
              <a:buNone/>
            </a:pPr>
            <a:r>
              <a:rPr lang="en-US" sz="1900" b="1" dirty="0">
                <a:solidFill>
                  <a:srgbClr val="54637A"/>
                </a:solidFill>
                <a:latin typeface="Cambria" pitchFamily="34" charset="0"/>
                <a:ea typeface="Cambria" pitchFamily="34" charset="-122"/>
                <a:cs typeface="Cambria" pitchFamily="34" charset="-120"/>
              </a:rPr>
              <a:t>b + d</a:t>
            </a:r>
            <a:endParaRPr lang="en-US" sz="1900" dirty="0"/>
          </a:p>
        </p:txBody>
      </p:sp>
      <p:sp>
        <p:nvSpPr>
          <p:cNvPr id="28" name="Shape 26"/>
          <p:cNvSpPr/>
          <p:nvPr/>
        </p:nvSpPr>
        <p:spPr>
          <a:xfrm>
            <a:off x="7973568" y="3749040"/>
            <a:ext cx="2286000" cy="685800"/>
          </a:xfrm>
          <a:prstGeom prst="roundRect">
            <a:avLst>
              <a:gd name="adj" fmla="val 5333"/>
            </a:avLst>
          </a:prstGeom>
          <a:solidFill>
            <a:srgbClr val="E5EBF2"/>
          </a:solidFill>
          <a:ln w="12700">
            <a:solidFill>
              <a:srgbClr val="333333"/>
            </a:solidFill>
            <a:prstDash val="solid"/>
          </a:ln>
        </p:spPr>
      </p:sp>
      <p:sp>
        <p:nvSpPr>
          <p:cNvPr id="29" name="Text 27"/>
          <p:cNvSpPr txBox="1"/>
          <p:nvPr/>
        </p:nvSpPr>
        <p:spPr>
          <a:xfrm>
            <a:off x="7973568" y="3913632"/>
            <a:ext cx="2286000" cy="365760"/>
          </a:xfrm>
          <a:prstGeom prst="rect">
            <a:avLst/>
          </a:prstGeom>
          <a:noFill/>
          <a:ln/>
        </p:spPr>
        <p:txBody>
          <a:bodyPr wrap="square" lIns="0" tIns="0" rIns="0" bIns="0" rtlCol="0" anchor="ctr"/>
          <a:lstStyle/>
          <a:p>
            <a:pPr algn="ctr" indent="0" marL="0">
              <a:buNone/>
            </a:pPr>
            <a:r>
              <a:rPr lang="en-US" sz="1900" b="1" dirty="0">
                <a:solidFill>
                  <a:srgbClr val="54637A"/>
                </a:solidFill>
                <a:latin typeface="Cambria" pitchFamily="34" charset="0"/>
                <a:ea typeface="Cambria" pitchFamily="34" charset="-122"/>
                <a:cs typeface="Cambria" pitchFamily="34" charset="-120"/>
              </a:rPr>
              <a:t>N</a:t>
            </a:r>
            <a:endParaRPr lang="en-US" sz="1900" dirty="0"/>
          </a:p>
        </p:txBody>
      </p:sp>
      <p:sp>
        <p:nvSpPr>
          <p:cNvPr id="30" name="Shape 28"/>
          <p:cNvSpPr/>
          <p:nvPr/>
        </p:nvSpPr>
        <p:spPr>
          <a:xfrm>
            <a:off x="658368" y="4709160"/>
            <a:ext cx="10872216" cy="914400"/>
          </a:xfrm>
          <a:prstGeom prst="roundRect">
            <a:avLst>
              <a:gd name="adj" fmla="val 4000"/>
            </a:avLst>
          </a:prstGeom>
          <a:solidFill>
            <a:srgbClr val="08182C"/>
          </a:solidFill>
          <a:ln w="12700">
            <a:solidFill>
              <a:srgbClr val="08182C"/>
            </a:solidFill>
            <a:prstDash val="solid"/>
          </a:ln>
        </p:spPr>
      </p:sp>
      <p:sp>
        <p:nvSpPr>
          <p:cNvPr id="31" name="Text 29"/>
          <p:cNvSpPr txBox="1"/>
          <p:nvPr/>
        </p:nvSpPr>
        <p:spPr>
          <a:xfrm>
            <a:off x="896112" y="491032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PUNTO CLAVE: POR QUÉ IMPORTA EL ORDEN</a:t>
            </a:r>
            <a:endParaRPr lang="en-US" sz="1050" dirty="0"/>
          </a:p>
        </p:txBody>
      </p:sp>
      <p:sp>
        <p:nvSpPr>
          <p:cNvPr id="32" name="Text 30"/>
          <p:cNvSpPr txBox="1"/>
          <p:nvPr/>
        </p:nvSpPr>
        <p:spPr>
          <a:xfrm>
            <a:off x="896112" y="5202936"/>
            <a:ext cx="10396728" cy="237744"/>
          </a:xfrm>
          <a:prstGeom prst="rect">
            <a:avLst/>
          </a:prstGeom>
          <a:noFill/>
          <a:ln/>
        </p:spPr>
        <p:txBody>
          <a:bodyPr wrap="square" lIns="0" tIns="0" rIns="0" bIns="0" rtlCol="0" anchor="ctr"/>
          <a:lstStyle/>
          <a:p>
            <a:pPr indent="0" marL="0">
              <a:lnSpc>
                <a:spcPct val="112000"/>
              </a:lnSpc>
              <a:buNone/>
            </a:pPr>
            <a:r>
              <a:rPr lang="en-US" sz="1350" dirty="0">
                <a:solidFill>
                  <a:srgbClr val="FFFFFF"/>
                </a:solidFill>
                <a:latin typeface="Calibri" pitchFamily="34" charset="0"/>
                <a:ea typeface="Calibri" pitchFamily="34" charset="-122"/>
                <a:cs typeface="Calibri" pitchFamily="34" charset="-120"/>
              </a:rPr>
              <a:t>Riesgo relativo, razón de momios, sensibilidad y especificidad salen todos de estas cuatro celdas. Colocar mal la exposición y el desenlace invierte el resultado y produce conclusiones opuestas a la realidad.</a:t>
            </a:r>
            <a:endParaRPr lang="en-US" sz="13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Diseñar el análisis antes de recoger datos</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Tabla de salida y lista de chequeo</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27</a:t>
            </a:r>
            <a:endParaRPr lang="en-US" sz="950" dirty="0"/>
          </a:p>
        </p:txBody>
      </p:sp>
      <p:sp>
        <p:nvSpPr>
          <p:cNvPr id="6" name="Shape 4"/>
          <p:cNvSpPr/>
          <p:nvPr/>
        </p:nvSpPr>
        <p:spPr>
          <a:xfrm>
            <a:off x="658368" y="1691640"/>
            <a:ext cx="5253228" cy="2286000"/>
          </a:xfrm>
          <a:prstGeom prst="roundRect">
            <a:avLst>
              <a:gd name="adj" fmla="val 1600"/>
            </a:avLst>
          </a:prstGeom>
          <a:solidFill>
            <a:srgbClr val="F1F4F8"/>
          </a:solidFill>
          <a:ln w="12700">
            <a:solidFill>
              <a:srgbClr val="F1F4F8"/>
            </a:solidFill>
            <a:prstDash val="solid"/>
          </a:ln>
        </p:spPr>
      </p:sp>
      <p:sp>
        <p:nvSpPr>
          <p:cNvPr id="7" name="Text 5"/>
          <p:cNvSpPr txBox="1"/>
          <p:nvPr/>
        </p:nvSpPr>
        <p:spPr>
          <a:xfrm>
            <a:off x="896112" y="189280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TABLA DE SALIDA</a:t>
            </a:r>
            <a:endParaRPr lang="en-US" sz="1050" dirty="0"/>
          </a:p>
        </p:txBody>
      </p:sp>
      <p:sp>
        <p:nvSpPr>
          <p:cNvPr id="8" name="Text 6"/>
          <p:cNvSpPr txBox="1"/>
          <p:nvPr/>
        </p:nvSpPr>
        <p:spPr>
          <a:xfrm>
            <a:off x="896112" y="2185416"/>
            <a:ext cx="4777740" cy="160934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Una tabla en blanco, con títulos, encabezamientos y categorías, pero sin datos.</a:t>
            </a:r>
            <a:endParaRPr lang="en-US" sz="1300" dirty="0"/>
          </a:p>
          <a:p>
            <a:pPr indent="0" marL="0">
              <a:lnSpc>
                <a:spcPct val="112000"/>
              </a:lnSpc>
              <a:buNone/>
            </a:pPr>
            <a:endParaRPr lang="en-US" sz="1300" dirty="0"/>
          </a:p>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La mayoría de protocolos de investigación exigen describir cómo se analizarán los datos antes de empezar.</a:t>
            </a:r>
            <a:endParaRPr lang="en-US" sz="1300" dirty="0"/>
          </a:p>
          <a:p>
            <a:pPr indent="0" marL="0">
              <a:lnSpc>
                <a:spcPct val="112000"/>
              </a:lnSpc>
              <a:buNone/>
            </a:pPr>
            <a:endParaRPr lang="en-US" sz="1300" dirty="0"/>
          </a:p>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Con variables continuas, crea MÁS categorías de las que necesitas: siempre se pueden juntar después, separarlas no.</a:t>
            </a:r>
            <a:endParaRPr lang="en-US" sz="1300" dirty="0"/>
          </a:p>
        </p:txBody>
      </p:sp>
      <p:sp>
        <p:nvSpPr>
          <p:cNvPr id="9" name="Shape 7"/>
          <p:cNvSpPr/>
          <p:nvPr/>
        </p:nvSpPr>
        <p:spPr>
          <a:xfrm>
            <a:off x="6277356" y="1691640"/>
            <a:ext cx="5253228" cy="2286000"/>
          </a:xfrm>
          <a:prstGeom prst="roundRect">
            <a:avLst>
              <a:gd name="adj" fmla="val 1600"/>
            </a:avLst>
          </a:prstGeom>
          <a:solidFill>
            <a:srgbClr val="F1F4F8"/>
          </a:solidFill>
          <a:ln w="12700">
            <a:solidFill>
              <a:srgbClr val="F1F4F8"/>
            </a:solidFill>
            <a:prstDash val="solid"/>
          </a:ln>
        </p:spPr>
      </p:sp>
      <p:sp>
        <p:nvSpPr>
          <p:cNvPr id="10" name="Text 8"/>
          <p:cNvSpPr txBox="1"/>
          <p:nvPr/>
        </p:nvSpPr>
        <p:spPr>
          <a:xfrm>
            <a:off x="6515100" y="189280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LISTA DE CHEQUEO ANTES DE ENTREGAR</a:t>
            </a:r>
            <a:endParaRPr lang="en-US" sz="1050" dirty="0"/>
          </a:p>
        </p:txBody>
      </p:sp>
      <p:sp>
        <p:nvSpPr>
          <p:cNvPr id="11" name="Text 9"/>
          <p:cNvSpPr txBox="1"/>
          <p:nvPr/>
        </p:nvSpPr>
        <p:spPr>
          <a:xfrm>
            <a:off x="6515100" y="2185416"/>
            <a:ext cx="4777740" cy="1609344"/>
          </a:xfrm>
          <a:prstGeom prst="rect">
            <a:avLst/>
          </a:prstGeom>
          <a:noFill/>
          <a:ln/>
        </p:spPr>
        <p:txBody>
          <a:bodyPr wrap="square" lIns="0" tIns="0" rIns="0" bIns="0" rtlCol="0" anchor="ctr"/>
          <a:lstStyle/>
          <a:p>
            <a:pPr marL="342900" indent="-342900">
              <a:lnSpc>
                <a:spcPct val="112000"/>
              </a:lnSpc>
              <a:spcAft>
                <a:spcPts val="500"/>
              </a:spcAft>
              <a:buSzPct val="100000"/>
              <a:buChar char="•"/>
            </a:pPr>
            <a:r>
              <a:rPr lang="en-US" sz="1200" dirty="0">
                <a:solidFill>
                  <a:srgbClr val="14202E"/>
                </a:solidFill>
                <a:latin typeface="Calibri" pitchFamily="34" charset="0"/>
                <a:ea typeface="Calibri" pitchFamily="34" charset="-122"/>
                <a:cs typeface="Calibri" pitchFamily="34" charset="-120"/>
              </a:rPr>
              <a:t>¿Título con qué, cómo, cuándo y dónde?</a:t>
            </a:r>
            <a:endParaRPr lang="en-US" sz="1200" dirty="0"/>
          </a:p>
          <a:p>
            <a:pPr marL="342900" indent="-342900">
              <a:lnSpc>
                <a:spcPct val="112000"/>
              </a:lnSpc>
              <a:spcAft>
                <a:spcPts val="500"/>
              </a:spcAft>
              <a:buSzPct val="100000"/>
              <a:buChar char="•"/>
            </a:pPr>
            <a:r>
              <a:rPr lang="en-US" sz="1200" dirty="0">
                <a:solidFill>
                  <a:srgbClr val="14202E"/>
                </a:solidFill>
                <a:latin typeface="Calibri" pitchFamily="34" charset="0"/>
                <a:ea typeface="Calibri" pitchFamily="34" charset="-122"/>
                <a:cs typeface="Calibri" pitchFamily="34" charset="-120"/>
              </a:rPr>
              <a:t>¿Numeración secuencial?</a:t>
            </a:r>
            <a:endParaRPr lang="en-US" sz="1200" dirty="0"/>
          </a:p>
          <a:p>
            <a:pPr marL="342900" indent="-342900">
              <a:lnSpc>
                <a:spcPct val="112000"/>
              </a:lnSpc>
              <a:spcAft>
                <a:spcPts val="500"/>
              </a:spcAft>
              <a:buSzPct val="100000"/>
              <a:buChar char="•"/>
            </a:pPr>
            <a:r>
              <a:rPr lang="en-US" sz="1200" dirty="0">
                <a:solidFill>
                  <a:srgbClr val="14202E"/>
                </a:solidFill>
                <a:latin typeface="Calibri" pitchFamily="34" charset="0"/>
                <a:ea typeface="Calibri" pitchFamily="34" charset="-122"/>
                <a:cs typeface="Calibri" pitchFamily="34" charset="-120"/>
              </a:rPr>
              <a:t>¿Filas y columnas rotuladas con unidades?</a:t>
            </a:r>
            <a:endParaRPr lang="en-US" sz="1200" dirty="0"/>
          </a:p>
          <a:p>
            <a:pPr marL="342900" indent="-342900">
              <a:lnSpc>
                <a:spcPct val="112000"/>
              </a:lnSpc>
              <a:spcAft>
                <a:spcPts val="500"/>
              </a:spcAft>
              <a:buSzPct val="100000"/>
              <a:buChar char="•"/>
            </a:pPr>
            <a:r>
              <a:rPr lang="en-US" sz="1200" dirty="0">
                <a:solidFill>
                  <a:srgbClr val="14202E"/>
                </a:solidFill>
                <a:latin typeface="Calibri" pitchFamily="34" charset="0"/>
                <a:ea typeface="Calibri" pitchFamily="34" charset="-122"/>
                <a:cs typeface="Calibri" pitchFamily="34" charset="-120"/>
              </a:rPr>
              <a:t>¿Totales de filas y columnas?</a:t>
            </a:r>
            <a:endParaRPr lang="en-US" sz="1200" dirty="0"/>
          </a:p>
          <a:p>
            <a:pPr marL="342900" indent="-342900">
              <a:lnSpc>
                <a:spcPct val="112000"/>
              </a:lnSpc>
              <a:spcAft>
                <a:spcPts val="500"/>
              </a:spcAft>
              <a:buSzPct val="100000"/>
              <a:buChar char="•"/>
            </a:pPr>
            <a:r>
              <a:rPr lang="en-US" sz="1200" dirty="0">
                <a:solidFill>
                  <a:srgbClr val="14202E"/>
                </a:solidFill>
                <a:latin typeface="Calibri" pitchFamily="34" charset="0"/>
                <a:ea typeface="Calibri" pitchFamily="34" charset="-122"/>
                <a:cs typeface="Calibri" pitchFamily="34" charset="-120"/>
              </a:rPr>
              <a:t>¿Códigos y exclusiones explicados?</a:t>
            </a:r>
            <a:endParaRPr lang="en-US" sz="1200" dirty="0"/>
          </a:p>
          <a:p>
            <a:pPr marL="342900" indent="-342900">
              <a:lnSpc>
                <a:spcPct val="112000"/>
              </a:lnSpc>
              <a:spcAft>
                <a:spcPts val="500"/>
              </a:spcAft>
              <a:buSzPct val="100000"/>
              <a:buChar char="•"/>
            </a:pPr>
            <a:r>
              <a:rPr lang="en-US" sz="1200" dirty="0">
                <a:solidFill>
                  <a:srgbClr val="14202E"/>
                </a:solidFill>
                <a:latin typeface="Calibri" pitchFamily="34" charset="0"/>
                <a:ea typeface="Calibri" pitchFamily="34" charset="-122"/>
                <a:cs typeface="Calibri" pitchFamily="34" charset="-120"/>
              </a:rPr>
              <a:t>¿Fuente indicada?</a:t>
            </a:r>
            <a:endParaRPr lang="en-US" sz="1200" dirty="0"/>
          </a:p>
        </p:txBody>
      </p:sp>
      <p:sp>
        <p:nvSpPr>
          <p:cNvPr id="12" name="Shape 10"/>
          <p:cNvSpPr/>
          <p:nvPr/>
        </p:nvSpPr>
        <p:spPr>
          <a:xfrm>
            <a:off x="658368" y="4206240"/>
            <a:ext cx="10872216" cy="1188720"/>
          </a:xfrm>
          <a:prstGeom prst="roundRect">
            <a:avLst>
              <a:gd name="adj" fmla="val 3077"/>
            </a:avLst>
          </a:prstGeom>
          <a:solidFill>
            <a:srgbClr val="F6E4E6"/>
          </a:solidFill>
          <a:ln w="12700">
            <a:solidFill>
              <a:srgbClr val="F6E4E6"/>
            </a:solidFill>
            <a:prstDash val="solid"/>
          </a:ln>
        </p:spPr>
      </p:sp>
      <p:sp>
        <p:nvSpPr>
          <p:cNvPr id="13" name="Text 11"/>
          <p:cNvSpPr txBox="1"/>
          <p:nvPr/>
        </p:nvSpPr>
        <p:spPr>
          <a:xfrm>
            <a:off x="896112" y="4407408"/>
            <a:ext cx="10396728"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APLICACIÓN PRÁCTICA</a:t>
            </a:r>
            <a:endParaRPr lang="en-US" sz="1050" dirty="0"/>
          </a:p>
        </p:txBody>
      </p:sp>
      <p:sp>
        <p:nvSpPr>
          <p:cNvPr id="14" name="Text 12"/>
          <p:cNvSpPr txBox="1"/>
          <p:nvPr/>
        </p:nvSpPr>
        <p:spPr>
          <a:xfrm>
            <a:off x="896112" y="4700016"/>
            <a:ext cx="10396728" cy="512064"/>
          </a:xfrm>
          <a:prstGeom prst="rect">
            <a:avLst/>
          </a:prstGeom>
          <a:noFill/>
          <a:ln/>
        </p:spPr>
        <p:txBody>
          <a:bodyPr wrap="square" lIns="0" tIns="0" rIns="0" bIns="0" rtlCol="0" anchor="ctr"/>
          <a:lstStyle/>
          <a:p>
            <a:pPr indent="0" marL="0">
              <a:lnSpc>
                <a:spcPct val="112000"/>
              </a:lnSpc>
              <a:buNone/>
            </a:pPr>
            <a:r>
              <a:rPr lang="en-US" sz="1400" dirty="0">
                <a:solidFill>
                  <a:srgbClr val="14202E"/>
                </a:solidFill>
                <a:latin typeface="Calibri" pitchFamily="34" charset="0"/>
                <a:ea typeface="Calibri" pitchFamily="34" charset="-122"/>
                <a:cs typeface="Calibri" pitchFamily="34" charset="-120"/>
              </a:rPr>
              <a:t>Esta lista es exactamente el criterio con el que se revisarán las tablas del informe de tu equipo esta semana y las del proyecto final. Úsala antes de entregar, no después de la calificación.</a:t>
            </a:r>
            <a:endParaRPr lang="en-US" sz="1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Qué va en cada eje</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Figuras</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28</a:t>
            </a:r>
            <a:endParaRPr lang="en-US" sz="950" dirty="0"/>
          </a:p>
        </p:txBody>
      </p:sp>
      <p:sp>
        <p:nvSpPr>
          <p:cNvPr id="6" name="Text 4"/>
          <p:cNvSpPr txBox="1"/>
          <p:nvPr/>
        </p:nvSpPr>
        <p:spPr>
          <a:xfrm>
            <a:off x="658368" y="1600200"/>
            <a:ext cx="10515600" cy="731520"/>
          </a:xfrm>
          <a:prstGeom prst="rect">
            <a:avLst/>
          </a:prstGeom>
          <a:noFill/>
          <a:ln/>
        </p:spPr>
        <p:txBody>
          <a:bodyPr wrap="square" lIns="0" tIns="0" rIns="0" bIns="0" rtlCol="0" anchor="ctr"/>
          <a:lstStyle/>
          <a:p>
            <a:pPr algn="l" indent="0" marL="0">
              <a:lnSpc>
                <a:spcPct val="115000"/>
              </a:lnSpc>
              <a:buNone/>
            </a:pPr>
            <a:r>
              <a:rPr lang="en-US" sz="1450" dirty="0">
                <a:solidFill>
                  <a:srgbClr val="14202E"/>
                </a:solidFill>
                <a:latin typeface="Calibri" pitchFamily="34" charset="0"/>
                <a:ea typeface="Calibri" pitchFamily="34" charset="-122"/>
                <a:cs typeface="Calibri" pitchFamily="34" charset="-120"/>
              </a:rPr>
              <a:t>Una figura es una fotografía estadística: ayuda a mostrar patrones, similitudes, aberraciones y diferencias. El público recuerda mejor lo importante cuando se presenta en figura que en tabla.</a:t>
            </a:r>
            <a:endParaRPr lang="en-US" sz="1450" dirty="0"/>
          </a:p>
        </p:txBody>
      </p:sp>
      <p:sp>
        <p:nvSpPr>
          <p:cNvPr id="7" name="Shape 5"/>
          <p:cNvSpPr/>
          <p:nvPr/>
        </p:nvSpPr>
        <p:spPr>
          <a:xfrm>
            <a:off x="658368" y="2468880"/>
            <a:ext cx="5253228" cy="1645920"/>
          </a:xfrm>
          <a:prstGeom prst="roundRect">
            <a:avLst>
              <a:gd name="adj" fmla="val 2222"/>
            </a:avLst>
          </a:prstGeom>
          <a:solidFill>
            <a:srgbClr val="F1F4F8"/>
          </a:solidFill>
          <a:ln w="12700">
            <a:solidFill>
              <a:srgbClr val="F1F4F8"/>
            </a:solidFill>
            <a:prstDash val="solid"/>
          </a:ln>
        </p:spPr>
      </p:sp>
      <p:sp>
        <p:nvSpPr>
          <p:cNvPr id="8" name="Text 6"/>
          <p:cNvSpPr txBox="1"/>
          <p:nvPr/>
        </p:nvSpPr>
        <p:spPr>
          <a:xfrm>
            <a:off x="896112" y="267004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EJE HORIZONTAL · X · ABSCISAS</a:t>
            </a:r>
            <a:endParaRPr lang="en-US" sz="1050" dirty="0"/>
          </a:p>
        </p:txBody>
      </p:sp>
      <p:sp>
        <p:nvSpPr>
          <p:cNvPr id="9" name="Text 7"/>
          <p:cNvSpPr txBox="1"/>
          <p:nvPr/>
        </p:nvSpPr>
        <p:spPr>
          <a:xfrm>
            <a:off x="896112" y="2962656"/>
            <a:ext cx="4777740" cy="96926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Variable INDEPENDIENTE, que es el método de clasificación. Lo más frecuente es el tiempo, pero puede ser colesterol o presión arterial.</a:t>
            </a:r>
            <a:endParaRPr lang="en-US" sz="1350" dirty="0"/>
          </a:p>
        </p:txBody>
      </p:sp>
      <p:sp>
        <p:nvSpPr>
          <p:cNvPr id="10" name="Shape 8"/>
          <p:cNvSpPr/>
          <p:nvPr/>
        </p:nvSpPr>
        <p:spPr>
          <a:xfrm>
            <a:off x="6277356" y="2468880"/>
            <a:ext cx="5253228" cy="1645920"/>
          </a:xfrm>
          <a:prstGeom prst="roundRect">
            <a:avLst>
              <a:gd name="adj" fmla="val 2222"/>
            </a:avLst>
          </a:prstGeom>
          <a:solidFill>
            <a:srgbClr val="F1F4F8"/>
          </a:solidFill>
          <a:ln w="12700">
            <a:solidFill>
              <a:srgbClr val="F1F4F8"/>
            </a:solidFill>
            <a:prstDash val="solid"/>
          </a:ln>
        </p:spPr>
      </p:sp>
      <p:sp>
        <p:nvSpPr>
          <p:cNvPr id="11" name="Text 9"/>
          <p:cNvSpPr txBox="1"/>
          <p:nvPr/>
        </p:nvSpPr>
        <p:spPr>
          <a:xfrm>
            <a:off x="6515100" y="267004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EJE VERTICAL · Y · ORDENADAS</a:t>
            </a:r>
            <a:endParaRPr lang="en-US" sz="1050" dirty="0"/>
          </a:p>
        </p:txBody>
      </p:sp>
      <p:sp>
        <p:nvSpPr>
          <p:cNvPr id="12" name="Text 10"/>
          <p:cNvSpPr txBox="1"/>
          <p:nvPr/>
        </p:nvSpPr>
        <p:spPr>
          <a:xfrm>
            <a:off x="6515100" y="2962656"/>
            <a:ext cx="4777740" cy="96926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Variable DEPENDIENTE, normalmente una medida de frecuencia: número de casos o tasa de la enfermedad.</a:t>
            </a:r>
            <a:endParaRPr lang="en-US" sz="1350" dirty="0"/>
          </a:p>
        </p:txBody>
      </p:sp>
      <p:sp>
        <p:nvSpPr>
          <p:cNvPr id="13" name="Shape 11"/>
          <p:cNvSpPr/>
          <p:nvPr/>
        </p:nvSpPr>
        <p:spPr>
          <a:xfrm>
            <a:off x="658368" y="4343400"/>
            <a:ext cx="10872216" cy="1051560"/>
          </a:xfrm>
          <a:prstGeom prst="roundRect">
            <a:avLst>
              <a:gd name="adj" fmla="val 3478"/>
            </a:avLst>
          </a:prstGeom>
          <a:solidFill>
            <a:srgbClr val="08182C"/>
          </a:solidFill>
          <a:ln w="12700">
            <a:solidFill>
              <a:srgbClr val="08182C"/>
            </a:solidFill>
            <a:prstDash val="solid"/>
          </a:ln>
        </p:spPr>
      </p:sp>
      <p:sp>
        <p:nvSpPr>
          <p:cNvPr id="14" name="Text 12"/>
          <p:cNvSpPr txBox="1"/>
          <p:nvPr/>
        </p:nvSpPr>
        <p:spPr>
          <a:xfrm>
            <a:off x="896112" y="4544568"/>
            <a:ext cx="10396728" cy="667512"/>
          </a:xfrm>
          <a:prstGeom prst="rect">
            <a:avLst/>
          </a:prstGeom>
          <a:noFill/>
          <a:ln/>
        </p:spPr>
        <p:txBody>
          <a:bodyPr wrap="square" lIns="0" tIns="0" rIns="0" bIns="0" rtlCol="0" anchor="ctr"/>
          <a:lstStyle/>
          <a:p>
            <a:pPr indent="0" marL="0">
              <a:lnSpc>
                <a:spcPct val="112000"/>
              </a:lnSpc>
              <a:buNone/>
            </a:pPr>
            <a:r>
              <a:rPr lang="en-US" sz="1400" dirty="0">
                <a:solidFill>
                  <a:srgbClr val="FFFFFF"/>
                </a:solidFill>
                <a:latin typeface="Calibri" pitchFamily="34" charset="0"/>
                <a:ea typeface="Calibri" pitchFamily="34" charset="-122"/>
                <a:cs typeface="Calibri" pitchFamily="34" charset="-120"/>
              </a:rPr>
              <a:t>Cada eje debe llevar encabezado con el nombre de la variable y sus unidades, y la escala marcada a lo largo de ambas líneas. Los elementos de título, nota al pie y fuente son los mismos que en las tablas.</a:t>
            </a:r>
            <a:endParaRPr lang="en-US" sz="1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No son reglas de estética: son reglas de honestidad</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Las tres trampas visuales</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29</a:t>
            </a:r>
            <a:endParaRPr lang="en-US" sz="950" dirty="0"/>
          </a:p>
        </p:txBody>
      </p:sp>
      <p:sp>
        <p:nvSpPr>
          <p:cNvPr id="6" name="Shape 4"/>
          <p:cNvSpPr/>
          <p:nvPr/>
        </p:nvSpPr>
        <p:spPr>
          <a:xfrm>
            <a:off x="658368" y="1737360"/>
            <a:ext cx="3410712" cy="2651760"/>
          </a:xfrm>
          <a:prstGeom prst="roundRect">
            <a:avLst>
              <a:gd name="adj" fmla="val 1724"/>
            </a:avLst>
          </a:prstGeom>
          <a:solidFill>
            <a:srgbClr val="F1F4F8"/>
          </a:solidFill>
          <a:ln w="12700">
            <a:solidFill>
              <a:srgbClr val="333333"/>
            </a:solidFill>
            <a:prstDash val="solid"/>
          </a:ln>
        </p:spPr>
      </p:sp>
      <p:sp>
        <p:nvSpPr>
          <p:cNvPr id="7" name="Text 5"/>
          <p:cNvSpPr txBox="1"/>
          <p:nvPr/>
        </p:nvSpPr>
        <p:spPr>
          <a:xfrm>
            <a:off x="877824" y="1920240"/>
            <a:ext cx="548640" cy="384048"/>
          </a:xfrm>
          <a:prstGeom prst="rect">
            <a:avLst/>
          </a:prstGeom>
          <a:noFill/>
          <a:ln/>
        </p:spPr>
        <p:txBody>
          <a:bodyPr wrap="square" lIns="0" tIns="0" rIns="0" bIns="0" rtlCol="0" anchor="ctr"/>
          <a:lstStyle/>
          <a:p>
            <a:pPr indent="0" marL="0">
              <a:buNone/>
            </a:pPr>
            <a:r>
              <a:rPr lang="en-US" sz="2200" b="1" dirty="0">
                <a:solidFill>
                  <a:srgbClr val="B52639"/>
                </a:solidFill>
                <a:latin typeface="Cambria" pitchFamily="34" charset="0"/>
                <a:ea typeface="Cambria" pitchFamily="34" charset="-122"/>
                <a:cs typeface="Cambria" pitchFamily="34" charset="-120"/>
              </a:rPr>
              <a:t>1</a:t>
            </a:r>
            <a:endParaRPr lang="en-US" sz="2200" dirty="0"/>
          </a:p>
        </p:txBody>
      </p:sp>
      <p:sp>
        <p:nvSpPr>
          <p:cNvPr id="8" name="Text 6"/>
          <p:cNvSpPr txBox="1"/>
          <p:nvPr/>
        </p:nvSpPr>
        <p:spPr>
          <a:xfrm>
            <a:off x="877824" y="2377440"/>
            <a:ext cx="2971800" cy="685800"/>
          </a:xfrm>
          <a:prstGeom prst="rect">
            <a:avLst/>
          </a:prstGeom>
          <a:noFill/>
          <a:ln/>
        </p:spPr>
        <p:txBody>
          <a:bodyPr wrap="square" lIns="0" tIns="0" rIns="0" bIns="0" rtlCol="0" anchor="ctr"/>
          <a:lstStyle/>
          <a:p>
            <a:pPr indent="0" marL="0">
              <a:lnSpc>
                <a:spcPct val="100000"/>
              </a:lnSpc>
              <a:buNone/>
            </a:pPr>
            <a:r>
              <a:rPr lang="en-US" sz="1450" b="1" dirty="0">
                <a:solidFill>
                  <a:srgbClr val="0F2A4A"/>
                </a:solidFill>
                <a:latin typeface="Calibri" pitchFamily="34" charset="0"/>
                <a:ea typeface="Calibri" pitchFamily="34" charset="-122"/>
                <a:cs typeface="Calibri" pitchFamily="34" charset="-120"/>
              </a:rPr>
              <a:t>Desproporción de escalas</a:t>
            </a:r>
            <a:endParaRPr lang="en-US" sz="1450" dirty="0"/>
          </a:p>
        </p:txBody>
      </p:sp>
      <p:sp>
        <p:nvSpPr>
          <p:cNvPr id="9" name="Text 7"/>
          <p:cNvSpPr txBox="1"/>
          <p:nvPr/>
        </p:nvSpPr>
        <p:spPr>
          <a:xfrm>
            <a:off x="877824" y="3108960"/>
            <a:ext cx="2971800" cy="777240"/>
          </a:xfrm>
          <a:prstGeom prst="rect">
            <a:avLst/>
          </a:prstGeom>
          <a:noFill/>
          <a:ln/>
        </p:spPr>
        <p:txBody>
          <a:bodyPr wrap="square" lIns="0" tIns="0" rIns="0" bIns="0" rtlCol="0" anchor="ctr"/>
          <a:lstStyle/>
          <a:p>
            <a:pPr indent="0" marL="0">
              <a:lnSpc>
                <a:spcPct val="105000"/>
              </a:lnSpc>
              <a:buNone/>
            </a:pPr>
            <a:r>
              <a:rPr lang="en-US" sz="1200" dirty="0">
                <a:solidFill>
                  <a:srgbClr val="14202E"/>
                </a:solidFill>
                <a:latin typeface="Calibri" pitchFamily="34" charset="0"/>
                <a:ea typeface="Calibri" pitchFamily="34" charset="-122"/>
                <a:cs typeface="Calibri" pitchFamily="34" charset="-120"/>
              </a:rPr>
              <a:t>Se recomienda que la razón entre escala horizontal y vertical se aproxime a 1,6 : 1, la razón áurea. El rango 1,2 a 2,2 es aceptable.</a:t>
            </a:r>
            <a:endParaRPr lang="en-US" sz="1200" dirty="0"/>
          </a:p>
        </p:txBody>
      </p:sp>
      <p:sp>
        <p:nvSpPr>
          <p:cNvPr id="10" name="Text 8"/>
          <p:cNvSpPr txBox="1"/>
          <p:nvPr/>
        </p:nvSpPr>
        <p:spPr>
          <a:xfrm>
            <a:off x="877824" y="3913632"/>
            <a:ext cx="2971800" cy="411480"/>
          </a:xfrm>
          <a:prstGeom prst="rect">
            <a:avLst/>
          </a:prstGeom>
          <a:noFill/>
          <a:ln/>
        </p:spPr>
        <p:txBody>
          <a:bodyPr wrap="square" lIns="0" tIns="0" rIns="0" bIns="0" rtlCol="0" anchor="ctr"/>
          <a:lstStyle/>
          <a:p>
            <a:pPr indent="0" marL="0">
              <a:lnSpc>
                <a:spcPct val="102000"/>
              </a:lnSpc>
              <a:buNone/>
            </a:pPr>
            <a:r>
              <a:rPr lang="en-US" sz="1150" i="1" dirty="0">
                <a:solidFill>
                  <a:srgbClr val="B52639"/>
                </a:solidFill>
                <a:latin typeface="Calibri" pitchFamily="34" charset="0"/>
                <a:ea typeface="Calibri" pitchFamily="34" charset="-122"/>
                <a:cs typeface="Calibri" pitchFamily="34" charset="-120"/>
              </a:rPr>
              <a:t>Estirar o achatar cambia por completo la impresión que produce la misma serie.</a:t>
            </a:r>
            <a:endParaRPr lang="en-US" sz="1150" dirty="0"/>
          </a:p>
        </p:txBody>
      </p:sp>
      <p:sp>
        <p:nvSpPr>
          <p:cNvPr id="11" name="Shape 9"/>
          <p:cNvSpPr/>
          <p:nvPr/>
        </p:nvSpPr>
        <p:spPr>
          <a:xfrm>
            <a:off x="4389120" y="1737360"/>
            <a:ext cx="3410712" cy="2651760"/>
          </a:xfrm>
          <a:prstGeom prst="roundRect">
            <a:avLst>
              <a:gd name="adj" fmla="val 1724"/>
            </a:avLst>
          </a:prstGeom>
          <a:solidFill>
            <a:srgbClr val="F1F4F8"/>
          </a:solidFill>
          <a:ln w="12700">
            <a:solidFill>
              <a:srgbClr val="333333"/>
            </a:solidFill>
            <a:prstDash val="solid"/>
          </a:ln>
        </p:spPr>
      </p:sp>
      <p:sp>
        <p:nvSpPr>
          <p:cNvPr id="12" name="Text 10"/>
          <p:cNvSpPr txBox="1"/>
          <p:nvPr/>
        </p:nvSpPr>
        <p:spPr>
          <a:xfrm>
            <a:off x="4608576" y="1920240"/>
            <a:ext cx="548640" cy="384048"/>
          </a:xfrm>
          <a:prstGeom prst="rect">
            <a:avLst/>
          </a:prstGeom>
          <a:noFill/>
          <a:ln/>
        </p:spPr>
        <p:txBody>
          <a:bodyPr wrap="square" lIns="0" tIns="0" rIns="0" bIns="0" rtlCol="0" anchor="ctr"/>
          <a:lstStyle/>
          <a:p>
            <a:pPr indent="0" marL="0">
              <a:buNone/>
            </a:pPr>
            <a:r>
              <a:rPr lang="en-US" sz="2200" b="1" dirty="0">
                <a:solidFill>
                  <a:srgbClr val="B52639"/>
                </a:solidFill>
                <a:latin typeface="Cambria" pitchFamily="34" charset="0"/>
                <a:ea typeface="Cambria" pitchFamily="34" charset="-122"/>
                <a:cs typeface="Cambria" pitchFamily="34" charset="-120"/>
              </a:rPr>
              <a:t>2</a:t>
            </a:r>
            <a:endParaRPr lang="en-US" sz="2200" dirty="0"/>
          </a:p>
        </p:txBody>
      </p:sp>
      <p:sp>
        <p:nvSpPr>
          <p:cNvPr id="13" name="Text 11"/>
          <p:cNvSpPr txBox="1"/>
          <p:nvPr/>
        </p:nvSpPr>
        <p:spPr>
          <a:xfrm>
            <a:off x="4608576" y="2377440"/>
            <a:ext cx="2971800" cy="685800"/>
          </a:xfrm>
          <a:prstGeom prst="rect">
            <a:avLst/>
          </a:prstGeom>
          <a:noFill/>
          <a:ln/>
        </p:spPr>
        <p:txBody>
          <a:bodyPr wrap="square" lIns="0" tIns="0" rIns="0" bIns="0" rtlCol="0" anchor="ctr"/>
          <a:lstStyle/>
          <a:p>
            <a:pPr indent="0" marL="0">
              <a:lnSpc>
                <a:spcPct val="100000"/>
              </a:lnSpc>
              <a:buNone/>
            </a:pPr>
            <a:r>
              <a:rPr lang="en-US" sz="1450" b="1" dirty="0">
                <a:solidFill>
                  <a:srgbClr val="0F2A4A"/>
                </a:solidFill>
                <a:latin typeface="Calibri" pitchFamily="34" charset="0"/>
                <a:ea typeface="Calibri" pitchFamily="34" charset="-122"/>
                <a:cs typeface="Calibri" pitchFamily="34" charset="-120"/>
              </a:rPr>
              <a:t>Interrumpir el eje Y</a:t>
            </a:r>
            <a:endParaRPr lang="en-US" sz="1450" dirty="0"/>
          </a:p>
        </p:txBody>
      </p:sp>
      <p:sp>
        <p:nvSpPr>
          <p:cNvPr id="14" name="Text 12"/>
          <p:cNvSpPr txBox="1"/>
          <p:nvPr/>
        </p:nvSpPr>
        <p:spPr>
          <a:xfrm>
            <a:off x="4608576" y="3108960"/>
            <a:ext cx="2971800" cy="777240"/>
          </a:xfrm>
          <a:prstGeom prst="rect">
            <a:avLst/>
          </a:prstGeom>
          <a:noFill/>
          <a:ln/>
        </p:spPr>
        <p:txBody>
          <a:bodyPr wrap="square" lIns="0" tIns="0" rIns="0" bIns="0" rtlCol="0" anchor="ctr"/>
          <a:lstStyle/>
          <a:p>
            <a:pPr indent="0" marL="0">
              <a:lnSpc>
                <a:spcPct val="105000"/>
              </a:lnSpc>
              <a:buNone/>
            </a:pPr>
            <a:r>
              <a:rPr lang="en-US" sz="1200" dirty="0">
                <a:solidFill>
                  <a:srgbClr val="14202E"/>
                </a:solidFill>
                <a:latin typeface="Calibri" pitchFamily="34" charset="0"/>
                <a:ea typeface="Calibri" pitchFamily="34" charset="-122"/>
                <a:cs typeface="Calibri" pitchFamily="34" charset="-120"/>
              </a:rPr>
              <a:t>No debe hacerse en histogramas: distorsiona la presentación de las frecuencias relativas.</a:t>
            </a:r>
            <a:endParaRPr lang="en-US" sz="1200" dirty="0"/>
          </a:p>
        </p:txBody>
      </p:sp>
      <p:sp>
        <p:nvSpPr>
          <p:cNvPr id="15" name="Text 13"/>
          <p:cNvSpPr txBox="1"/>
          <p:nvPr/>
        </p:nvSpPr>
        <p:spPr>
          <a:xfrm>
            <a:off x="4608576" y="3913632"/>
            <a:ext cx="2971800" cy="411480"/>
          </a:xfrm>
          <a:prstGeom prst="rect">
            <a:avLst/>
          </a:prstGeom>
          <a:noFill/>
          <a:ln/>
        </p:spPr>
        <p:txBody>
          <a:bodyPr wrap="square" lIns="0" tIns="0" rIns="0" bIns="0" rtlCol="0" anchor="ctr"/>
          <a:lstStyle/>
          <a:p>
            <a:pPr indent="0" marL="0">
              <a:lnSpc>
                <a:spcPct val="102000"/>
              </a:lnSpc>
              <a:buNone/>
            </a:pPr>
            <a:r>
              <a:rPr lang="en-US" sz="1150" i="1" dirty="0">
                <a:solidFill>
                  <a:srgbClr val="B52639"/>
                </a:solidFill>
                <a:latin typeface="Calibri" pitchFamily="34" charset="0"/>
                <a:ea typeface="Calibri" pitchFamily="34" charset="-122"/>
                <a:cs typeface="Calibri" pitchFamily="34" charset="-120"/>
              </a:rPr>
              <a:t>Un eje que no empieza en cero convierte una diferencia menor en un abismo visual.</a:t>
            </a:r>
            <a:endParaRPr lang="en-US" sz="1150" dirty="0"/>
          </a:p>
        </p:txBody>
      </p:sp>
      <p:sp>
        <p:nvSpPr>
          <p:cNvPr id="16" name="Shape 14"/>
          <p:cNvSpPr/>
          <p:nvPr/>
        </p:nvSpPr>
        <p:spPr>
          <a:xfrm>
            <a:off x="8119872" y="1737360"/>
            <a:ext cx="3410712" cy="2651760"/>
          </a:xfrm>
          <a:prstGeom prst="roundRect">
            <a:avLst>
              <a:gd name="adj" fmla="val 1724"/>
            </a:avLst>
          </a:prstGeom>
          <a:solidFill>
            <a:srgbClr val="F1F4F8"/>
          </a:solidFill>
          <a:ln w="12700">
            <a:solidFill>
              <a:srgbClr val="333333"/>
            </a:solidFill>
            <a:prstDash val="solid"/>
          </a:ln>
        </p:spPr>
      </p:sp>
      <p:sp>
        <p:nvSpPr>
          <p:cNvPr id="17" name="Text 15"/>
          <p:cNvSpPr txBox="1"/>
          <p:nvPr/>
        </p:nvSpPr>
        <p:spPr>
          <a:xfrm>
            <a:off x="8339328" y="1920240"/>
            <a:ext cx="548640" cy="384048"/>
          </a:xfrm>
          <a:prstGeom prst="rect">
            <a:avLst/>
          </a:prstGeom>
          <a:noFill/>
          <a:ln/>
        </p:spPr>
        <p:txBody>
          <a:bodyPr wrap="square" lIns="0" tIns="0" rIns="0" bIns="0" rtlCol="0" anchor="ctr"/>
          <a:lstStyle/>
          <a:p>
            <a:pPr indent="0" marL="0">
              <a:buNone/>
            </a:pPr>
            <a:r>
              <a:rPr lang="en-US" sz="2200" b="1" dirty="0">
                <a:solidFill>
                  <a:srgbClr val="B52639"/>
                </a:solidFill>
                <a:latin typeface="Cambria" pitchFamily="34" charset="0"/>
                <a:ea typeface="Cambria" pitchFamily="34" charset="-122"/>
                <a:cs typeface="Cambria" pitchFamily="34" charset="-120"/>
              </a:rPr>
              <a:t>3</a:t>
            </a:r>
            <a:endParaRPr lang="en-US" sz="2200" dirty="0"/>
          </a:p>
        </p:txBody>
      </p:sp>
      <p:sp>
        <p:nvSpPr>
          <p:cNvPr id="18" name="Text 16"/>
          <p:cNvSpPr txBox="1"/>
          <p:nvPr/>
        </p:nvSpPr>
        <p:spPr>
          <a:xfrm>
            <a:off x="8339328" y="2377440"/>
            <a:ext cx="2971800" cy="685800"/>
          </a:xfrm>
          <a:prstGeom prst="rect">
            <a:avLst/>
          </a:prstGeom>
          <a:noFill/>
          <a:ln/>
        </p:spPr>
        <p:txBody>
          <a:bodyPr wrap="square" lIns="0" tIns="0" rIns="0" bIns="0" rtlCol="0" anchor="ctr"/>
          <a:lstStyle/>
          <a:p>
            <a:pPr indent="0" marL="0">
              <a:lnSpc>
                <a:spcPct val="100000"/>
              </a:lnSpc>
              <a:buNone/>
            </a:pPr>
            <a:r>
              <a:rPr lang="en-US" sz="1450" b="1" dirty="0">
                <a:solidFill>
                  <a:srgbClr val="0F2A4A"/>
                </a:solidFill>
                <a:latin typeface="Calibri" pitchFamily="34" charset="0"/>
                <a:ea typeface="Calibri" pitchFamily="34" charset="-122"/>
                <a:cs typeface="Calibri" pitchFamily="34" charset="-120"/>
              </a:rPr>
              <a:t>Gráficos en tres dimensiones</a:t>
            </a:r>
            <a:endParaRPr lang="en-US" sz="1450" dirty="0"/>
          </a:p>
        </p:txBody>
      </p:sp>
      <p:sp>
        <p:nvSpPr>
          <p:cNvPr id="19" name="Text 17"/>
          <p:cNvSpPr txBox="1"/>
          <p:nvPr/>
        </p:nvSpPr>
        <p:spPr>
          <a:xfrm>
            <a:off x="8339328" y="3108960"/>
            <a:ext cx="2971800" cy="777240"/>
          </a:xfrm>
          <a:prstGeom prst="rect">
            <a:avLst/>
          </a:prstGeom>
          <a:noFill/>
          <a:ln/>
        </p:spPr>
        <p:txBody>
          <a:bodyPr wrap="square" lIns="0" tIns="0" rIns="0" bIns="0" rtlCol="0" anchor="ctr"/>
          <a:lstStyle/>
          <a:p>
            <a:pPr indent="0" marL="0">
              <a:lnSpc>
                <a:spcPct val="105000"/>
              </a:lnSpc>
              <a:buNone/>
            </a:pPr>
            <a:r>
              <a:rPr lang="en-US" sz="1200" dirty="0">
                <a:solidFill>
                  <a:srgbClr val="14202E"/>
                </a:solidFill>
                <a:latin typeface="Calibri" pitchFamily="34" charset="0"/>
                <a:ea typeface="Calibri" pitchFamily="34" charset="-122"/>
                <a:cs typeface="Calibri" pitchFamily="34" charset="-120"/>
              </a:rPr>
              <a:t>Evítalos siempre.</a:t>
            </a:r>
            <a:endParaRPr lang="en-US" sz="1200" dirty="0"/>
          </a:p>
        </p:txBody>
      </p:sp>
      <p:sp>
        <p:nvSpPr>
          <p:cNvPr id="20" name="Text 18"/>
          <p:cNvSpPr txBox="1"/>
          <p:nvPr/>
        </p:nvSpPr>
        <p:spPr>
          <a:xfrm>
            <a:off x="8339328" y="3913632"/>
            <a:ext cx="2971800" cy="411480"/>
          </a:xfrm>
          <a:prstGeom prst="rect">
            <a:avLst/>
          </a:prstGeom>
          <a:noFill/>
          <a:ln/>
        </p:spPr>
        <p:txBody>
          <a:bodyPr wrap="square" lIns="0" tIns="0" rIns="0" bIns="0" rtlCol="0" anchor="ctr"/>
          <a:lstStyle/>
          <a:p>
            <a:pPr indent="0" marL="0">
              <a:lnSpc>
                <a:spcPct val="102000"/>
              </a:lnSpc>
              <a:buNone/>
            </a:pPr>
            <a:r>
              <a:rPr lang="en-US" sz="1150" i="1" dirty="0">
                <a:solidFill>
                  <a:srgbClr val="B52639"/>
                </a:solidFill>
                <a:latin typeface="Calibri" pitchFamily="34" charset="0"/>
                <a:ea typeface="Calibri" pitchFamily="34" charset="-122"/>
                <a:cs typeface="Calibri" pitchFamily="34" charset="-120"/>
              </a:rPr>
              <a:t>El volumen distorsiona el valor de la variable y no aporta ninguna información adicional.</a:t>
            </a:r>
            <a:endParaRPr lang="en-US" sz="1150" dirty="0"/>
          </a:p>
        </p:txBody>
      </p:sp>
      <p:sp>
        <p:nvSpPr>
          <p:cNvPr id="21" name="Shape 19"/>
          <p:cNvSpPr/>
          <p:nvPr/>
        </p:nvSpPr>
        <p:spPr>
          <a:xfrm>
            <a:off x="658368" y="4617720"/>
            <a:ext cx="10872216" cy="868680"/>
          </a:xfrm>
          <a:prstGeom prst="roundRect">
            <a:avLst>
              <a:gd name="adj" fmla="val 4211"/>
            </a:avLst>
          </a:prstGeom>
          <a:solidFill>
            <a:srgbClr val="08182C"/>
          </a:solidFill>
          <a:ln w="12700">
            <a:solidFill>
              <a:srgbClr val="08182C"/>
            </a:solidFill>
            <a:prstDash val="solid"/>
          </a:ln>
        </p:spPr>
      </p:sp>
      <p:sp>
        <p:nvSpPr>
          <p:cNvPr id="22" name="Text 20"/>
          <p:cNvSpPr txBox="1"/>
          <p:nvPr/>
        </p:nvSpPr>
        <p:spPr>
          <a:xfrm>
            <a:off x="896112" y="4818888"/>
            <a:ext cx="10396728" cy="484632"/>
          </a:xfrm>
          <a:prstGeom prst="rect">
            <a:avLst/>
          </a:prstGeom>
          <a:noFill/>
          <a:ln/>
        </p:spPr>
        <p:txBody>
          <a:bodyPr wrap="square" lIns="0" tIns="0" rIns="0" bIns="0" rtlCol="0" anchor="ctr"/>
          <a:lstStyle/>
          <a:p>
            <a:pPr indent="0" marL="0">
              <a:lnSpc>
                <a:spcPct val="112000"/>
              </a:lnSpc>
              <a:buNone/>
            </a:pPr>
            <a:r>
              <a:rPr lang="en-US" sz="1350" dirty="0">
                <a:solidFill>
                  <a:srgbClr val="FFFFFF"/>
                </a:solidFill>
                <a:latin typeface="Calibri" pitchFamily="34" charset="0"/>
                <a:ea typeface="Calibri" pitchFamily="34" charset="-122"/>
                <a:cs typeface="Calibri" pitchFamily="34" charset="-120"/>
              </a:rPr>
              <a:t>Las tres trampas permiten que dos personas presenten los mismos datos y transmitan mensajes opuestos sin mentir en una sola cifra. Cuando revises un gráfico ajeno, mira primero los ejes y después las barras.</a:t>
            </a:r>
            <a:endParaRPr lang="en-US" sz="13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Ruta de trabajo</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Contenido de la sesión</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3</a:t>
            </a:r>
            <a:endParaRPr lang="en-US" sz="950" dirty="0"/>
          </a:p>
        </p:txBody>
      </p:sp>
      <p:sp>
        <p:nvSpPr>
          <p:cNvPr id="6" name="Shape 4"/>
          <p:cNvSpPr/>
          <p:nvPr/>
        </p:nvSpPr>
        <p:spPr>
          <a:xfrm>
            <a:off x="658368" y="1691640"/>
            <a:ext cx="3441192" cy="658368"/>
          </a:xfrm>
          <a:prstGeom prst="roundRect">
            <a:avLst>
              <a:gd name="adj" fmla="val 6944"/>
            </a:avLst>
          </a:prstGeom>
          <a:solidFill>
            <a:srgbClr val="F1F4F8"/>
          </a:solidFill>
          <a:ln w="12700">
            <a:solidFill>
              <a:srgbClr val="333333"/>
            </a:solidFill>
            <a:prstDash val="solid"/>
          </a:ln>
        </p:spPr>
      </p:sp>
      <p:sp>
        <p:nvSpPr>
          <p:cNvPr id="7" name="Text 5"/>
          <p:cNvSpPr txBox="1"/>
          <p:nvPr/>
        </p:nvSpPr>
        <p:spPr>
          <a:xfrm>
            <a:off x="841248" y="1874520"/>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01</a:t>
            </a:r>
            <a:endParaRPr lang="en-US" sz="1500" dirty="0"/>
          </a:p>
        </p:txBody>
      </p:sp>
      <p:sp>
        <p:nvSpPr>
          <p:cNvPr id="8" name="Text 6"/>
          <p:cNvSpPr txBox="1"/>
          <p:nvPr/>
        </p:nvSpPr>
        <p:spPr>
          <a:xfrm>
            <a:off x="1316736" y="1874520"/>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Medición en salud</a:t>
            </a:r>
            <a:endParaRPr lang="en-US" sz="1250" dirty="0"/>
          </a:p>
        </p:txBody>
      </p:sp>
      <p:sp>
        <p:nvSpPr>
          <p:cNvPr id="9" name="Shape 7"/>
          <p:cNvSpPr/>
          <p:nvPr/>
        </p:nvSpPr>
        <p:spPr>
          <a:xfrm>
            <a:off x="658368" y="2532888"/>
            <a:ext cx="3441192" cy="658368"/>
          </a:xfrm>
          <a:prstGeom prst="roundRect">
            <a:avLst>
              <a:gd name="adj" fmla="val 6944"/>
            </a:avLst>
          </a:prstGeom>
          <a:solidFill>
            <a:srgbClr val="F1F4F8"/>
          </a:solidFill>
          <a:ln w="12700">
            <a:solidFill>
              <a:srgbClr val="333333"/>
            </a:solidFill>
            <a:prstDash val="solid"/>
          </a:ln>
        </p:spPr>
      </p:sp>
      <p:sp>
        <p:nvSpPr>
          <p:cNvPr id="10" name="Text 8"/>
          <p:cNvSpPr txBox="1"/>
          <p:nvPr/>
        </p:nvSpPr>
        <p:spPr>
          <a:xfrm>
            <a:off x="841248" y="2715768"/>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02</a:t>
            </a:r>
            <a:endParaRPr lang="en-US" sz="1500" dirty="0"/>
          </a:p>
        </p:txBody>
      </p:sp>
      <p:sp>
        <p:nvSpPr>
          <p:cNvPr id="11" name="Text 9"/>
          <p:cNvSpPr txBox="1"/>
          <p:nvPr/>
        </p:nvSpPr>
        <p:spPr>
          <a:xfrm>
            <a:off x="1316736" y="2715768"/>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Estándares: CIE y CIF</a:t>
            </a:r>
            <a:endParaRPr lang="en-US" sz="1250" dirty="0"/>
          </a:p>
        </p:txBody>
      </p:sp>
      <p:sp>
        <p:nvSpPr>
          <p:cNvPr id="12" name="Shape 10"/>
          <p:cNvSpPr/>
          <p:nvPr/>
        </p:nvSpPr>
        <p:spPr>
          <a:xfrm>
            <a:off x="658368" y="3374136"/>
            <a:ext cx="3441192" cy="658368"/>
          </a:xfrm>
          <a:prstGeom prst="roundRect">
            <a:avLst>
              <a:gd name="adj" fmla="val 6944"/>
            </a:avLst>
          </a:prstGeom>
          <a:solidFill>
            <a:srgbClr val="F1F4F8"/>
          </a:solidFill>
          <a:ln w="12700">
            <a:solidFill>
              <a:srgbClr val="333333"/>
            </a:solidFill>
            <a:prstDash val="solid"/>
          </a:ln>
        </p:spPr>
      </p:sp>
      <p:sp>
        <p:nvSpPr>
          <p:cNvPr id="13" name="Text 11"/>
          <p:cNvSpPr txBox="1"/>
          <p:nvPr/>
        </p:nvSpPr>
        <p:spPr>
          <a:xfrm>
            <a:off x="841248" y="3557016"/>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03</a:t>
            </a:r>
            <a:endParaRPr lang="en-US" sz="1500" dirty="0"/>
          </a:p>
        </p:txBody>
      </p:sp>
      <p:sp>
        <p:nvSpPr>
          <p:cNvPr id="14" name="Text 12"/>
          <p:cNvSpPr txBox="1"/>
          <p:nvPr/>
        </p:nvSpPr>
        <p:spPr>
          <a:xfrm>
            <a:off x="1316736" y="3557016"/>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Indicadores de salud</a:t>
            </a:r>
            <a:endParaRPr lang="en-US" sz="1250" dirty="0"/>
          </a:p>
        </p:txBody>
      </p:sp>
      <p:sp>
        <p:nvSpPr>
          <p:cNvPr id="15" name="Shape 13"/>
          <p:cNvSpPr/>
          <p:nvPr/>
        </p:nvSpPr>
        <p:spPr>
          <a:xfrm>
            <a:off x="658368" y="4215384"/>
            <a:ext cx="3441192" cy="658368"/>
          </a:xfrm>
          <a:prstGeom prst="roundRect">
            <a:avLst>
              <a:gd name="adj" fmla="val 6944"/>
            </a:avLst>
          </a:prstGeom>
          <a:solidFill>
            <a:srgbClr val="F1F4F8"/>
          </a:solidFill>
          <a:ln w="12700">
            <a:solidFill>
              <a:srgbClr val="333333"/>
            </a:solidFill>
            <a:prstDash val="solid"/>
          </a:ln>
        </p:spPr>
      </p:sp>
      <p:sp>
        <p:nvSpPr>
          <p:cNvPr id="16" name="Text 14"/>
          <p:cNvSpPr txBox="1"/>
          <p:nvPr/>
        </p:nvSpPr>
        <p:spPr>
          <a:xfrm>
            <a:off x="841248" y="4398264"/>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04</a:t>
            </a:r>
            <a:endParaRPr lang="en-US" sz="1500" dirty="0"/>
          </a:p>
        </p:txBody>
      </p:sp>
      <p:sp>
        <p:nvSpPr>
          <p:cNvPr id="17" name="Text 15"/>
          <p:cNvSpPr txBox="1"/>
          <p:nvPr/>
        </p:nvSpPr>
        <p:spPr>
          <a:xfrm>
            <a:off x="1316736" y="4398264"/>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Calidad del dato</a:t>
            </a:r>
            <a:endParaRPr lang="en-US" sz="1250" dirty="0"/>
          </a:p>
        </p:txBody>
      </p:sp>
      <p:sp>
        <p:nvSpPr>
          <p:cNvPr id="18" name="Shape 16"/>
          <p:cNvSpPr/>
          <p:nvPr/>
        </p:nvSpPr>
        <p:spPr>
          <a:xfrm>
            <a:off x="658368" y="5056632"/>
            <a:ext cx="3441192" cy="658368"/>
          </a:xfrm>
          <a:prstGeom prst="roundRect">
            <a:avLst>
              <a:gd name="adj" fmla="val 6944"/>
            </a:avLst>
          </a:prstGeom>
          <a:solidFill>
            <a:srgbClr val="F1F4F8"/>
          </a:solidFill>
          <a:ln w="12700">
            <a:solidFill>
              <a:srgbClr val="333333"/>
            </a:solidFill>
            <a:prstDash val="solid"/>
          </a:ln>
        </p:spPr>
      </p:sp>
      <p:sp>
        <p:nvSpPr>
          <p:cNvPr id="19" name="Text 17"/>
          <p:cNvSpPr txBox="1"/>
          <p:nvPr/>
        </p:nvSpPr>
        <p:spPr>
          <a:xfrm>
            <a:off x="841248" y="5239512"/>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05</a:t>
            </a:r>
            <a:endParaRPr lang="en-US" sz="1500" dirty="0"/>
          </a:p>
        </p:txBody>
      </p:sp>
      <p:sp>
        <p:nvSpPr>
          <p:cNvPr id="20" name="Text 18"/>
          <p:cNvSpPr txBox="1"/>
          <p:nvPr/>
        </p:nvSpPr>
        <p:spPr>
          <a:xfrm>
            <a:off x="1316736" y="5239512"/>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Fuentes de información</a:t>
            </a:r>
            <a:endParaRPr lang="en-US" sz="1250" dirty="0"/>
          </a:p>
        </p:txBody>
      </p:sp>
      <p:sp>
        <p:nvSpPr>
          <p:cNvPr id="21" name="Shape 19"/>
          <p:cNvSpPr/>
          <p:nvPr/>
        </p:nvSpPr>
        <p:spPr>
          <a:xfrm>
            <a:off x="4373880" y="1691640"/>
            <a:ext cx="3441192" cy="658368"/>
          </a:xfrm>
          <a:prstGeom prst="roundRect">
            <a:avLst>
              <a:gd name="adj" fmla="val 6944"/>
            </a:avLst>
          </a:prstGeom>
          <a:solidFill>
            <a:srgbClr val="F1F4F8"/>
          </a:solidFill>
          <a:ln w="12700">
            <a:solidFill>
              <a:srgbClr val="333333"/>
            </a:solidFill>
            <a:prstDash val="solid"/>
          </a:ln>
        </p:spPr>
      </p:sp>
      <p:sp>
        <p:nvSpPr>
          <p:cNvPr id="22" name="Text 20"/>
          <p:cNvSpPr txBox="1"/>
          <p:nvPr/>
        </p:nvSpPr>
        <p:spPr>
          <a:xfrm>
            <a:off x="4556760" y="1874520"/>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06</a:t>
            </a:r>
            <a:endParaRPr lang="en-US" sz="1500" dirty="0"/>
          </a:p>
        </p:txBody>
      </p:sp>
      <p:sp>
        <p:nvSpPr>
          <p:cNvPr id="23" name="Text 21"/>
          <p:cNvSpPr txBox="1"/>
          <p:nvPr/>
        </p:nvSpPr>
        <p:spPr>
          <a:xfrm>
            <a:off x="5032248" y="1874520"/>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Estadística</a:t>
            </a:r>
            <a:endParaRPr lang="en-US" sz="1250" dirty="0"/>
          </a:p>
        </p:txBody>
      </p:sp>
      <p:sp>
        <p:nvSpPr>
          <p:cNvPr id="24" name="Shape 22"/>
          <p:cNvSpPr/>
          <p:nvPr/>
        </p:nvSpPr>
        <p:spPr>
          <a:xfrm>
            <a:off x="4373880" y="2532888"/>
            <a:ext cx="3441192" cy="658368"/>
          </a:xfrm>
          <a:prstGeom prst="roundRect">
            <a:avLst>
              <a:gd name="adj" fmla="val 6944"/>
            </a:avLst>
          </a:prstGeom>
          <a:solidFill>
            <a:srgbClr val="F1F4F8"/>
          </a:solidFill>
          <a:ln w="12700">
            <a:solidFill>
              <a:srgbClr val="333333"/>
            </a:solidFill>
            <a:prstDash val="solid"/>
          </a:ln>
        </p:spPr>
      </p:sp>
      <p:sp>
        <p:nvSpPr>
          <p:cNvPr id="25" name="Text 23"/>
          <p:cNvSpPr txBox="1"/>
          <p:nvPr/>
        </p:nvSpPr>
        <p:spPr>
          <a:xfrm>
            <a:off x="4556760" y="2715768"/>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07</a:t>
            </a:r>
            <a:endParaRPr lang="en-US" sz="1500" dirty="0"/>
          </a:p>
        </p:txBody>
      </p:sp>
      <p:sp>
        <p:nvSpPr>
          <p:cNvPr id="26" name="Text 24"/>
          <p:cNvSpPr txBox="1"/>
          <p:nvPr/>
        </p:nvSpPr>
        <p:spPr>
          <a:xfrm>
            <a:off x="5032248" y="2715768"/>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Método epidemiológico</a:t>
            </a:r>
            <a:endParaRPr lang="en-US" sz="1250" dirty="0"/>
          </a:p>
        </p:txBody>
      </p:sp>
      <p:sp>
        <p:nvSpPr>
          <p:cNvPr id="27" name="Shape 25"/>
          <p:cNvSpPr/>
          <p:nvPr/>
        </p:nvSpPr>
        <p:spPr>
          <a:xfrm>
            <a:off x="4373880" y="3374136"/>
            <a:ext cx="3441192" cy="658368"/>
          </a:xfrm>
          <a:prstGeom prst="roundRect">
            <a:avLst>
              <a:gd name="adj" fmla="val 6944"/>
            </a:avLst>
          </a:prstGeom>
          <a:solidFill>
            <a:srgbClr val="F1F4F8"/>
          </a:solidFill>
          <a:ln w="12700">
            <a:solidFill>
              <a:srgbClr val="333333"/>
            </a:solidFill>
            <a:prstDash val="solid"/>
          </a:ln>
        </p:spPr>
      </p:sp>
      <p:sp>
        <p:nvSpPr>
          <p:cNvPr id="28" name="Text 26"/>
          <p:cNvSpPr txBox="1"/>
          <p:nvPr/>
        </p:nvSpPr>
        <p:spPr>
          <a:xfrm>
            <a:off x="4556760" y="3557016"/>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08</a:t>
            </a:r>
            <a:endParaRPr lang="en-US" sz="1500" dirty="0"/>
          </a:p>
        </p:txBody>
      </p:sp>
      <p:sp>
        <p:nvSpPr>
          <p:cNvPr id="29" name="Text 27"/>
          <p:cNvSpPr txBox="1"/>
          <p:nvPr/>
        </p:nvSpPr>
        <p:spPr>
          <a:xfrm>
            <a:off x="5032248" y="3557016"/>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Variable y tipos</a:t>
            </a:r>
            <a:endParaRPr lang="en-US" sz="1250" dirty="0"/>
          </a:p>
        </p:txBody>
      </p:sp>
      <p:sp>
        <p:nvSpPr>
          <p:cNvPr id="30" name="Shape 28"/>
          <p:cNvSpPr/>
          <p:nvPr/>
        </p:nvSpPr>
        <p:spPr>
          <a:xfrm>
            <a:off x="4373880" y="4215384"/>
            <a:ext cx="3441192" cy="658368"/>
          </a:xfrm>
          <a:prstGeom prst="roundRect">
            <a:avLst>
              <a:gd name="adj" fmla="val 6944"/>
            </a:avLst>
          </a:prstGeom>
          <a:solidFill>
            <a:srgbClr val="F1F4F8"/>
          </a:solidFill>
          <a:ln w="12700">
            <a:solidFill>
              <a:srgbClr val="333333"/>
            </a:solidFill>
            <a:prstDash val="solid"/>
          </a:ln>
        </p:spPr>
      </p:sp>
      <p:sp>
        <p:nvSpPr>
          <p:cNvPr id="31" name="Text 29"/>
          <p:cNvSpPr txBox="1"/>
          <p:nvPr/>
        </p:nvSpPr>
        <p:spPr>
          <a:xfrm>
            <a:off x="4556760" y="4398264"/>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09</a:t>
            </a:r>
            <a:endParaRPr lang="en-US" sz="1500" dirty="0"/>
          </a:p>
        </p:txBody>
      </p:sp>
      <p:sp>
        <p:nvSpPr>
          <p:cNvPr id="32" name="Text 30"/>
          <p:cNvSpPr txBox="1"/>
          <p:nvPr/>
        </p:nvSpPr>
        <p:spPr>
          <a:xfrm>
            <a:off x="5032248" y="4398264"/>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Escalas de medición</a:t>
            </a:r>
            <a:endParaRPr lang="en-US" sz="1250" dirty="0"/>
          </a:p>
        </p:txBody>
      </p:sp>
      <p:sp>
        <p:nvSpPr>
          <p:cNvPr id="33" name="Shape 31"/>
          <p:cNvSpPr/>
          <p:nvPr/>
        </p:nvSpPr>
        <p:spPr>
          <a:xfrm>
            <a:off x="4373880" y="5056632"/>
            <a:ext cx="3441192" cy="658368"/>
          </a:xfrm>
          <a:prstGeom prst="roundRect">
            <a:avLst>
              <a:gd name="adj" fmla="val 6944"/>
            </a:avLst>
          </a:prstGeom>
          <a:solidFill>
            <a:srgbClr val="F1F4F8"/>
          </a:solidFill>
          <a:ln w="12700">
            <a:solidFill>
              <a:srgbClr val="333333"/>
            </a:solidFill>
            <a:prstDash val="solid"/>
          </a:ln>
        </p:spPr>
      </p:sp>
      <p:sp>
        <p:nvSpPr>
          <p:cNvPr id="34" name="Text 32"/>
          <p:cNvSpPr txBox="1"/>
          <p:nvPr/>
        </p:nvSpPr>
        <p:spPr>
          <a:xfrm>
            <a:off x="4556760" y="5239512"/>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10</a:t>
            </a:r>
            <a:endParaRPr lang="en-US" sz="1500" dirty="0"/>
          </a:p>
        </p:txBody>
      </p:sp>
      <p:sp>
        <p:nvSpPr>
          <p:cNvPr id="35" name="Text 33"/>
          <p:cNvSpPr txBox="1"/>
          <p:nvPr/>
        </p:nvSpPr>
        <p:spPr>
          <a:xfrm>
            <a:off x="5032248" y="5239512"/>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Dependiente e independiente</a:t>
            </a:r>
            <a:endParaRPr lang="en-US" sz="1250" dirty="0"/>
          </a:p>
        </p:txBody>
      </p:sp>
      <p:sp>
        <p:nvSpPr>
          <p:cNvPr id="36" name="Shape 34"/>
          <p:cNvSpPr/>
          <p:nvPr/>
        </p:nvSpPr>
        <p:spPr>
          <a:xfrm>
            <a:off x="8089392" y="1691640"/>
            <a:ext cx="3441192" cy="658368"/>
          </a:xfrm>
          <a:prstGeom prst="roundRect">
            <a:avLst>
              <a:gd name="adj" fmla="val 6944"/>
            </a:avLst>
          </a:prstGeom>
          <a:solidFill>
            <a:srgbClr val="F1F4F8"/>
          </a:solidFill>
          <a:ln w="12700">
            <a:solidFill>
              <a:srgbClr val="333333"/>
            </a:solidFill>
            <a:prstDash val="solid"/>
          </a:ln>
        </p:spPr>
      </p:sp>
      <p:sp>
        <p:nvSpPr>
          <p:cNvPr id="37" name="Text 35"/>
          <p:cNvSpPr txBox="1"/>
          <p:nvPr/>
        </p:nvSpPr>
        <p:spPr>
          <a:xfrm>
            <a:off x="8272272" y="1874520"/>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11</a:t>
            </a:r>
            <a:endParaRPr lang="en-US" sz="1500" dirty="0"/>
          </a:p>
        </p:txBody>
      </p:sp>
      <p:sp>
        <p:nvSpPr>
          <p:cNvPr id="38" name="Text 36"/>
          <p:cNvSpPr txBox="1"/>
          <p:nvPr/>
        </p:nvSpPr>
        <p:spPr>
          <a:xfrm>
            <a:off x="8747760" y="1874520"/>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Tablas y distribución</a:t>
            </a:r>
            <a:endParaRPr lang="en-US" sz="1250" dirty="0"/>
          </a:p>
        </p:txBody>
      </p:sp>
      <p:sp>
        <p:nvSpPr>
          <p:cNvPr id="39" name="Shape 37"/>
          <p:cNvSpPr/>
          <p:nvPr/>
        </p:nvSpPr>
        <p:spPr>
          <a:xfrm>
            <a:off x="8089392" y="2532888"/>
            <a:ext cx="3441192" cy="658368"/>
          </a:xfrm>
          <a:prstGeom prst="roundRect">
            <a:avLst>
              <a:gd name="adj" fmla="val 6944"/>
            </a:avLst>
          </a:prstGeom>
          <a:solidFill>
            <a:srgbClr val="F1F4F8"/>
          </a:solidFill>
          <a:ln w="12700">
            <a:solidFill>
              <a:srgbClr val="333333"/>
            </a:solidFill>
            <a:prstDash val="solid"/>
          </a:ln>
        </p:spPr>
      </p:sp>
      <p:sp>
        <p:nvSpPr>
          <p:cNvPr id="40" name="Text 38"/>
          <p:cNvSpPr txBox="1"/>
          <p:nvPr/>
        </p:nvSpPr>
        <p:spPr>
          <a:xfrm>
            <a:off x="8272272" y="2715768"/>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12</a:t>
            </a:r>
            <a:endParaRPr lang="en-US" sz="1500" dirty="0"/>
          </a:p>
        </p:txBody>
      </p:sp>
      <p:sp>
        <p:nvSpPr>
          <p:cNvPr id="41" name="Text 39"/>
          <p:cNvSpPr txBox="1"/>
          <p:nvPr/>
        </p:nvSpPr>
        <p:spPr>
          <a:xfrm>
            <a:off x="8747760" y="2715768"/>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Tabla de 2 × 2</a:t>
            </a:r>
            <a:endParaRPr lang="en-US" sz="1250" dirty="0"/>
          </a:p>
        </p:txBody>
      </p:sp>
      <p:sp>
        <p:nvSpPr>
          <p:cNvPr id="42" name="Shape 40"/>
          <p:cNvSpPr/>
          <p:nvPr/>
        </p:nvSpPr>
        <p:spPr>
          <a:xfrm>
            <a:off x="8089392" y="3374136"/>
            <a:ext cx="3441192" cy="658368"/>
          </a:xfrm>
          <a:prstGeom prst="roundRect">
            <a:avLst>
              <a:gd name="adj" fmla="val 6944"/>
            </a:avLst>
          </a:prstGeom>
          <a:solidFill>
            <a:srgbClr val="F1F4F8"/>
          </a:solidFill>
          <a:ln w="12700">
            <a:solidFill>
              <a:srgbClr val="333333"/>
            </a:solidFill>
            <a:prstDash val="solid"/>
          </a:ln>
        </p:spPr>
      </p:sp>
      <p:sp>
        <p:nvSpPr>
          <p:cNvPr id="43" name="Text 41"/>
          <p:cNvSpPr txBox="1"/>
          <p:nvPr/>
        </p:nvSpPr>
        <p:spPr>
          <a:xfrm>
            <a:off x="8272272" y="3557016"/>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13</a:t>
            </a:r>
            <a:endParaRPr lang="en-US" sz="1500" dirty="0"/>
          </a:p>
        </p:txBody>
      </p:sp>
      <p:sp>
        <p:nvSpPr>
          <p:cNvPr id="44" name="Text 42"/>
          <p:cNvSpPr txBox="1"/>
          <p:nvPr/>
        </p:nvSpPr>
        <p:spPr>
          <a:xfrm>
            <a:off x="8747760" y="3557016"/>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Figuras y gráficos</a:t>
            </a:r>
            <a:endParaRPr lang="en-US" sz="1250" dirty="0"/>
          </a:p>
        </p:txBody>
      </p:sp>
      <p:sp>
        <p:nvSpPr>
          <p:cNvPr id="45" name="Shape 43"/>
          <p:cNvSpPr/>
          <p:nvPr/>
        </p:nvSpPr>
        <p:spPr>
          <a:xfrm>
            <a:off x="8089392" y="4215384"/>
            <a:ext cx="3441192" cy="658368"/>
          </a:xfrm>
          <a:prstGeom prst="roundRect">
            <a:avLst>
              <a:gd name="adj" fmla="val 6944"/>
            </a:avLst>
          </a:prstGeom>
          <a:solidFill>
            <a:srgbClr val="F1F4F8"/>
          </a:solidFill>
          <a:ln w="12700">
            <a:solidFill>
              <a:srgbClr val="333333"/>
            </a:solidFill>
            <a:prstDash val="solid"/>
          </a:ln>
        </p:spPr>
      </p:sp>
      <p:sp>
        <p:nvSpPr>
          <p:cNvPr id="46" name="Text 44"/>
          <p:cNvSpPr txBox="1"/>
          <p:nvPr/>
        </p:nvSpPr>
        <p:spPr>
          <a:xfrm>
            <a:off x="8272272" y="4398264"/>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14</a:t>
            </a:r>
            <a:endParaRPr lang="en-US" sz="1500" dirty="0"/>
          </a:p>
        </p:txBody>
      </p:sp>
      <p:sp>
        <p:nvSpPr>
          <p:cNvPr id="47" name="Text 45"/>
          <p:cNvSpPr txBox="1"/>
          <p:nvPr/>
        </p:nvSpPr>
        <p:spPr>
          <a:xfrm>
            <a:off x="8747760" y="4398264"/>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Tendencia central</a:t>
            </a:r>
            <a:endParaRPr lang="en-US" sz="1250" dirty="0"/>
          </a:p>
        </p:txBody>
      </p:sp>
      <p:sp>
        <p:nvSpPr>
          <p:cNvPr id="48" name="Shape 46"/>
          <p:cNvSpPr/>
          <p:nvPr/>
        </p:nvSpPr>
        <p:spPr>
          <a:xfrm>
            <a:off x="8089392" y="5056632"/>
            <a:ext cx="3441192" cy="658368"/>
          </a:xfrm>
          <a:prstGeom prst="roundRect">
            <a:avLst>
              <a:gd name="adj" fmla="val 6944"/>
            </a:avLst>
          </a:prstGeom>
          <a:solidFill>
            <a:srgbClr val="F1F4F8"/>
          </a:solidFill>
          <a:ln w="12700">
            <a:solidFill>
              <a:srgbClr val="333333"/>
            </a:solidFill>
            <a:prstDash val="solid"/>
          </a:ln>
        </p:spPr>
      </p:sp>
      <p:sp>
        <p:nvSpPr>
          <p:cNvPr id="49" name="Text 47"/>
          <p:cNvSpPr txBox="1"/>
          <p:nvPr/>
        </p:nvSpPr>
        <p:spPr>
          <a:xfrm>
            <a:off x="8272272" y="5239512"/>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15</a:t>
            </a:r>
            <a:endParaRPr lang="en-US" sz="1500" dirty="0"/>
          </a:p>
        </p:txBody>
      </p:sp>
      <p:sp>
        <p:nvSpPr>
          <p:cNvPr id="50" name="Text 48"/>
          <p:cNvSpPr txBox="1"/>
          <p:nvPr/>
        </p:nvSpPr>
        <p:spPr>
          <a:xfrm>
            <a:off x="8747760" y="5239512"/>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Dispersión y normal</a:t>
            </a:r>
            <a:endParaRPr lang="en-US" sz="12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Lo decide la naturaleza de la variable</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Qué gráfico para qué variable</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30</a:t>
            </a:r>
            <a:endParaRPr lang="en-US" sz="950" dirty="0"/>
          </a:p>
        </p:txBody>
      </p:sp>
      <p:graphicFrame>
        <p:nvGraphicFramePr>
          <p:cNvPr id="31" name="Table 0"/>
          <p:cNvGraphicFramePr>
            <a:graphicFrameLocks noGrp="1"/>
          </p:cNvGraphicFramePr>
          <p:nvPr>
            <p:extLst>
              <p:ext uri="{D42A27DB-BD31-4B8C-83A1-F6EECF244321}">
                <p14:modId xmlns:p14="http://schemas.microsoft.com/office/powerpoint/2010/main" val="1579011935"/>
              </p:ext>
            </p:extLst>
          </p:nvPr>
        </p:nvGraphicFramePr>
        <p:xfrm>
          <a:off x="658368" y="1645920"/>
          <a:ext cx="10872216" cy="914400"/>
        </p:xfrm>
        <a:graphic>
          <a:graphicData uri="http://schemas.openxmlformats.org/drawingml/2006/table">
            <a:tbl>
              <a:tblPr/>
              <a:tblGrid>
                <a:gridCol w="2926080"/>
                <a:gridCol w="3200400"/>
                <a:gridCol w="4745736"/>
              </a:tblGrid>
              <a:tr h="0">
                <a:tc>
                  <a:txBody>
                    <a:bodyPr/>
                    <a:lstStyle/>
                    <a:p>
                      <a:pPr indent="0" marL="0">
                        <a:buNone/>
                      </a:pPr>
                      <a:r>
                        <a:rPr lang="en-US" sz="1200" b="1" dirty="0">
                          <a:solidFill>
                            <a:srgbClr val="0F2A4A"/>
                          </a:solidFill>
                          <a:latin typeface="Calibri" pitchFamily="34" charset="0"/>
                          <a:ea typeface="Calibri" pitchFamily="34" charset="-122"/>
                          <a:cs typeface="Calibri" pitchFamily="34" charset="-120"/>
                        </a:rPr>
                        <a:t>Tipo de variable</a:t>
                      </a:r>
                      <a:endParaRPr lang="en-US" sz="12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c>
                  <a:txBody>
                    <a:bodyPr/>
                    <a:lstStyle/>
                    <a:p>
                      <a:pPr indent="0" marL="0">
                        <a:buNone/>
                      </a:pPr>
                      <a:r>
                        <a:rPr lang="en-US" sz="1200" b="1" dirty="0">
                          <a:solidFill>
                            <a:srgbClr val="0F2A4A"/>
                          </a:solidFill>
                          <a:latin typeface="Calibri" pitchFamily="34" charset="0"/>
                          <a:ea typeface="Calibri" pitchFamily="34" charset="-122"/>
                          <a:cs typeface="Calibri" pitchFamily="34" charset="-120"/>
                        </a:rPr>
                        <a:t>Figura recomendada</a:t>
                      </a:r>
                      <a:endParaRPr lang="en-US" sz="12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c>
                  <a:txBody>
                    <a:bodyPr/>
                    <a:lstStyle/>
                    <a:p>
                      <a:pPr indent="0" marL="0">
                        <a:buNone/>
                      </a:pPr>
                      <a:r>
                        <a:rPr lang="en-US" sz="1200" b="1" dirty="0">
                          <a:solidFill>
                            <a:srgbClr val="0F2A4A"/>
                          </a:solidFill>
                          <a:latin typeface="Calibri" pitchFamily="34" charset="0"/>
                          <a:ea typeface="Calibri" pitchFamily="34" charset="-122"/>
                          <a:cs typeface="Calibri" pitchFamily="34" charset="-120"/>
                        </a:rPr>
                        <a:t>Detalle</a:t>
                      </a:r>
                      <a:endParaRPr lang="en-US" sz="12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r>
              <a:tr h="0">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Cualitativa y cuantitativa discreta</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Diagrama de barras o figura de sectores</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Las barras van SEPARADAS entre sí, porque las categorías no son continuas</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Cuantitativa continua</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Histograma</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Columnas ADYACENTES. El área de cada columna es proporcional al número de observaciones del intervalo</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Cuantitativa continua</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Polígono de frecuencias</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Puntos en la mitad de cada intervalo unidos por rectas. Útil para comparar dos distribuciones y ver forma y simetría</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Frecuencia acumulada</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Ojiva porcentual</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Polígono de frecuencias relativas acumuladas, de 0 a 100 %. Permite leer la mediana en el punto del 50 %</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bl>
          </a:graphicData>
        </a:graphic>
      </p:graphicFrame>
      <p:sp>
        <p:nvSpPr>
          <p:cNvPr id="7" name="Shape 4"/>
          <p:cNvSpPr/>
          <p:nvPr/>
        </p:nvSpPr>
        <p:spPr>
          <a:xfrm>
            <a:off x="658368" y="4297680"/>
            <a:ext cx="10872216" cy="1097280"/>
          </a:xfrm>
          <a:prstGeom prst="roundRect">
            <a:avLst>
              <a:gd name="adj" fmla="val 3333"/>
            </a:avLst>
          </a:prstGeom>
          <a:solidFill>
            <a:srgbClr val="F6E4E6"/>
          </a:solidFill>
          <a:ln w="12700">
            <a:solidFill>
              <a:srgbClr val="F6E4E6"/>
            </a:solidFill>
            <a:prstDash val="solid"/>
          </a:ln>
        </p:spPr>
      </p:sp>
      <p:sp>
        <p:nvSpPr>
          <p:cNvPr id="8" name="Text 5"/>
          <p:cNvSpPr txBox="1"/>
          <p:nvPr/>
        </p:nvSpPr>
        <p:spPr>
          <a:xfrm>
            <a:off x="896112" y="4498848"/>
            <a:ext cx="10396728"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DOS REGLAS QUE SE OLVIDAN</a:t>
            </a:r>
            <a:endParaRPr lang="en-US" sz="1050" dirty="0"/>
          </a:p>
        </p:txBody>
      </p:sp>
      <p:sp>
        <p:nvSpPr>
          <p:cNvPr id="9" name="Text 6"/>
          <p:cNvSpPr txBox="1"/>
          <p:nvPr/>
        </p:nvSpPr>
        <p:spPr>
          <a:xfrm>
            <a:off x="896112" y="4791456"/>
            <a:ext cx="10396728" cy="42062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No usar intervalos de clase de tamaños diferentes en un histograma: son difíciles de construir e interpretar. Y no mostrar histograma y polígono en la misma gráfica, salvo con fines didácticos.</a:t>
            </a:r>
            <a:endParaRPr lang="en-US" sz="13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Donde se junta todo lo de esta sesión</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El canal endémico</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31</a:t>
            </a:r>
            <a:endParaRPr lang="en-US" sz="950" dirty="0"/>
          </a:p>
        </p:txBody>
      </p:sp>
      <p:sp>
        <p:nvSpPr>
          <p:cNvPr id="6" name="Text 4"/>
          <p:cNvSpPr txBox="1"/>
          <p:nvPr/>
        </p:nvSpPr>
        <p:spPr>
          <a:xfrm>
            <a:off x="658368" y="1600200"/>
            <a:ext cx="10515600" cy="731520"/>
          </a:xfrm>
          <a:prstGeom prst="rect">
            <a:avLst/>
          </a:prstGeom>
          <a:noFill/>
          <a:ln/>
        </p:spPr>
        <p:txBody>
          <a:bodyPr wrap="square" lIns="0" tIns="0" rIns="0" bIns="0" rtlCol="0" anchor="ctr"/>
          <a:lstStyle/>
          <a:p>
            <a:pPr algn="l" indent="0" marL="0">
              <a:lnSpc>
                <a:spcPct val="115000"/>
              </a:lnSpc>
              <a:buNone/>
            </a:pPr>
            <a:r>
              <a:rPr lang="en-US" sz="1500" dirty="0">
                <a:solidFill>
                  <a:srgbClr val="14202E"/>
                </a:solidFill>
                <a:latin typeface="Calibri" pitchFamily="34" charset="0"/>
                <a:ea typeface="Calibri" pitchFamily="34" charset="-122"/>
                <a:cs typeface="Calibri" pitchFamily="34" charset="-120"/>
              </a:rPr>
              <a:t>El corredor o canal endémico es una forma de presentación gráfica del comportamiento histórico de una enfermedad junto con los límites de variabilidad esperados a futuro.</a:t>
            </a:r>
            <a:endParaRPr lang="en-US" sz="1500" dirty="0"/>
          </a:p>
        </p:txBody>
      </p:sp>
      <p:sp>
        <p:nvSpPr>
          <p:cNvPr id="7" name="Shape 5"/>
          <p:cNvSpPr/>
          <p:nvPr/>
        </p:nvSpPr>
        <p:spPr>
          <a:xfrm>
            <a:off x="658368" y="2423160"/>
            <a:ext cx="5253228" cy="1737360"/>
          </a:xfrm>
          <a:prstGeom prst="roundRect">
            <a:avLst>
              <a:gd name="adj" fmla="val 2105"/>
            </a:avLst>
          </a:prstGeom>
          <a:solidFill>
            <a:srgbClr val="F1F4F8"/>
          </a:solidFill>
          <a:ln w="12700">
            <a:solidFill>
              <a:srgbClr val="F1F4F8"/>
            </a:solidFill>
            <a:prstDash val="solid"/>
          </a:ln>
        </p:spPr>
      </p:sp>
      <p:sp>
        <p:nvSpPr>
          <p:cNvPr id="8" name="Text 6"/>
          <p:cNvSpPr txBox="1"/>
          <p:nvPr/>
        </p:nvSpPr>
        <p:spPr>
          <a:xfrm>
            <a:off x="896112" y="262432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CÓMO SE CONSTRUYE</a:t>
            </a:r>
            <a:endParaRPr lang="en-US" sz="1050" dirty="0"/>
          </a:p>
        </p:txBody>
      </p:sp>
      <p:sp>
        <p:nvSpPr>
          <p:cNvPr id="9" name="Text 7"/>
          <p:cNvSpPr txBox="1"/>
          <p:nvPr/>
        </p:nvSpPr>
        <p:spPr>
          <a:xfrm>
            <a:off x="896112" y="2916936"/>
            <a:ext cx="4777740" cy="106070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Con polígonos de frecuencia sobre la serie histórica de casos, y con cuartiles de esa serie para trazar las bandas.</a:t>
            </a:r>
            <a:endParaRPr lang="en-US" sz="1350" dirty="0"/>
          </a:p>
        </p:txBody>
      </p:sp>
      <p:sp>
        <p:nvSpPr>
          <p:cNvPr id="10" name="Shape 8"/>
          <p:cNvSpPr/>
          <p:nvPr/>
        </p:nvSpPr>
        <p:spPr>
          <a:xfrm>
            <a:off x="6277356" y="2423160"/>
            <a:ext cx="5253228" cy="1737360"/>
          </a:xfrm>
          <a:prstGeom prst="roundRect">
            <a:avLst>
              <a:gd name="adj" fmla="val 2105"/>
            </a:avLst>
          </a:prstGeom>
          <a:solidFill>
            <a:srgbClr val="F1F4F8"/>
          </a:solidFill>
          <a:ln w="12700">
            <a:solidFill>
              <a:srgbClr val="F1F4F8"/>
            </a:solidFill>
            <a:prstDash val="solid"/>
          </a:ln>
        </p:spPr>
      </p:sp>
      <p:sp>
        <p:nvSpPr>
          <p:cNvPr id="11" name="Text 9"/>
          <p:cNvSpPr txBox="1"/>
          <p:nvPr/>
        </p:nvSpPr>
        <p:spPr>
          <a:xfrm>
            <a:off x="6515100" y="262432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PARA QUÉ SIRVE</a:t>
            </a:r>
            <a:endParaRPr lang="en-US" sz="1050" dirty="0"/>
          </a:p>
        </p:txBody>
      </p:sp>
      <p:sp>
        <p:nvSpPr>
          <p:cNvPr id="12" name="Text 10"/>
          <p:cNvSpPr txBox="1"/>
          <p:nvPr/>
        </p:nvSpPr>
        <p:spPr>
          <a:xfrm>
            <a:off x="6515100" y="2916936"/>
            <a:ext cx="4777740" cy="106070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Visualizar el comportamiento secular de la enfermedad en un territorio y decidir si hace falta desencadenar acciones de prevención y control.</a:t>
            </a:r>
            <a:endParaRPr lang="en-US" sz="1350" dirty="0"/>
          </a:p>
        </p:txBody>
      </p:sp>
      <p:sp>
        <p:nvSpPr>
          <p:cNvPr id="13" name="Shape 11"/>
          <p:cNvSpPr/>
          <p:nvPr/>
        </p:nvSpPr>
        <p:spPr>
          <a:xfrm>
            <a:off x="658368" y="4389120"/>
            <a:ext cx="10872216" cy="1051560"/>
          </a:xfrm>
          <a:prstGeom prst="roundRect">
            <a:avLst>
              <a:gd name="adj" fmla="val 3478"/>
            </a:avLst>
          </a:prstGeom>
          <a:solidFill>
            <a:srgbClr val="08182C"/>
          </a:solidFill>
          <a:ln w="12700">
            <a:solidFill>
              <a:srgbClr val="08182C"/>
            </a:solidFill>
            <a:prstDash val="solid"/>
          </a:ln>
        </p:spPr>
      </p:sp>
      <p:sp>
        <p:nvSpPr>
          <p:cNvPr id="14" name="Text 12"/>
          <p:cNvSpPr txBox="1"/>
          <p:nvPr/>
        </p:nvSpPr>
        <p:spPr>
          <a:xfrm>
            <a:off x="896112" y="459028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GUARDA ESTA CONEXIÓN</a:t>
            </a:r>
            <a:endParaRPr lang="en-US" sz="1050" dirty="0"/>
          </a:p>
        </p:txBody>
      </p:sp>
      <p:sp>
        <p:nvSpPr>
          <p:cNvPr id="15" name="Text 13"/>
          <p:cNvSpPr txBox="1"/>
          <p:nvPr/>
        </p:nvSpPr>
        <p:spPr>
          <a:xfrm>
            <a:off x="896112" y="4882896"/>
            <a:ext cx="10396728" cy="374904"/>
          </a:xfrm>
          <a:prstGeom prst="rect">
            <a:avLst/>
          </a:prstGeom>
          <a:noFill/>
          <a:ln/>
        </p:spPr>
        <p:txBody>
          <a:bodyPr wrap="square" lIns="0" tIns="0" rIns="0" bIns="0" rtlCol="0" anchor="ctr"/>
          <a:lstStyle/>
          <a:p>
            <a:pPr indent="0" marL="0">
              <a:lnSpc>
                <a:spcPct val="112000"/>
              </a:lnSpc>
              <a:buNone/>
            </a:pPr>
            <a:r>
              <a:rPr lang="en-US" sz="1400" dirty="0">
                <a:solidFill>
                  <a:srgbClr val="FFFFFF"/>
                </a:solidFill>
                <a:latin typeface="Calibri" pitchFamily="34" charset="0"/>
                <a:ea typeface="Calibri" pitchFamily="34" charset="-122"/>
                <a:cs typeface="Calibri" pitchFamily="34" charset="-120"/>
              </a:rPr>
              <a:t>El canal endémico se construye con el rango intercuartil, que vamos a ver en unas diapositivas. Por eso las zonas de éxito, seguridad, alarma y epidemia tienen los límites que tienen, y no otros.</a:t>
            </a:r>
            <a:endParaRPr lang="en-US" sz="1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08182C"/>
        </a:solidFill>
      </p:bgPr>
    </p:bg>
    <p:spTree>
      <p:nvGrpSpPr>
        <p:cNvPr id="1" name=""/>
        <p:cNvGrpSpPr/>
        <p:nvPr/>
      </p:nvGrpSpPr>
      <p:grpSpPr>
        <a:xfrm>
          <a:off x="0" y="0"/>
          <a:ext cx="0" cy="0"/>
          <a:chOff x="0" y="0"/>
          <a:chExt cx="0" cy="0"/>
        </a:xfrm>
      </p:grpSpPr>
      <p:sp>
        <p:nvSpPr>
          <p:cNvPr id="2" name="Text 0"/>
          <p:cNvSpPr txBox="1"/>
          <p:nvPr/>
        </p:nvSpPr>
        <p:spPr>
          <a:xfrm>
            <a:off x="658368" y="1828800"/>
            <a:ext cx="2011680" cy="1371600"/>
          </a:xfrm>
          <a:prstGeom prst="rect">
            <a:avLst/>
          </a:prstGeom>
          <a:noFill/>
          <a:ln/>
        </p:spPr>
        <p:txBody>
          <a:bodyPr wrap="square" lIns="0" tIns="0" rIns="0" bIns="0" rtlCol="0" anchor="ctr"/>
          <a:lstStyle/>
          <a:p>
            <a:pPr indent="0" marL="0">
              <a:buNone/>
            </a:pPr>
            <a:r>
              <a:rPr lang="en-US" sz="8400" b="1" dirty="0">
                <a:solidFill>
                  <a:srgbClr val="B52639"/>
                </a:solidFill>
                <a:latin typeface="Cambria" pitchFamily="34" charset="0"/>
                <a:ea typeface="Cambria" pitchFamily="34" charset="-122"/>
                <a:cs typeface="Cambria" pitchFamily="34" charset="-120"/>
              </a:rPr>
              <a:t>5</a:t>
            </a:r>
            <a:endParaRPr lang="en-US" sz="8400" dirty="0"/>
          </a:p>
        </p:txBody>
      </p:sp>
      <p:sp>
        <p:nvSpPr>
          <p:cNvPr id="3" name="Text 1"/>
          <p:cNvSpPr txBox="1"/>
          <p:nvPr/>
        </p:nvSpPr>
        <p:spPr>
          <a:xfrm>
            <a:off x="658368" y="3017520"/>
            <a:ext cx="9052560" cy="1143000"/>
          </a:xfrm>
          <a:prstGeom prst="rect">
            <a:avLst/>
          </a:prstGeom>
          <a:noFill/>
          <a:ln/>
        </p:spPr>
        <p:txBody>
          <a:bodyPr wrap="square" lIns="0" tIns="0" rIns="0" bIns="0" rtlCol="0" anchor="ctr"/>
          <a:lstStyle/>
          <a:p>
            <a:pPr indent="0" marL="0">
              <a:buNone/>
            </a:pPr>
            <a:r>
              <a:rPr lang="en-US" sz="3600" b="1" dirty="0">
                <a:solidFill>
                  <a:srgbClr val="FFFFFF"/>
                </a:solidFill>
                <a:latin typeface="Cambria" pitchFamily="34" charset="0"/>
                <a:ea typeface="Cambria" pitchFamily="34" charset="-122"/>
                <a:cs typeface="Cambria" pitchFamily="34" charset="-120"/>
              </a:rPr>
              <a:t>Medidas resumen</a:t>
            </a:r>
            <a:endParaRPr lang="en-US" sz="3600" dirty="0"/>
          </a:p>
        </p:txBody>
      </p:sp>
      <p:sp>
        <p:nvSpPr>
          <p:cNvPr id="4" name="Text 2"/>
          <p:cNvSpPr txBox="1"/>
          <p:nvPr/>
        </p:nvSpPr>
        <p:spPr>
          <a:xfrm>
            <a:off x="658368" y="4279392"/>
            <a:ext cx="8595360" cy="640080"/>
          </a:xfrm>
          <a:prstGeom prst="rect">
            <a:avLst/>
          </a:prstGeom>
          <a:noFill/>
          <a:ln/>
        </p:spPr>
        <p:txBody>
          <a:bodyPr wrap="square" lIns="0" tIns="0" rIns="0" bIns="0" rtlCol="0" anchor="ctr"/>
          <a:lstStyle/>
          <a:p>
            <a:pPr indent="0" marL="0">
              <a:buNone/>
            </a:pPr>
            <a:r>
              <a:rPr lang="en-US" sz="1400" dirty="0">
                <a:solidFill>
                  <a:srgbClr val="8FB4D4"/>
                </a:solidFill>
                <a:latin typeface="Calibri" pitchFamily="34" charset="0"/>
                <a:ea typeface="Calibri" pitchFamily="34" charset="-122"/>
                <a:cs typeface="Calibri" pitchFamily="34" charset="-120"/>
              </a:rPr>
              <a:t>Tendencia central y dispersión</a:t>
            </a:r>
            <a:endParaRPr lang="en-US" sz="1400" dirty="0"/>
          </a:p>
        </p:txBody>
      </p:sp>
      <p:sp>
        <p:nvSpPr>
          <p:cNvPr id="5" name="Shape 3"/>
          <p:cNvSpPr/>
          <p:nvPr/>
        </p:nvSpPr>
        <p:spPr>
          <a:xfrm>
            <a:off x="0" y="6320396"/>
            <a:ext cx="310896" cy="80404"/>
          </a:xfrm>
          <a:prstGeom prst="rect">
            <a:avLst/>
          </a:prstGeom>
          <a:solidFill>
            <a:srgbClr val="0F2A4A"/>
          </a:solidFill>
          <a:ln w="12700">
            <a:solidFill>
              <a:srgbClr val="0F2A4A"/>
            </a:solidFill>
            <a:prstDash val="solid"/>
          </a:ln>
        </p:spPr>
      </p:sp>
      <p:sp>
        <p:nvSpPr>
          <p:cNvPr id="6" name="Shape 4"/>
          <p:cNvSpPr/>
          <p:nvPr/>
        </p:nvSpPr>
        <p:spPr>
          <a:xfrm>
            <a:off x="420624" y="6266793"/>
            <a:ext cx="310896" cy="134007"/>
          </a:xfrm>
          <a:prstGeom prst="rect">
            <a:avLst/>
          </a:prstGeom>
          <a:solidFill>
            <a:srgbClr val="0F2A4A"/>
          </a:solidFill>
          <a:ln w="12700">
            <a:solidFill>
              <a:srgbClr val="0F2A4A"/>
            </a:solidFill>
            <a:prstDash val="solid"/>
          </a:ln>
        </p:spPr>
      </p:sp>
      <p:sp>
        <p:nvSpPr>
          <p:cNvPr id="7" name="Shape 5"/>
          <p:cNvSpPr/>
          <p:nvPr/>
        </p:nvSpPr>
        <p:spPr>
          <a:xfrm>
            <a:off x="841248" y="6186389"/>
            <a:ext cx="310896" cy="214411"/>
          </a:xfrm>
          <a:prstGeom prst="rect">
            <a:avLst/>
          </a:prstGeom>
          <a:solidFill>
            <a:srgbClr val="0F2A4A"/>
          </a:solidFill>
          <a:ln w="12700">
            <a:solidFill>
              <a:srgbClr val="0F2A4A"/>
            </a:solidFill>
            <a:prstDash val="solid"/>
          </a:ln>
        </p:spPr>
      </p:sp>
      <p:sp>
        <p:nvSpPr>
          <p:cNvPr id="8" name="Shape 6"/>
          <p:cNvSpPr/>
          <p:nvPr/>
        </p:nvSpPr>
        <p:spPr>
          <a:xfrm>
            <a:off x="1261872" y="6079183"/>
            <a:ext cx="310896" cy="321617"/>
          </a:xfrm>
          <a:prstGeom prst="rect">
            <a:avLst/>
          </a:prstGeom>
          <a:solidFill>
            <a:srgbClr val="0F2A4A"/>
          </a:solidFill>
          <a:ln w="12700">
            <a:solidFill>
              <a:srgbClr val="0F2A4A"/>
            </a:solidFill>
            <a:prstDash val="solid"/>
          </a:ln>
        </p:spPr>
      </p:sp>
      <p:sp>
        <p:nvSpPr>
          <p:cNvPr id="9" name="Shape 7"/>
          <p:cNvSpPr/>
          <p:nvPr/>
        </p:nvSpPr>
        <p:spPr>
          <a:xfrm>
            <a:off x="1682496" y="5945177"/>
            <a:ext cx="310896" cy="455623"/>
          </a:xfrm>
          <a:prstGeom prst="rect">
            <a:avLst/>
          </a:prstGeom>
          <a:solidFill>
            <a:srgbClr val="0F2A4A"/>
          </a:solidFill>
          <a:ln w="12700">
            <a:solidFill>
              <a:srgbClr val="0F2A4A"/>
            </a:solidFill>
            <a:prstDash val="solid"/>
          </a:ln>
        </p:spPr>
      </p:sp>
      <p:sp>
        <p:nvSpPr>
          <p:cNvPr id="10" name="Shape 8"/>
          <p:cNvSpPr/>
          <p:nvPr/>
        </p:nvSpPr>
        <p:spPr>
          <a:xfrm>
            <a:off x="2103120" y="5784368"/>
            <a:ext cx="310896" cy="616432"/>
          </a:xfrm>
          <a:prstGeom prst="rect">
            <a:avLst/>
          </a:prstGeom>
          <a:solidFill>
            <a:srgbClr val="0F2A4A"/>
          </a:solidFill>
          <a:ln w="12700">
            <a:solidFill>
              <a:srgbClr val="0F2A4A"/>
            </a:solidFill>
            <a:prstDash val="solid"/>
          </a:ln>
        </p:spPr>
      </p:sp>
      <p:sp>
        <p:nvSpPr>
          <p:cNvPr id="11" name="Shape 9"/>
          <p:cNvSpPr/>
          <p:nvPr/>
        </p:nvSpPr>
        <p:spPr>
          <a:xfrm>
            <a:off x="2523744" y="5623560"/>
            <a:ext cx="310896" cy="777240"/>
          </a:xfrm>
          <a:prstGeom prst="rect">
            <a:avLst/>
          </a:prstGeom>
          <a:solidFill>
            <a:srgbClr val="B52639"/>
          </a:solidFill>
          <a:ln w="12700">
            <a:solidFill>
              <a:srgbClr val="B52639"/>
            </a:solidFill>
            <a:prstDash val="solid"/>
          </a:ln>
        </p:spPr>
      </p:sp>
      <p:sp>
        <p:nvSpPr>
          <p:cNvPr id="12" name="Shape 10"/>
          <p:cNvSpPr/>
          <p:nvPr/>
        </p:nvSpPr>
        <p:spPr>
          <a:xfrm>
            <a:off x="2944368" y="5703964"/>
            <a:ext cx="310896" cy="696836"/>
          </a:xfrm>
          <a:prstGeom prst="rect">
            <a:avLst/>
          </a:prstGeom>
          <a:solidFill>
            <a:srgbClr val="0F2A4A"/>
          </a:solidFill>
          <a:ln w="12700">
            <a:solidFill>
              <a:srgbClr val="0F2A4A"/>
            </a:solidFill>
            <a:prstDash val="solid"/>
          </a:ln>
        </p:spPr>
      </p:sp>
      <p:sp>
        <p:nvSpPr>
          <p:cNvPr id="13" name="Shape 11"/>
          <p:cNvSpPr/>
          <p:nvPr/>
        </p:nvSpPr>
        <p:spPr>
          <a:xfrm>
            <a:off x="3364992" y="5864772"/>
            <a:ext cx="310896" cy="536028"/>
          </a:xfrm>
          <a:prstGeom prst="rect">
            <a:avLst/>
          </a:prstGeom>
          <a:solidFill>
            <a:srgbClr val="0F2A4A"/>
          </a:solidFill>
          <a:ln w="12700">
            <a:solidFill>
              <a:srgbClr val="0F2A4A"/>
            </a:solidFill>
            <a:prstDash val="solid"/>
          </a:ln>
        </p:spPr>
      </p:sp>
      <p:sp>
        <p:nvSpPr>
          <p:cNvPr id="14" name="Shape 12"/>
          <p:cNvSpPr/>
          <p:nvPr/>
        </p:nvSpPr>
        <p:spPr>
          <a:xfrm>
            <a:off x="3785616" y="5998779"/>
            <a:ext cx="310896" cy="402021"/>
          </a:xfrm>
          <a:prstGeom prst="rect">
            <a:avLst/>
          </a:prstGeom>
          <a:solidFill>
            <a:srgbClr val="0F2A4A"/>
          </a:solidFill>
          <a:ln w="12700">
            <a:solidFill>
              <a:srgbClr val="0F2A4A"/>
            </a:solidFill>
            <a:prstDash val="solid"/>
          </a:ln>
        </p:spPr>
      </p:sp>
      <p:sp>
        <p:nvSpPr>
          <p:cNvPr id="15" name="Shape 13"/>
          <p:cNvSpPr/>
          <p:nvPr/>
        </p:nvSpPr>
        <p:spPr>
          <a:xfrm>
            <a:off x="4206240" y="6105985"/>
            <a:ext cx="310896" cy="294815"/>
          </a:xfrm>
          <a:prstGeom prst="rect">
            <a:avLst/>
          </a:prstGeom>
          <a:solidFill>
            <a:srgbClr val="0F2A4A"/>
          </a:solidFill>
          <a:ln w="12700">
            <a:solidFill>
              <a:srgbClr val="0F2A4A"/>
            </a:solidFill>
            <a:prstDash val="solid"/>
          </a:ln>
        </p:spPr>
      </p:sp>
      <p:sp>
        <p:nvSpPr>
          <p:cNvPr id="16" name="Shape 14"/>
          <p:cNvSpPr/>
          <p:nvPr/>
        </p:nvSpPr>
        <p:spPr>
          <a:xfrm>
            <a:off x="4626864" y="6172988"/>
            <a:ext cx="310896" cy="227812"/>
          </a:xfrm>
          <a:prstGeom prst="rect">
            <a:avLst/>
          </a:prstGeom>
          <a:solidFill>
            <a:srgbClr val="0F2A4A"/>
          </a:solidFill>
          <a:ln w="12700">
            <a:solidFill>
              <a:srgbClr val="0F2A4A"/>
            </a:solidFill>
            <a:prstDash val="solid"/>
          </a:ln>
        </p:spPr>
      </p:sp>
      <p:sp>
        <p:nvSpPr>
          <p:cNvPr id="17" name="Shape 15"/>
          <p:cNvSpPr/>
          <p:nvPr/>
        </p:nvSpPr>
        <p:spPr>
          <a:xfrm>
            <a:off x="5047488" y="6132786"/>
            <a:ext cx="310896" cy="268014"/>
          </a:xfrm>
          <a:prstGeom prst="rect">
            <a:avLst/>
          </a:prstGeom>
          <a:solidFill>
            <a:srgbClr val="0F2A4A"/>
          </a:solidFill>
          <a:ln w="12700">
            <a:solidFill>
              <a:srgbClr val="0F2A4A"/>
            </a:solidFill>
            <a:prstDash val="solid"/>
          </a:ln>
        </p:spPr>
      </p:sp>
      <p:sp>
        <p:nvSpPr>
          <p:cNvPr id="18" name="Shape 16"/>
          <p:cNvSpPr/>
          <p:nvPr/>
        </p:nvSpPr>
        <p:spPr>
          <a:xfrm>
            <a:off x="5468112" y="6052382"/>
            <a:ext cx="310896" cy="348418"/>
          </a:xfrm>
          <a:prstGeom prst="rect">
            <a:avLst/>
          </a:prstGeom>
          <a:solidFill>
            <a:srgbClr val="0F2A4A"/>
          </a:solidFill>
          <a:ln w="12700">
            <a:solidFill>
              <a:srgbClr val="0F2A4A"/>
            </a:solidFill>
            <a:prstDash val="solid"/>
          </a:ln>
        </p:spPr>
      </p:sp>
      <p:sp>
        <p:nvSpPr>
          <p:cNvPr id="19" name="Shape 17"/>
          <p:cNvSpPr/>
          <p:nvPr/>
        </p:nvSpPr>
        <p:spPr>
          <a:xfrm>
            <a:off x="5888736" y="6146187"/>
            <a:ext cx="310896" cy="254613"/>
          </a:xfrm>
          <a:prstGeom prst="rect">
            <a:avLst/>
          </a:prstGeom>
          <a:solidFill>
            <a:srgbClr val="0F2A4A"/>
          </a:solidFill>
          <a:ln w="12700">
            <a:solidFill>
              <a:srgbClr val="0F2A4A"/>
            </a:solidFill>
            <a:prstDash val="solid"/>
          </a:ln>
        </p:spPr>
      </p:sp>
      <p:sp>
        <p:nvSpPr>
          <p:cNvPr id="20" name="Shape 18"/>
          <p:cNvSpPr/>
          <p:nvPr/>
        </p:nvSpPr>
        <p:spPr>
          <a:xfrm>
            <a:off x="6309360" y="6226591"/>
            <a:ext cx="310896" cy="174209"/>
          </a:xfrm>
          <a:prstGeom prst="rect">
            <a:avLst/>
          </a:prstGeom>
          <a:solidFill>
            <a:srgbClr val="0F2A4A"/>
          </a:solidFill>
          <a:ln w="12700">
            <a:solidFill>
              <a:srgbClr val="0F2A4A"/>
            </a:solidFill>
            <a:prstDash val="solid"/>
          </a:ln>
        </p:spPr>
      </p:sp>
      <p:sp>
        <p:nvSpPr>
          <p:cNvPr id="21" name="Shape 19"/>
          <p:cNvSpPr/>
          <p:nvPr/>
        </p:nvSpPr>
        <p:spPr>
          <a:xfrm>
            <a:off x="6729984" y="6280194"/>
            <a:ext cx="310896" cy="120606"/>
          </a:xfrm>
          <a:prstGeom prst="rect">
            <a:avLst/>
          </a:prstGeom>
          <a:solidFill>
            <a:srgbClr val="0F2A4A"/>
          </a:solidFill>
          <a:ln w="12700">
            <a:solidFill>
              <a:srgbClr val="0F2A4A"/>
            </a:solidFill>
            <a:prstDash val="solid"/>
          </a:ln>
        </p:spPr>
      </p:sp>
      <p:sp>
        <p:nvSpPr>
          <p:cNvPr id="22" name="Shape 20"/>
          <p:cNvSpPr/>
          <p:nvPr/>
        </p:nvSpPr>
        <p:spPr>
          <a:xfrm>
            <a:off x="7150608" y="6306995"/>
            <a:ext cx="310896" cy="93805"/>
          </a:xfrm>
          <a:prstGeom prst="rect">
            <a:avLst/>
          </a:prstGeom>
          <a:solidFill>
            <a:srgbClr val="0F2A4A"/>
          </a:solidFill>
          <a:ln w="12700">
            <a:solidFill>
              <a:srgbClr val="0F2A4A"/>
            </a:solidFill>
            <a:prstDash val="solid"/>
          </a:ln>
        </p:spPr>
      </p:sp>
      <p:sp>
        <p:nvSpPr>
          <p:cNvPr id="23" name="Shape 21"/>
          <p:cNvSpPr/>
          <p:nvPr/>
        </p:nvSpPr>
        <p:spPr>
          <a:xfrm>
            <a:off x="7571232" y="6333797"/>
            <a:ext cx="310896" cy="67003"/>
          </a:xfrm>
          <a:prstGeom prst="rect">
            <a:avLst/>
          </a:prstGeom>
          <a:solidFill>
            <a:srgbClr val="0F2A4A"/>
          </a:solidFill>
          <a:ln w="12700">
            <a:solidFill>
              <a:srgbClr val="0F2A4A"/>
            </a:solidFill>
            <a:prstDash val="solid"/>
          </a:ln>
        </p:spPr>
      </p:sp>
      <p:sp>
        <p:nvSpPr>
          <p:cNvPr id="24" name="Shape 22"/>
          <p:cNvSpPr/>
          <p:nvPr/>
        </p:nvSpPr>
        <p:spPr>
          <a:xfrm>
            <a:off x="7991856" y="6347197"/>
            <a:ext cx="310896" cy="53603"/>
          </a:xfrm>
          <a:prstGeom prst="rect">
            <a:avLst/>
          </a:prstGeom>
          <a:solidFill>
            <a:srgbClr val="0F2A4A"/>
          </a:solidFill>
          <a:ln w="12700">
            <a:solidFill>
              <a:srgbClr val="0F2A4A"/>
            </a:solidFill>
            <a:prstDash val="solid"/>
          </a:ln>
        </p:spPr>
      </p:sp>
      <p:sp>
        <p:nvSpPr>
          <p:cNvPr id="25" name="Shape 23"/>
          <p:cNvSpPr/>
          <p:nvPr/>
        </p:nvSpPr>
        <p:spPr>
          <a:xfrm>
            <a:off x="8412480" y="6360598"/>
            <a:ext cx="310896" cy="40202"/>
          </a:xfrm>
          <a:prstGeom prst="rect">
            <a:avLst/>
          </a:prstGeom>
          <a:solidFill>
            <a:srgbClr val="0F2A4A"/>
          </a:solidFill>
          <a:ln w="12700">
            <a:solidFill>
              <a:srgbClr val="0F2A4A"/>
            </a:solidFill>
            <a:prstDash val="solid"/>
          </a:ln>
        </p:spPr>
      </p:sp>
      <p:sp>
        <p:nvSpPr>
          <p:cNvPr id="26" name="Shape 24"/>
          <p:cNvSpPr/>
          <p:nvPr/>
        </p:nvSpPr>
        <p:spPr>
          <a:xfrm>
            <a:off x="8833104" y="6360598"/>
            <a:ext cx="310896" cy="40202"/>
          </a:xfrm>
          <a:prstGeom prst="rect">
            <a:avLst/>
          </a:prstGeom>
          <a:solidFill>
            <a:srgbClr val="0F2A4A"/>
          </a:solidFill>
          <a:ln w="12700">
            <a:solidFill>
              <a:srgbClr val="0F2A4A"/>
            </a:solidFill>
            <a:prstDash val="solid"/>
          </a:ln>
        </p:spPr>
      </p:sp>
      <p:sp>
        <p:nvSpPr>
          <p:cNvPr id="27" name="Shape 25"/>
          <p:cNvSpPr/>
          <p:nvPr/>
        </p:nvSpPr>
        <p:spPr>
          <a:xfrm>
            <a:off x="9253728" y="6373999"/>
            <a:ext cx="310896" cy="26801"/>
          </a:xfrm>
          <a:prstGeom prst="rect">
            <a:avLst/>
          </a:prstGeom>
          <a:solidFill>
            <a:srgbClr val="0F2A4A"/>
          </a:solidFill>
          <a:ln w="12700">
            <a:solidFill>
              <a:srgbClr val="0F2A4A"/>
            </a:solidFill>
            <a:prstDash val="solid"/>
          </a:ln>
        </p:spPr>
      </p:sp>
      <p:sp>
        <p:nvSpPr>
          <p:cNvPr id="28" name="Shape 26"/>
          <p:cNvSpPr/>
          <p:nvPr/>
        </p:nvSpPr>
        <p:spPr>
          <a:xfrm>
            <a:off x="9674352" y="6373999"/>
            <a:ext cx="310896" cy="26801"/>
          </a:xfrm>
          <a:prstGeom prst="rect">
            <a:avLst/>
          </a:prstGeom>
          <a:solidFill>
            <a:srgbClr val="0F2A4A"/>
          </a:solidFill>
          <a:ln w="12700">
            <a:solidFill>
              <a:srgbClr val="0F2A4A"/>
            </a:solidFill>
            <a:prstDash val="solid"/>
          </a:ln>
        </p:spPr>
      </p:sp>
      <p:sp>
        <p:nvSpPr>
          <p:cNvPr id="29" name="Text 27"/>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8FB4D4"/>
                </a:solidFill>
                <a:latin typeface="Calibri" pitchFamily="34" charset="0"/>
                <a:ea typeface="Calibri" pitchFamily="34" charset="-122"/>
                <a:cs typeface="Calibri" pitchFamily="34" charset="-120"/>
              </a:rPr>
              <a:t>Epidemiología · Sesión 3 · Medición y datos</a:t>
            </a:r>
            <a:endParaRPr lang="en-US" sz="950" dirty="0"/>
          </a:p>
        </p:txBody>
      </p:sp>
      <p:sp>
        <p:nvSpPr>
          <p:cNvPr id="30" name="Text 28"/>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8FB4D4"/>
                </a:solidFill>
                <a:latin typeface="Calibri" pitchFamily="34" charset="0"/>
                <a:ea typeface="Calibri" pitchFamily="34" charset="-122"/>
                <a:cs typeface="Calibri" pitchFamily="34" charset="-120"/>
              </a:rPr>
              <a:t>32</a:t>
            </a:r>
            <a:endParaRPr lang="en-US" sz="9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Periodo de incubación de rubéola, en días, en 11 niños</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Una serie para trabajar</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33</a:t>
            </a:r>
            <a:endParaRPr lang="en-US" sz="950" dirty="0"/>
          </a:p>
        </p:txBody>
      </p:sp>
      <p:sp>
        <p:nvSpPr>
          <p:cNvPr id="6" name="Shape 4"/>
          <p:cNvSpPr/>
          <p:nvPr/>
        </p:nvSpPr>
        <p:spPr>
          <a:xfrm>
            <a:off x="658368" y="1920240"/>
            <a:ext cx="888631" cy="713232"/>
          </a:xfrm>
          <a:prstGeom prst="roundRect">
            <a:avLst>
              <a:gd name="adj" fmla="val 7692"/>
            </a:avLst>
          </a:prstGeom>
          <a:solidFill>
            <a:srgbClr val="F1F4F8"/>
          </a:solidFill>
          <a:ln w="12700">
            <a:solidFill>
              <a:srgbClr val="333333"/>
            </a:solidFill>
            <a:prstDash val="solid"/>
          </a:ln>
        </p:spPr>
      </p:sp>
      <p:sp>
        <p:nvSpPr>
          <p:cNvPr id="7" name="Text 5"/>
          <p:cNvSpPr txBox="1"/>
          <p:nvPr/>
        </p:nvSpPr>
        <p:spPr>
          <a:xfrm>
            <a:off x="658368" y="2093976"/>
            <a:ext cx="888631" cy="384048"/>
          </a:xfrm>
          <a:prstGeom prst="rect">
            <a:avLst/>
          </a:prstGeom>
          <a:noFill/>
          <a:ln/>
        </p:spPr>
        <p:txBody>
          <a:bodyPr wrap="square" lIns="0" tIns="0" rIns="0" bIns="0" rtlCol="0" anchor="ctr"/>
          <a:lstStyle/>
          <a:p>
            <a:pPr algn="ctr" indent="0" marL="0">
              <a:buNone/>
            </a:pPr>
            <a:r>
              <a:rPr lang="en-US" sz="2000" b="1" dirty="0">
                <a:solidFill>
                  <a:srgbClr val="0F2A4A"/>
                </a:solidFill>
                <a:latin typeface="Cambria" pitchFamily="34" charset="0"/>
                <a:ea typeface="Cambria" pitchFamily="34" charset="-122"/>
                <a:cs typeface="Cambria" pitchFamily="34" charset="-120"/>
              </a:rPr>
              <a:t>15</a:t>
            </a:r>
            <a:endParaRPr lang="en-US" sz="2000" dirty="0"/>
          </a:p>
        </p:txBody>
      </p:sp>
      <p:sp>
        <p:nvSpPr>
          <p:cNvPr id="8" name="Shape 6"/>
          <p:cNvSpPr/>
          <p:nvPr/>
        </p:nvSpPr>
        <p:spPr>
          <a:xfrm>
            <a:off x="1656727" y="1920240"/>
            <a:ext cx="888631" cy="713232"/>
          </a:xfrm>
          <a:prstGeom prst="roundRect">
            <a:avLst>
              <a:gd name="adj" fmla="val 7692"/>
            </a:avLst>
          </a:prstGeom>
          <a:solidFill>
            <a:srgbClr val="F1F4F8"/>
          </a:solidFill>
          <a:ln w="12700">
            <a:solidFill>
              <a:srgbClr val="333333"/>
            </a:solidFill>
            <a:prstDash val="solid"/>
          </a:ln>
        </p:spPr>
      </p:sp>
      <p:sp>
        <p:nvSpPr>
          <p:cNvPr id="9" name="Text 7"/>
          <p:cNvSpPr txBox="1"/>
          <p:nvPr/>
        </p:nvSpPr>
        <p:spPr>
          <a:xfrm>
            <a:off x="1656727" y="2093976"/>
            <a:ext cx="888631" cy="384048"/>
          </a:xfrm>
          <a:prstGeom prst="rect">
            <a:avLst/>
          </a:prstGeom>
          <a:noFill/>
          <a:ln/>
        </p:spPr>
        <p:txBody>
          <a:bodyPr wrap="square" lIns="0" tIns="0" rIns="0" bIns="0" rtlCol="0" anchor="ctr"/>
          <a:lstStyle/>
          <a:p>
            <a:pPr algn="ctr" indent="0" marL="0">
              <a:buNone/>
            </a:pPr>
            <a:r>
              <a:rPr lang="en-US" sz="2000" b="1" dirty="0">
                <a:solidFill>
                  <a:srgbClr val="0F2A4A"/>
                </a:solidFill>
                <a:latin typeface="Cambria" pitchFamily="34" charset="0"/>
                <a:ea typeface="Cambria" pitchFamily="34" charset="-122"/>
                <a:cs typeface="Cambria" pitchFamily="34" charset="-120"/>
              </a:rPr>
              <a:t>15</a:t>
            </a:r>
            <a:endParaRPr lang="en-US" sz="2000" dirty="0"/>
          </a:p>
        </p:txBody>
      </p:sp>
      <p:sp>
        <p:nvSpPr>
          <p:cNvPr id="10" name="Shape 8"/>
          <p:cNvSpPr/>
          <p:nvPr/>
        </p:nvSpPr>
        <p:spPr>
          <a:xfrm>
            <a:off x="2655085" y="1920240"/>
            <a:ext cx="888631" cy="713232"/>
          </a:xfrm>
          <a:prstGeom prst="roundRect">
            <a:avLst>
              <a:gd name="adj" fmla="val 7692"/>
            </a:avLst>
          </a:prstGeom>
          <a:solidFill>
            <a:srgbClr val="F6E4E6"/>
          </a:solidFill>
          <a:ln w="12700">
            <a:solidFill>
              <a:srgbClr val="333333"/>
            </a:solidFill>
            <a:prstDash val="solid"/>
          </a:ln>
        </p:spPr>
      </p:sp>
      <p:sp>
        <p:nvSpPr>
          <p:cNvPr id="11" name="Text 9"/>
          <p:cNvSpPr txBox="1"/>
          <p:nvPr/>
        </p:nvSpPr>
        <p:spPr>
          <a:xfrm>
            <a:off x="2655085" y="2093976"/>
            <a:ext cx="888631" cy="384048"/>
          </a:xfrm>
          <a:prstGeom prst="rect">
            <a:avLst/>
          </a:prstGeom>
          <a:noFill/>
          <a:ln/>
        </p:spPr>
        <p:txBody>
          <a:bodyPr wrap="square" lIns="0" tIns="0" rIns="0" bIns="0" rtlCol="0" anchor="ctr"/>
          <a:lstStyle/>
          <a:p>
            <a:pPr algn="ctr" indent="0" marL="0">
              <a:buNone/>
            </a:pPr>
            <a:r>
              <a:rPr lang="en-US" sz="2000" b="1" dirty="0">
                <a:solidFill>
                  <a:srgbClr val="B52639"/>
                </a:solidFill>
                <a:latin typeface="Cambria" pitchFamily="34" charset="0"/>
                <a:ea typeface="Cambria" pitchFamily="34" charset="-122"/>
                <a:cs typeface="Cambria" pitchFamily="34" charset="-120"/>
              </a:rPr>
              <a:t>16</a:t>
            </a:r>
            <a:endParaRPr lang="en-US" sz="2000" dirty="0"/>
          </a:p>
        </p:txBody>
      </p:sp>
      <p:sp>
        <p:nvSpPr>
          <p:cNvPr id="12" name="Shape 10"/>
          <p:cNvSpPr/>
          <p:nvPr/>
        </p:nvSpPr>
        <p:spPr>
          <a:xfrm>
            <a:off x="3653444" y="1920240"/>
            <a:ext cx="888631" cy="713232"/>
          </a:xfrm>
          <a:prstGeom prst="roundRect">
            <a:avLst>
              <a:gd name="adj" fmla="val 7692"/>
            </a:avLst>
          </a:prstGeom>
          <a:solidFill>
            <a:srgbClr val="F6E4E6"/>
          </a:solidFill>
          <a:ln w="12700">
            <a:solidFill>
              <a:srgbClr val="333333"/>
            </a:solidFill>
            <a:prstDash val="solid"/>
          </a:ln>
        </p:spPr>
      </p:sp>
      <p:sp>
        <p:nvSpPr>
          <p:cNvPr id="13" name="Text 11"/>
          <p:cNvSpPr txBox="1"/>
          <p:nvPr/>
        </p:nvSpPr>
        <p:spPr>
          <a:xfrm>
            <a:off x="3653444" y="2093976"/>
            <a:ext cx="888631" cy="384048"/>
          </a:xfrm>
          <a:prstGeom prst="rect">
            <a:avLst/>
          </a:prstGeom>
          <a:noFill/>
          <a:ln/>
        </p:spPr>
        <p:txBody>
          <a:bodyPr wrap="square" lIns="0" tIns="0" rIns="0" bIns="0" rtlCol="0" anchor="ctr"/>
          <a:lstStyle/>
          <a:p>
            <a:pPr algn="ctr" indent="0" marL="0">
              <a:buNone/>
            </a:pPr>
            <a:r>
              <a:rPr lang="en-US" sz="2000" b="1" dirty="0">
                <a:solidFill>
                  <a:srgbClr val="B52639"/>
                </a:solidFill>
                <a:latin typeface="Cambria" pitchFamily="34" charset="0"/>
                <a:ea typeface="Cambria" pitchFamily="34" charset="-122"/>
                <a:cs typeface="Cambria" pitchFamily="34" charset="-120"/>
              </a:rPr>
              <a:t>16</a:t>
            </a:r>
            <a:endParaRPr lang="en-US" sz="2000" dirty="0"/>
          </a:p>
        </p:txBody>
      </p:sp>
      <p:sp>
        <p:nvSpPr>
          <p:cNvPr id="14" name="Shape 12"/>
          <p:cNvSpPr/>
          <p:nvPr/>
        </p:nvSpPr>
        <p:spPr>
          <a:xfrm>
            <a:off x="4651802" y="1920240"/>
            <a:ext cx="888631" cy="713232"/>
          </a:xfrm>
          <a:prstGeom prst="roundRect">
            <a:avLst>
              <a:gd name="adj" fmla="val 7692"/>
            </a:avLst>
          </a:prstGeom>
          <a:solidFill>
            <a:srgbClr val="F6E4E6"/>
          </a:solidFill>
          <a:ln w="12700">
            <a:solidFill>
              <a:srgbClr val="333333"/>
            </a:solidFill>
            <a:prstDash val="solid"/>
          </a:ln>
        </p:spPr>
      </p:sp>
      <p:sp>
        <p:nvSpPr>
          <p:cNvPr id="15" name="Text 13"/>
          <p:cNvSpPr txBox="1"/>
          <p:nvPr/>
        </p:nvSpPr>
        <p:spPr>
          <a:xfrm>
            <a:off x="4651802" y="2093976"/>
            <a:ext cx="888631" cy="384048"/>
          </a:xfrm>
          <a:prstGeom prst="rect">
            <a:avLst/>
          </a:prstGeom>
          <a:noFill/>
          <a:ln/>
        </p:spPr>
        <p:txBody>
          <a:bodyPr wrap="square" lIns="0" tIns="0" rIns="0" bIns="0" rtlCol="0" anchor="ctr"/>
          <a:lstStyle/>
          <a:p>
            <a:pPr algn="ctr" indent="0" marL="0">
              <a:buNone/>
            </a:pPr>
            <a:r>
              <a:rPr lang="en-US" sz="2000" b="1" dirty="0">
                <a:solidFill>
                  <a:srgbClr val="B52639"/>
                </a:solidFill>
                <a:latin typeface="Cambria" pitchFamily="34" charset="0"/>
                <a:ea typeface="Cambria" pitchFamily="34" charset="-122"/>
                <a:cs typeface="Cambria" pitchFamily="34" charset="-120"/>
              </a:rPr>
              <a:t>16</a:t>
            </a:r>
            <a:endParaRPr lang="en-US" sz="2000" dirty="0"/>
          </a:p>
        </p:txBody>
      </p:sp>
      <p:sp>
        <p:nvSpPr>
          <p:cNvPr id="16" name="Shape 14"/>
          <p:cNvSpPr/>
          <p:nvPr/>
        </p:nvSpPr>
        <p:spPr>
          <a:xfrm>
            <a:off x="5650161" y="1920240"/>
            <a:ext cx="888631" cy="713232"/>
          </a:xfrm>
          <a:prstGeom prst="roundRect">
            <a:avLst>
              <a:gd name="adj" fmla="val 7692"/>
            </a:avLst>
          </a:prstGeom>
          <a:solidFill>
            <a:srgbClr val="F6E4E6"/>
          </a:solidFill>
          <a:ln w="12700">
            <a:solidFill>
              <a:srgbClr val="333333"/>
            </a:solidFill>
            <a:prstDash val="solid"/>
          </a:ln>
        </p:spPr>
      </p:sp>
      <p:sp>
        <p:nvSpPr>
          <p:cNvPr id="17" name="Text 15"/>
          <p:cNvSpPr txBox="1"/>
          <p:nvPr/>
        </p:nvSpPr>
        <p:spPr>
          <a:xfrm>
            <a:off x="5650161" y="2093976"/>
            <a:ext cx="888631" cy="384048"/>
          </a:xfrm>
          <a:prstGeom prst="rect">
            <a:avLst/>
          </a:prstGeom>
          <a:noFill/>
          <a:ln/>
        </p:spPr>
        <p:txBody>
          <a:bodyPr wrap="square" lIns="0" tIns="0" rIns="0" bIns="0" rtlCol="0" anchor="ctr"/>
          <a:lstStyle/>
          <a:p>
            <a:pPr algn="ctr" indent="0" marL="0">
              <a:buNone/>
            </a:pPr>
            <a:r>
              <a:rPr lang="en-US" sz="2000" b="1" dirty="0">
                <a:solidFill>
                  <a:srgbClr val="B52639"/>
                </a:solidFill>
                <a:latin typeface="Cambria" pitchFamily="34" charset="0"/>
                <a:ea typeface="Cambria" pitchFamily="34" charset="-122"/>
                <a:cs typeface="Cambria" pitchFamily="34" charset="-120"/>
              </a:rPr>
              <a:t>16</a:t>
            </a:r>
            <a:endParaRPr lang="en-US" sz="2000" dirty="0"/>
          </a:p>
        </p:txBody>
      </p:sp>
      <p:sp>
        <p:nvSpPr>
          <p:cNvPr id="18" name="Shape 16"/>
          <p:cNvSpPr/>
          <p:nvPr/>
        </p:nvSpPr>
        <p:spPr>
          <a:xfrm>
            <a:off x="6648519" y="1920240"/>
            <a:ext cx="888631" cy="713232"/>
          </a:xfrm>
          <a:prstGeom prst="roundRect">
            <a:avLst>
              <a:gd name="adj" fmla="val 7692"/>
            </a:avLst>
          </a:prstGeom>
          <a:solidFill>
            <a:srgbClr val="F1F4F8"/>
          </a:solidFill>
          <a:ln w="12700">
            <a:solidFill>
              <a:srgbClr val="333333"/>
            </a:solidFill>
            <a:prstDash val="solid"/>
          </a:ln>
        </p:spPr>
      </p:sp>
      <p:sp>
        <p:nvSpPr>
          <p:cNvPr id="19" name="Text 17"/>
          <p:cNvSpPr txBox="1"/>
          <p:nvPr/>
        </p:nvSpPr>
        <p:spPr>
          <a:xfrm>
            <a:off x="6648519" y="2093976"/>
            <a:ext cx="888631" cy="384048"/>
          </a:xfrm>
          <a:prstGeom prst="rect">
            <a:avLst/>
          </a:prstGeom>
          <a:noFill/>
          <a:ln/>
        </p:spPr>
        <p:txBody>
          <a:bodyPr wrap="square" lIns="0" tIns="0" rIns="0" bIns="0" rtlCol="0" anchor="ctr"/>
          <a:lstStyle/>
          <a:p>
            <a:pPr algn="ctr" indent="0" marL="0">
              <a:buNone/>
            </a:pPr>
            <a:r>
              <a:rPr lang="en-US" sz="2000" b="1" dirty="0">
                <a:solidFill>
                  <a:srgbClr val="0F2A4A"/>
                </a:solidFill>
                <a:latin typeface="Cambria" pitchFamily="34" charset="0"/>
                <a:ea typeface="Cambria" pitchFamily="34" charset="-122"/>
                <a:cs typeface="Cambria" pitchFamily="34" charset="-120"/>
              </a:rPr>
              <a:t>17</a:t>
            </a:r>
            <a:endParaRPr lang="en-US" sz="2000" dirty="0"/>
          </a:p>
        </p:txBody>
      </p:sp>
      <p:sp>
        <p:nvSpPr>
          <p:cNvPr id="20" name="Shape 18"/>
          <p:cNvSpPr/>
          <p:nvPr/>
        </p:nvSpPr>
        <p:spPr>
          <a:xfrm>
            <a:off x="7646878" y="1920240"/>
            <a:ext cx="888631" cy="713232"/>
          </a:xfrm>
          <a:prstGeom prst="roundRect">
            <a:avLst>
              <a:gd name="adj" fmla="val 7692"/>
            </a:avLst>
          </a:prstGeom>
          <a:solidFill>
            <a:srgbClr val="F1F4F8"/>
          </a:solidFill>
          <a:ln w="12700">
            <a:solidFill>
              <a:srgbClr val="333333"/>
            </a:solidFill>
            <a:prstDash val="solid"/>
          </a:ln>
        </p:spPr>
      </p:sp>
      <p:sp>
        <p:nvSpPr>
          <p:cNvPr id="21" name="Text 19"/>
          <p:cNvSpPr txBox="1"/>
          <p:nvPr/>
        </p:nvSpPr>
        <p:spPr>
          <a:xfrm>
            <a:off x="7646878" y="2093976"/>
            <a:ext cx="888631" cy="384048"/>
          </a:xfrm>
          <a:prstGeom prst="rect">
            <a:avLst/>
          </a:prstGeom>
          <a:noFill/>
          <a:ln/>
        </p:spPr>
        <p:txBody>
          <a:bodyPr wrap="square" lIns="0" tIns="0" rIns="0" bIns="0" rtlCol="0" anchor="ctr"/>
          <a:lstStyle/>
          <a:p>
            <a:pPr algn="ctr" indent="0" marL="0">
              <a:buNone/>
            </a:pPr>
            <a:r>
              <a:rPr lang="en-US" sz="2000" b="1" dirty="0">
                <a:solidFill>
                  <a:srgbClr val="0F2A4A"/>
                </a:solidFill>
                <a:latin typeface="Cambria" pitchFamily="34" charset="0"/>
                <a:ea typeface="Cambria" pitchFamily="34" charset="-122"/>
                <a:cs typeface="Cambria" pitchFamily="34" charset="-120"/>
              </a:rPr>
              <a:t>18</a:t>
            </a:r>
            <a:endParaRPr lang="en-US" sz="2000" dirty="0"/>
          </a:p>
        </p:txBody>
      </p:sp>
      <p:sp>
        <p:nvSpPr>
          <p:cNvPr id="22" name="Shape 20"/>
          <p:cNvSpPr/>
          <p:nvPr/>
        </p:nvSpPr>
        <p:spPr>
          <a:xfrm>
            <a:off x="8645236" y="1920240"/>
            <a:ext cx="888631" cy="713232"/>
          </a:xfrm>
          <a:prstGeom prst="roundRect">
            <a:avLst>
              <a:gd name="adj" fmla="val 7692"/>
            </a:avLst>
          </a:prstGeom>
          <a:solidFill>
            <a:srgbClr val="F1F4F8"/>
          </a:solidFill>
          <a:ln w="12700">
            <a:solidFill>
              <a:srgbClr val="333333"/>
            </a:solidFill>
            <a:prstDash val="solid"/>
          </a:ln>
        </p:spPr>
      </p:sp>
      <p:sp>
        <p:nvSpPr>
          <p:cNvPr id="23" name="Text 21"/>
          <p:cNvSpPr txBox="1"/>
          <p:nvPr/>
        </p:nvSpPr>
        <p:spPr>
          <a:xfrm>
            <a:off x="8645236" y="2093976"/>
            <a:ext cx="888631" cy="384048"/>
          </a:xfrm>
          <a:prstGeom prst="rect">
            <a:avLst/>
          </a:prstGeom>
          <a:noFill/>
          <a:ln/>
        </p:spPr>
        <p:txBody>
          <a:bodyPr wrap="square" lIns="0" tIns="0" rIns="0" bIns="0" rtlCol="0" anchor="ctr"/>
          <a:lstStyle/>
          <a:p>
            <a:pPr algn="ctr" indent="0" marL="0">
              <a:buNone/>
            </a:pPr>
            <a:r>
              <a:rPr lang="en-US" sz="2000" b="1" dirty="0">
                <a:solidFill>
                  <a:srgbClr val="0F2A4A"/>
                </a:solidFill>
                <a:latin typeface="Cambria" pitchFamily="34" charset="0"/>
                <a:ea typeface="Cambria" pitchFamily="34" charset="-122"/>
                <a:cs typeface="Cambria" pitchFamily="34" charset="-120"/>
              </a:rPr>
              <a:t>19</a:t>
            </a:r>
            <a:endParaRPr lang="en-US" sz="2000" dirty="0"/>
          </a:p>
        </p:txBody>
      </p:sp>
      <p:sp>
        <p:nvSpPr>
          <p:cNvPr id="24" name="Shape 22"/>
          <p:cNvSpPr/>
          <p:nvPr/>
        </p:nvSpPr>
        <p:spPr>
          <a:xfrm>
            <a:off x="9643595" y="1920240"/>
            <a:ext cx="888631" cy="713232"/>
          </a:xfrm>
          <a:prstGeom prst="roundRect">
            <a:avLst>
              <a:gd name="adj" fmla="val 7692"/>
            </a:avLst>
          </a:prstGeom>
          <a:solidFill>
            <a:srgbClr val="F7EFE0"/>
          </a:solidFill>
          <a:ln w="12700">
            <a:solidFill>
              <a:srgbClr val="333333"/>
            </a:solidFill>
            <a:prstDash val="solid"/>
          </a:ln>
        </p:spPr>
      </p:sp>
      <p:sp>
        <p:nvSpPr>
          <p:cNvPr id="25" name="Text 23"/>
          <p:cNvSpPr txBox="1"/>
          <p:nvPr/>
        </p:nvSpPr>
        <p:spPr>
          <a:xfrm>
            <a:off x="9643595" y="2093976"/>
            <a:ext cx="888631" cy="384048"/>
          </a:xfrm>
          <a:prstGeom prst="rect">
            <a:avLst/>
          </a:prstGeom>
          <a:noFill/>
          <a:ln/>
        </p:spPr>
        <p:txBody>
          <a:bodyPr wrap="square" lIns="0" tIns="0" rIns="0" bIns="0" rtlCol="0" anchor="ctr"/>
          <a:lstStyle/>
          <a:p>
            <a:pPr algn="ctr" indent="0" marL="0">
              <a:buNone/>
            </a:pPr>
            <a:r>
              <a:rPr lang="en-US" sz="2000" b="1" dirty="0">
                <a:solidFill>
                  <a:srgbClr val="8A5A12"/>
                </a:solidFill>
                <a:latin typeface="Cambria" pitchFamily="34" charset="0"/>
                <a:ea typeface="Cambria" pitchFamily="34" charset="-122"/>
                <a:cs typeface="Cambria" pitchFamily="34" charset="-120"/>
              </a:rPr>
              <a:t>32</a:t>
            </a:r>
            <a:endParaRPr lang="en-US" sz="2000" dirty="0"/>
          </a:p>
        </p:txBody>
      </p:sp>
      <p:sp>
        <p:nvSpPr>
          <p:cNvPr id="26" name="Shape 24"/>
          <p:cNvSpPr/>
          <p:nvPr/>
        </p:nvSpPr>
        <p:spPr>
          <a:xfrm>
            <a:off x="10641953" y="1920240"/>
            <a:ext cx="888631" cy="713232"/>
          </a:xfrm>
          <a:prstGeom prst="roundRect">
            <a:avLst>
              <a:gd name="adj" fmla="val 7692"/>
            </a:avLst>
          </a:prstGeom>
          <a:solidFill>
            <a:srgbClr val="F7EFE0"/>
          </a:solidFill>
          <a:ln w="12700">
            <a:solidFill>
              <a:srgbClr val="333333"/>
            </a:solidFill>
            <a:prstDash val="solid"/>
          </a:ln>
        </p:spPr>
      </p:sp>
      <p:sp>
        <p:nvSpPr>
          <p:cNvPr id="27" name="Text 25"/>
          <p:cNvSpPr txBox="1"/>
          <p:nvPr/>
        </p:nvSpPr>
        <p:spPr>
          <a:xfrm>
            <a:off x="10641953" y="2093976"/>
            <a:ext cx="888631" cy="384048"/>
          </a:xfrm>
          <a:prstGeom prst="rect">
            <a:avLst/>
          </a:prstGeom>
          <a:noFill/>
          <a:ln/>
        </p:spPr>
        <p:txBody>
          <a:bodyPr wrap="square" lIns="0" tIns="0" rIns="0" bIns="0" rtlCol="0" anchor="ctr"/>
          <a:lstStyle/>
          <a:p>
            <a:pPr algn="ctr" indent="0" marL="0">
              <a:buNone/>
            </a:pPr>
            <a:r>
              <a:rPr lang="en-US" sz="2000" b="1" dirty="0">
                <a:solidFill>
                  <a:srgbClr val="8A5A12"/>
                </a:solidFill>
                <a:latin typeface="Cambria" pitchFamily="34" charset="0"/>
                <a:ea typeface="Cambria" pitchFamily="34" charset="-122"/>
                <a:cs typeface="Cambria" pitchFamily="34" charset="-120"/>
              </a:rPr>
              <a:t>37</a:t>
            </a:r>
            <a:endParaRPr lang="en-US" sz="2000" dirty="0"/>
          </a:p>
        </p:txBody>
      </p:sp>
      <p:sp>
        <p:nvSpPr>
          <p:cNvPr id="28" name="Text 26"/>
          <p:cNvSpPr txBox="1"/>
          <p:nvPr/>
        </p:nvSpPr>
        <p:spPr>
          <a:xfrm>
            <a:off x="658368" y="2834640"/>
            <a:ext cx="10872216" cy="365760"/>
          </a:xfrm>
          <a:prstGeom prst="rect">
            <a:avLst/>
          </a:prstGeom>
          <a:noFill/>
          <a:ln/>
        </p:spPr>
        <p:txBody>
          <a:bodyPr wrap="square" lIns="0" tIns="0" rIns="0" bIns="0" rtlCol="0" anchor="ctr"/>
          <a:lstStyle/>
          <a:p>
            <a:pPr algn="l" indent="0" marL="0">
              <a:lnSpc>
                <a:spcPct val="115000"/>
              </a:lnSpc>
              <a:buNone/>
            </a:pPr>
            <a:r>
              <a:rPr lang="en-US" sz="1350" dirty="0">
                <a:solidFill>
                  <a:srgbClr val="54637A"/>
                </a:solidFill>
                <a:latin typeface="Calibri" pitchFamily="34" charset="0"/>
                <a:ea typeface="Calibri" pitchFamily="34" charset="-122"/>
                <a:cs typeface="Calibri" pitchFamily="34" charset="-120"/>
              </a:rPr>
              <a:t>Serie simple, ya ordenada de forma ascendente. Ordenar es el primer paso obligatorio para dos de las tres medidas.</a:t>
            </a:r>
            <a:endParaRPr lang="en-US" sz="1350" dirty="0"/>
          </a:p>
        </p:txBody>
      </p:sp>
      <p:sp>
        <p:nvSpPr>
          <p:cNvPr id="29" name="Shape 27"/>
          <p:cNvSpPr/>
          <p:nvPr/>
        </p:nvSpPr>
        <p:spPr>
          <a:xfrm>
            <a:off x="658368" y="3337560"/>
            <a:ext cx="5253228" cy="1005840"/>
          </a:xfrm>
          <a:prstGeom prst="roundRect">
            <a:avLst>
              <a:gd name="adj" fmla="val 3636"/>
            </a:avLst>
          </a:prstGeom>
          <a:solidFill>
            <a:srgbClr val="F6E4E6"/>
          </a:solidFill>
          <a:ln w="12700">
            <a:solidFill>
              <a:srgbClr val="F6E4E6"/>
            </a:solidFill>
            <a:prstDash val="solid"/>
          </a:ln>
        </p:spPr>
      </p:sp>
      <p:sp>
        <p:nvSpPr>
          <p:cNvPr id="30" name="Text 28"/>
          <p:cNvSpPr txBox="1"/>
          <p:nvPr/>
        </p:nvSpPr>
        <p:spPr>
          <a:xfrm>
            <a:off x="896112" y="3538728"/>
            <a:ext cx="4777740" cy="621792"/>
          </a:xfrm>
          <a:prstGeom prst="rect">
            <a:avLst/>
          </a:prstGeom>
          <a:noFill/>
          <a:ln/>
        </p:spPr>
        <p:txBody>
          <a:bodyPr wrap="square" lIns="0" tIns="0" rIns="0" bIns="0" rtlCol="0" anchor="ctr"/>
          <a:lstStyle/>
          <a:p>
            <a:pPr indent="0" marL="0">
              <a:lnSpc>
                <a:spcPct val="112000"/>
              </a:lnSpc>
              <a:buNone/>
            </a:pPr>
            <a:r>
              <a:rPr lang="en-US" sz="1400" dirty="0">
                <a:solidFill>
                  <a:srgbClr val="14202E"/>
                </a:solidFill>
                <a:latin typeface="Calibri" pitchFamily="34" charset="0"/>
                <a:ea typeface="Calibri" pitchFamily="34" charset="-122"/>
                <a:cs typeface="Calibri" pitchFamily="34" charset="-120"/>
              </a:rPr>
              <a:t>En rojo, el valor que más se repite: cuatro veces el 16.</a:t>
            </a:r>
            <a:endParaRPr lang="en-US" sz="1400" dirty="0"/>
          </a:p>
        </p:txBody>
      </p:sp>
      <p:sp>
        <p:nvSpPr>
          <p:cNvPr id="31" name="Shape 29"/>
          <p:cNvSpPr/>
          <p:nvPr/>
        </p:nvSpPr>
        <p:spPr>
          <a:xfrm>
            <a:off x="6277356" y="3337560"/>
            <a:ext cx="5253228" cy="1005840"/>
          </a:xfrm>
          <a:prstGeom prst="roundRect">
            <a:avLst>
              <a:gd name="adj" fmla="val 3636"/>
            </a:avLst>
          </a:prstGeom>
          <a:solidFill>
            <a:srgbClr val="F7EFE0"/>
          </a:solidFill>
          <a:ln w="12700">
            <a:solidFill>
              <a:srgbClr val="F7EFE0"/>
            </a:solidFill>
            <a:prstDash val="solid"/>
          </a:ln>
        </p:spPr>
      </p:sp>
      <p:sp>
        <p:nvSpPr>
          <p:cNvPr id="32" name="Text 30"/>
          <p:cNvSpPr txBox="1"/>
          <p:nvPr/>
        </p:nvSpPr>
        <p:spPr>
          <a:xfrm>
            <a:off x="6515100" y="3538728"/>
            <a:ext cx="4777740" cy="621792"/>
          </a:xfrm>
          <a:prstGeom prst="rect">
            <a:avLst/>
          </a:prstGeom>
          <a:noFill/>
          <a:ln/>
        </p:spPr>
        <p:txBody>
          <a:bodyPr wrap="square" lIns="0" tIns="0" rIns="0" bIns="0" rtlCol="0" anchor="ctr"/>
          <a:lstStyle/>
          <a:p>
            <a:pPr indent="0" marL="0">
              <a:lnSpc>
                <a:spcPct val="112000"/>
              </a:lnSpc>
              <a:buNone/>
            </a:pPr>
            <a:r>
              <a:rPr lang="en-US" sz="1400" dirty="0">
                <a:solidFill>
                  <a:srgbClr val="14202E"/>
                </a:solidFill>
                <a:latin typeface="Calibri" pitchFamily="34" charset="0"/>
                <a:ea typeface="Calibri" pitchFamily="34" charset="-122"/>
                <a:cs typeface="Calibri" pitchFamily="34" charset="-120"/>
              </a:rPr>
              <a:t>En ámbar, los dos valores extremos: 32 y 37 días.</a:t>
            </a:r>
            <a:endParaRPr lang="en-US" sz="1400" dirty="0"/>
          </a:p>
        </p:txBody>
      </p:sp>
      <p:sp>
        <p:nvSpPr>
          <p:cNvPr id="33" name="Shape 31"/>
          <p:cNvSpPr/>
          <p:nvPr/>
        </p:nvSpPr>
        <p:spPr>
          <a:xfrm>
            <a:off x="658368" y="4526280"/>
            <a:ext cx="10872216" cy="914400"/>
          </a:xfrm>
          <a:prstGeom prst="roundRect">
            <a:avLst>
              <a:gd name="adj" fmla="val 4000"/>
            </a:avLst>
          </a:prstGeom>
          <a:solidFill>
            <a:srgbClr val="08182C"/>
          </a:solidFill>
          <a:ln w="12700">
            <a:solidFill>
              <a:srgbClr val="08182C"/>
            </a:solidFill>
            <a:prstDash val="solid"/>
          </a:ln>
        </p:spPr>
      </p:sp>
      <p:sp>
        <p:nvSpPr>
          <p:cNvPr id="34" name="Text 32"/>
          <p:cNvSpPr txBox="1"/>
          <p:nvPr/>
        </p:nvSpPr>
        <p:spPr>
          <a:xfrm>
            <a:off x="896112" y="4727448"/>
            <a:ext cx="10396728" cy="530352"/>
          </a:xfrm>
          <a:prstGeom prst="rect">
            <a:avLst/>
          </a:prstGeom>
          <a:noFill/>
          <a:ln/>
        </p:spPr>
        <p:txBody>
          <a:bodyPr wrap="square" lIns="0" tIns="0" rIns="0" bIns="0" rtlCol="0" anchor="ctr"/>
          <a:lstStyle/>
          <a:p>
            <a:pPr indent="0" marL="0">
              <a:lnSpc>
                <a:spcPct val="112000"/>
              </a:lnSpc>
              <a:buNone/>
            </a:pPr>
            <a:r>
              <a:rPr lang="en-US" sz="1400" dirty="0">
                <a:solidFill>
                  <a:srgbClr val="FFFFFF"/>
                </a:solidFill>
                <a:latin typeface="Calibri" pitchFamily="34" charset="0"/>
                <a:ea typeface="Calibri" pitchFamily="34" charset="-122"/>
                <a:cs typeface="Calibri" pitchFamily="34" charset="-120"/>
              </a:rPr>
              <a:t>Sobre esta misma serie vamos a calcular moda, mediana, media, rango, varianza y desviación estándar. Anótala: la vas a necesitar en la autoevaluación.</a:t>
            </a:r>
            <a:endParaRPr lang="en-US" sz="14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Las dos que no se dejan arrastrar</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Moda y mediana</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34</a:t>
            </a:r>
            <a:endParaRPr lang="en-US" sz="950" dirty="0"/>
          </a:p>
        </p:txBody>
      </p:sp>
      <p:sp>
        <p:nvSpPr>
          <p:cNvPr id="6" name="Shape 4"/>
          <p:cNvSpPr/>
          <p:nvPr/>
        </p:nvSpPr>
        <p:spPr>
          <a:xfrm>
            <a:off x="658368" y="1691640"/>
            <a:ext cx="5253228" cy="2286000"/>
          </a:xfrm>
          <a:prstGeom prst="roundRect">
            <a:avLst>
              <a:gd name="adj" fmla="val 1600"/>
            </a:avLst>
          </a:prstGeom>
          <a:solidFill>
            <a:srgbClr val="F1F4F8"/>
          </a:solidFill>
          <a:ln w="12700">
            <a:solidFill>
              <a:srgbClr val="F1F4F8"/>
            </a:solidFill>
            <a:prstDash val="solid"/>
          </a:ln>
        </p:spPr>
      </p:sp>
      <p:sp>
        <p:nvSpPr>
          <p:cNvPr id="7" name="Text 5"/>
          <p:cNvSpPr txBox="1"/>
          <p:nvPr/>
        </p:nvSpPr>
        <p:spPr>
          <a:xfrm>
            <a:off x="896112" y="1892808"/>
            <a:ext cx="4777740"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MODA</a:t>
            </a:r>
            <a:endParaRPr lang="en-US" sz="1050" dirty="0"/>
          </a:p>
        </p:txBody>
      </p:sp>
      <p:sp>
        <p:nvSpPr>
          <p:cNvPr id="8" name="Text 6"/>
          <p:cNvSpPr txBox="1"/>
          <p:nvPr/>
        </p:nvSpPr>
        <p:spPr>
          <a:xfrm>
            <a:off x="896112" y="2185416"/>
            <a:ext cx="4777740" cy="329184"/>
          </a:xfrm>
          <a:prstGeom prst="rect">
            <a:avLst/>
          </a:prstGeom>
          <a:noFill/>
          <a:ln/>
        </p:spPr>
        <p:txBody>
          <a:bodyPr wrap="square" lIns="0" tIns="0" rIns="0" bIns="0" rtlCol="0" anchor="ctr"/>
          <a:lstStyle/>
          <a:p>
            <a:pPr indent="0" marL="0">
              <a:buNone/>
            </a:pPr>
            <a:r>
              <a:rPr lang="en-US" sz="1700" b="1" dirty="0">
                <a:solidFill>
                  <a:srgbClr val="0F2A4A"/>
                </a:solidFill>
                <a:latin typeface="Calibri" pitchFamily="34" charset="0"/>
                <a:ea typeface="Calibri" pitchFamily="34" charset="-122"/>
                <a:cs typeface="Calibri" pitchFamily="34" charset="-120"/>
              </a:rPr>
              <a:t>El valor que más se repite</a:t>
            </a:r>
            <a:endParaRPr lang="en-US" sz="1700" dirty="0"/>
          </a:p>
        </p:txBody>
      </p:sp>
      <p:sp>
        <p:nvSpPr>
          <p:cNvPr id="9" name="Text 7"/>
          <p:cNvSpPr txBox="1"/>
          <p:nvPr/>
        </p:nvSpPr>
        <p:spPr>
          <a:xfrm>
            <a:off x="896112" y="2569464"/>
            <a:ext cx="4777740" cy="1225296"/>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En la serie, el 16 aparece cuatro veces. Moda = 16 días.</a:t>
            </a:r>
            <a:endParaRPr lang="en-US" sz="1300" dirty="0"/>
          </a:p>
          <a:p>
            <a:pPr indent="0" marL="0">
              <a:lnSpc>
                <a:spcPct val="112000"/>
              </a:lnSpc>
              <a:buNone/>
            </a:pPr>
            <a:endParaRPr lang="en-US" sz="1300" dirty="0"/>
          </a:p>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“El periodo de incubación más frecuente en este grupo fue de 16 días.”</a:t>
            </a:r>
            <a:endParaRPr lang="en-US" sz="1300" dirty="0"/>
          </a:p>
          <a:p>
            <a:pPr indent="0" marL="0">
              <a:lnSpc>
                <a:spcPct val="112000"/>
              </a:lnSpc>
              <a:buNone/>
            </a:pPr>
            <a:endParaRPr lang="en-US" sz="1300" dirty="0"/>
          </a:p>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Es la única medida que puede usarse con variables nominales, y la única que puede no existir o ser múltiple.</a:t>
            </a:r>
            <a:endParaRPr lang="en-US" sz="1300" dirty="0"/>
          </a:p>
        </p:txBody>
      </p:sp>
      <p:sp>
        <p:nvSpPr>
          <p:cNvPr id="10" name="Shape 8"/>
          <p:cNvSpPr/>
          <p:nvPr/>
        </p:nvSpPr>
        <p:spPr>
          <a:xfrm>
            <a:off x="6277356" y="1691640"/>
            <a:ext cx="5253228" cy="2286000"/>
          </a:xfrm>
          <a:prstGeom prst="roundRect">
            <a:avLst>
              <a:gd name="adj" fmla="val 1600"/>
            </a:avLst>
          </a:prstGeom>
          <a:solidFill>
            <a:srgbClr val="F1F4F8"/>
          </a:solidFill>
          <a:ln w="12700">
            <a:solidFill>
              <a:srgbClr val="F1F4F8"/>
            </a:solidFill>
            <a:prstDash val="solid"/>
          </a:ln>
        </p:spPr>
      </p:sp>
      <p:sp>
        <p:nvSpPr>
          <p:cNvPr id="11" name="Text 9"/>
          <p:cNvSpPr txBox="1"/>
          <p:nvPr/>
        </p:nvSpPr>
        <p:spPr>
          <a:xfrm>
            <a:off x="6515100" y="1892808"/>
            <a:ext cx="4777740"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MEDIANA</a:t>
            </a:r>
            <a:endParaRPr lang="en-US" sz="1050" dirty="0"/>
          </a:p>
        </p:txBody>
      </p:sp>
      <p:sp>
        <p:nvSpPr>
          <p:cNvPr id="12" name="Text 10"/>
          <p:cNvSpPr txBox="1"/>
          <p:nvPr/>
        </p:nvSpPr>
        <p:spPr>
          <a:xfrm>
            <a:off x="6515100" y="2185416"/>
            <a:ext cx="4777740" cy="329184"/>
          </a:xfrm>
          <a:prstGeom prst="rect">
            <a:avLst/>
          </a:prstGeom>
          <a:noFill/>
          <a:ln/>
        </p:spPr>
        <p:txBody>
          <a:bodyPr wrap="square" lIns="0" tIns="0" rIns="0" bIns="0" rtlCol="0" anchor="ctr"/>
          <a:lstStyle/>
          <a:p>
            <a:pPr indent="0" marL="0">
              <a:buNone/>
            </a:pPr>
            <a:r>
              <a:rPr lang="en-US" sz="1700" b="1" dirty="0">
                <a:solidFill>
                  <a:srgbClr val="0F2A4A"/>
                </a:solidFill>
                <a:latin typeface="Calibri" pitchFamily="34" charset="0"/>
                <a:ea typeface="Calibri" pitchFamily="34" charset="-122"/>
                <a:cs typeface="Calibri" pitchFamily="34" charset="-120"/>
              </a:rPr>
              <a:t>El valor de la posición central</a:t>
            </a:r>
            <a:endParaRPr lang="en-US" sz="1700" dirty="0"/>
          </a:p>
        </p:txBody>
      </p:sp>
      <p:sp>
        <p:nvSpPr>
          <p:cNvPr id="13" name="Text 11"/>
          <p:cNvSpPr txBox="1"/>
          <p:nvPr/>
        </p:nvSpPr>
        <p:spPr>
          <a:xfrm>
            <a:off x="6515100" y="2569464"/>
            <a:ext cx="4777740" cy="1225296"/>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Con n impar: con 11 datos la posición central es la sexta. Mediana = 16 días.</a:t>
            </a:r>
            <a:endParaRPr lang="en-US" sz="1300" dirty="0"/>
          </a:p>
          <a:p>
            <a:pPr indent="0" marL="0">
              <a:lnSpc>
                <a:spcPct val="112000"/>
              </a:lnSpc>
              <a:buNone/>
            </a:pPr>
            <a:endParaRPr lang="en-US" sz="1300" dirty="0"/>
          </a:p>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Con n par: se suman los dos centrales y se divide entre dos. Si fueran 17 y 18: (17 + 18) ÷ 2 = 17,5.</a:t>
            </a:r>
            <a:endParaRPr lang="en-US" sz="1300" dirty="0"/>
          </a:p>
          <a:p>
            <a:pPr indent="0" marL="0">
              <a:lnSpc>
                <a:spcPct val="112000"/>
              </a:lnSpc>
              <a:buNone/>
            </a:pPr>
            <a:endParaRPr lang="en-US" sz="1300" dirty="0"/>
          </a:p>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Divide la serie en 50 % arriba y 50 % abajo.</a:t>
            </a:r>
            <a:endParaRPr lang="en-US" sz="1300" dirty="0"/>
          </a:p>
        </p:txBody>
      </p:sp>
      <p:sp>
        <p:nvSpPr>
          <p:cNvPr id="14" name="Shape 12"/>
          <p:cNvSpPr/>
          <p:nvPr/>
        </p:nvSpPr>
        <p:spPr>
          <a:xfrm>
            <a:off x="658368" y="4206240"/>
            <a:ext cx="10872216" cy="1188720"/>
          </a:xfrm>
          <a:prstGeom prst="roundRect">
            <a:avLst>
              <a:gd name="adj" fmla="val 3077"/>
            </a:avLst>
          </a:prstGeom>
          <a:solidFill>
            <a:srgbClr val="08182C"/>
          </a:solidFill>
          <a:ln w="12700">
            <a:solidFill>
              <a:srgbClr val="08182C"/>
            </a:solidFill>
            <a:prstDash val="solid"/>
          </a:ln>
        </p:spPr>
      </p:sp>
      <p:sp>
        <p:nvSpPr>
          <p:cNvPr id="15" name="Text 13"/>
          <p:cNvSpPr txBox="1"/>
          <p:nvPr/>
        </p:nvSpPr>
        <p:spPr>
          <a:xfrm>
            <a:off x="896112" y="440740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POR QUÉ SON ROBUSTAS</a:t>
            </a:r>
            <a:endParaRPr lang="en-US" sz="1050" dirty="0"/>
          </a:p>
        </p:txBody>
      </p:sp>
      <p:sp>
        <p:nvSpPr>
          <p:cNvPr id="16" name="Text 14"/>
          <p:cNvSpPr txBox="1"/>
          <p:nvPr/>
        </p:nvSpPr>
        <p:spPr>
          <a:xfrm>
            <a:off x="896112" y="4700016"/>
            <a:ext cx="10396728" cy="512064"/>
          </a:xfrm>
          <a:prstGeom prst="rect">
            <a:avLst/>
          </a:prstGeom>
          <a:noFill/>
          <a:ln/>
        </p:spPr>
        <p:txBody>
          <a:bodyPr wrap="square" lIns="0" tIns="0" rIns="0" bIns="0" rtlCol="0" anchor="ctr"/>
          <a:lstStyle/>
          <a:p>
            <a:pPr indent="0" marL="0">
              <a:lnSpc>
                <a:spcPct val="112000"/>
              </a:lnSpc>
              <a:buNone/>
            </a:pPr>
            <a:r>
              <a:rPr lang="en-US" sz="1400" dirty="0">
                <a:solidFill>
                  <a:srgbClr val="FFFFFF"/>
                </a:solidFill>
                <a:latin typeface="Calibri" pitchFamily="34" charset="0"/>
                <a:ea typeface="Calibri" pitchFamily="34" charset="-122"/>
                <a:cs typeface="Calibri" pitchFamily="34" charset="-120"/>
              </a:rPr>
              <a:t>Ni la moda ni la mediana miran el valor de los casos extremos: solo su posición. Si el niño de 37 días hubiera tenido 370, la mediana seguiría siendo 16. Esa insensibilidad es una virtud cuando la distribución es asimétrica.</a:t>
            </a:r>
            <a:endParaRPr lang="en-US" sz="1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El cálculo, paso a paso</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Media o promedio aritmético</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35</a:t>
            </a:r>
            <a:endParaRPr lang="en-US" sz="950" dirty="0"/>
          </a:p>
        </p:txBody>
      </p:sp>
      <p:sp>
        <p:nvSpPr>
          <p:cNvPr id="6" name="Shape 4"/>
          <p:cNvSpPr/>
          <p:nvPr/>
        </p:nvSpPr>
        <p:spPr>
          <a:xfrm>
            <a:off x="658368" y="1645920"/>
            <a:ext cx="10872216" cy="914400"/>
          </a:xfrm>
          <a:prstGeom prst="roundRect">
            <a:avLst>
              <a:gd name="adj" fmla="val 4000"/>
            </a:avLst>
          </a:prstGeom>
          <a:solidFill>
            <a:srgbClr val="E5EBF2"/>
          </a:solidFill>
          <a:ln w="12700">
            <a:solidFill>
              <a:srgbClr val="E5EBF2"/>
            </a:solidFill>
            <a:prstDash val="solid"/>
          </a:ln>
        </p:spPr>
      </p:sp>
      <p:sp>
        <p:nvSpPr>
          <p:cNvPr id="7" name="Text 5"/>
          <p:cNvSpPr txBox="1"/>
          <p:nvPr/>
        </p:nvSpPr>
        <p:spPr>
          <a:xfrm>
            <a:off x="896112" y="1847088"/>
            <a:ext cx="10396728" cy="530352"/>
          </a:xfrm>
          <a:prstGeom prst="rect">
            <a:avLst/>
          </a:prstGeom>
          <a:noFill/>
          <a:ln/>
        </p:spPr>
        <p:txBody>
          <a:bodyPr wrap="square" lIns="0" tIns="0" rIns="0" bIns="0" rtlCol="0" anchor="ctr"/>
          <a:lstStyle/>
          <a:p>
            <a:pPr indent="0" marL="0">
              <a:lnSpc>
                <a:spcPct val="112000"/>
              </a:lnSpc>
              <a:buNone/>
            </a:pPr>
            <a:r>
              <a:rPr lang="en-US" sz="1800" dirty="0">
                <a:solidFill>
                  <a:srgbClr val="14202E"/>
                </a:solidFill>
                <a:latin typeface="Calibri" pitchFamily="34" charset="0"/>
                <a:ea typeface="Calibri" pitchFamily="34" charset="-122"/>
                <a:cs typeface="Calibri" pitchFamily="34" charset="-120"/>
              </a:rPr>
              <a:t>Media  =  suma de todos los valores  ÷  número de observaciones</a:t>
            </a:r>
            <a:endParaRPr lang="en-US" sz="1800" dirty="0"/>
          </a:p>
        </p:txBody>
      </p:sp>
      <p:sp>
        <p:nvSpPr>
          <p:cNvPr id="8" name="Shape 6"/>
          <p:cNvSpPr/>
          <p:nvPr/>
        </p:nvSpPr>
        <p:spPr>
          <a:xfrm>
            <a:off x="658368" y="2743200"/>
            <a:ext cx="10872216" cy="548640"/>
          </a:xfrm>
          <a:prstGeom prst="roundRect">
            <a:avLst>
              <a:gd name="adj" fmla="val 6667"/>
            </a:avLst>
          </a:prstGeom>
          <a:solidFill>
            <a:srgbClr val="F1F4F8"/>
          </a:solidFill>
          <a:ln w="12700">
            <a:solidFill>
              <a:srgbClr val="333333"/>
            </a:solidFill>
            <a:prstDash val="solid"/>
          </a:ln>
        </p:spPr>
      </p:sp>
      <p:sp>
        <p:nvSpPr>
          <p:cNvPr id="9" name="Text 7"/>
          <p:cNvSpPr txBox="1"/>
          <p:nvPr/>
        </p:nvSpPr>
        <p:spPr>
          <a:xfrm>
            <a:off x="932688" y="2862072"/>
            <a:ext cx="10323576" cy="320040"/>
          </a:xfrm>
          <a:prstGeom prst="rect">
            <a:avLst/>
          </a:prstGeom>
          <a:noFill/>
          <a:ln/>
        </p:spPr>
        <p:txBody>
          <a:bodyPr wrap="square" lIns="0" tIns="0" rIns="0" bIns="0" rtlCol="0" anchor="ctr"/>
          <a:lstStyle/>
          <a:p>
            <a:pPr indent="0" marL="0">
              <a:buNone/>
            </a:pPr>
            <a:r>
              <a:rPr lang="en-US" sz="1450" dirty="0">
                <a:solidFill>
                  <a:srgbClr val="14202E"/>
                </a:solidFill>
                <a:latin typeface="Calibri" pitchFamily="34" charset="0"/>
                <a:ea typeface="Calibri" pitchFamily="34" charset="-122"/>
                <a:cs typeface="Calibri" pitchFamily="34" charset="-120"/>
              </a:rPr>
              <a:t>Numerador: 15 + 15 + 16 + 16 + 16 + 16 + 17 + 18 + 19 + 32 + 37  =  217</a:t>
            </a:r>
            <a:endParaRPr lang="en-US" sz="1450" dirty="0"/>
          </a:p>
        </p:txBody>
      </p:sp>
      <p:sp>
        <p:nvSpPr>
          <p:cNvPr id="10" name="Shape 8"/>
          <p:cNvSpPr/>
          <p:nvPr/>
        </p:nvSpPr>
        <p:spPr>
          <a:xfrm>
            <a:off x="658368" y="3401568"/>
            <a:ext cx="10872216" cy="548640"/>
          </a:xfrm>
          <a:prstGeom prst="roundRect">
            <a:avLst>
              <a:gd name="adj" fmla="val 6667"/>
            </a:avLst>
          </a:prstGeom>
          <a:solidFill>
            <a:srgbClr val="F1F4F8"/>
          </a:solidFill>
          <a:ln w="12700">
            <a:solidFill>
              <a:srgbClr val="333333"/>
            </a:solidFill>
            <a:prstDash val="solid"/>
          </a:ln>
        </p:spPr>
      </p:sp>
      <p:sp>
        <p:nvSpPr>
          <p:cNvPr id="11" name="Text 9"/>
          <p:cNvSpPr txBox="1"/>
          <p:nvPr/>
        </p:nvSpPr>
        <p:spPr>
          <a:xfrm>
            <a:off x="932688" y="3520440"/>
            <a:ext cx="10323576" cy="320040"/>
          </a:xfrm>
          <a:prstGeom prst="rect">
            <a:avLst/>
          </a:prstGeom>
          <a:noFill/>
          <a:ln/>
        </p:spPr>
        <p:txBody>
          <a:bodyPr wrap="square" lIns="0" tIns="0" rIns="0" bIns="0" rtlCol="0" anchor="ctr"/>
          <a:lstStyle/>
          <a:p>
            <a:pPr indent="0" marL="0">
              <a:buNone/>
            </a:pPr>
            <a:r>
              <a:rPr lang="en-US" sz="1450" dirty="0">
                <a:solidFill>
                  <a:srgbClr val="14202E"/>
                </a:solidFill>
                <a:latin typeface="Calibri" pitchFamily="34" charset="0"/>
                <a:ea typeface="Calibri" pitchFamily="34" charset="-122"/>
                <a:cs typeface="Calibri" pitchFamily="34" charset="-120"/>
              </a:rPr>
              <a:t>Denominador: n = 11 niños observados</a:t>
            </a:r>
            <a:endParaRPr lang="en-US" sz="1450" dirty="0"/>
          </a:p>
        </p:txBody>
      </p:sp>
      <p:sp>
        <p:nvSpPr>
          <p:cNvPr id="12" name="Shape 10"/>
          <p:cNvSpPr/>
          <p:nvPr/>
        </p:nvSpPr>
        <p:spPr>
          <a:xfrm>
            <a:off x="658368" y="4059936"/>
            <a:ext cx="10872216" cy="548640"/>
          </a:xfrm>
          <a:prstGeom prst="roundRect">
            <a:avLst>
              <a:gd name="adj" fmla="val 6667"/>
            </a:avLst>
          </a:prstGeom>
          <a:solidFill>
            <a:srgbClr val="F6E4E6"/>
          </a:solidFill>
          <a:ln w="12700">
            <a:solidFill>
              <a:srgbClr val="333333"/>
            </a:solidFill>
            <a:prstDash val="solid"/>
          </a:ln>
        </p:spPr>
      </p:sp>
      <p:sp>
        <p:nvSpPr>
          <p:cNvPr id="13" name="Text 11"/>
          <p:cNvSpPr txBox="1"/>
          <p:nvPr/>
        </p:nvSpPr>
        <p:spPr>
          <a:xfrm>
            <a:off x="932688" y="4178808"/>
            <a:ext cx="10323576" cy="320040"/>
          </a:xfrm>
          <a:prstGeom prst="rect">
            <a:avLst/>
          </a:prstGeom>
          <a:noFill/>
          <a:ln/>
        </p:spPr>
        <p:txBody>
          <a:bodyPr wrap="square" lIns="0" tIns="0" rIns="0" bIns="0" rtlCol="0" anchor="ctr"/>
          <a:lstStyle/>
          <a:p>
            <a:pPr indent="0" marL="0">
              <a:buNone/>
            </a:pPr>
            <a:r>
              <a:rPr lang="en-US" sz="1600" b="1" dirty="0">
                <a:solidFill>
                  <a:srgbClr val="B52639"/>
                </a:solidFill>
                <a:latin typeface="Calibri" pitchFamily="34" charset="0"/>
                <a:ea typeface="Calibri" pitchFamily="34" charset="-122"/>
                <a:cs typeface="Calibri" pitchFamily="34" charset="-120"/>
              </a:rPr>
              <a:t>Media = 217 ÷ 11 = 19,7 días</a:t>
            </a:r>
            <a:endParaRPr lang="en-US" sz="1600" dirty="0"/>
          </a:p>
        </p:txBody>
      </p:sp>
      <p:sp>
        <p:nvSpPr>
          <p:cNvPr id="14" name="Shape 12"/>
          <p:cNvSpPr/>
          <p:nvPr/>
        </p:nvSpPr>
        <p:spPr>
          <a:xfrm>
            <a:off x="658368" y="4846320"/>
            <a:ext cx="10872216" cy="685800"/>
          </a:xfrm>
          <a:prstGeom prst="roundRect">
            <a:avLst>
              <a:gd name="adj" fmla="val 5333"/>
            </a:avLst>
          </a:prstGeom>
          <a:solidFill>
            <a:srgbClr val="08182C"/>
          </a:solidFill>
          <a:ln w="12700">
            <a:solidFill>
              <a:srgbClr val="08182C"/>
            </a:solidFill>
            <a:prstDash val="solid"/>
          </a:ln>
        </p:spPr>
      </p:sp>
      <p:sp>
        <p:nvSpPr>
          <p:cNvPr id="15" name="Text 13"/>
          <p:cNvSpPr txBox="1"/>
          <p:nvPr/>
        </p:nvSpPr>
        <p:spPr>
          <a:xfrm>
            <a:off x="896112" y="5047488"/>
            <a:ext cx="10396728" cy="301752"/>
          </a:xfrm>
          <a:prstGeom prst="rect">
            <a:avLst/>
          </a:prstGeom>
          <a:noFill/>
          <a:ln/>
        </p:spPr>
        <p:txBody>
          <a:bodyPr wrap="square" lIns="0" tIns="0" rIns="0" bIns="0" rtlCol="0" anchor="ctr"/>
          <a:lstStyle/>
          <a:p>
            <a:pPr indent="0" marL="0">
              <a:lnSpc>
                <a:spcPct val="112000"/>
              </a:lnSpc>
              <a:buNone/>
            </a:pPr>
            <a:r>
              <a:rPr lang="en-US" sz="1450" dirty="0">
                <a:solidFill>
                  <a:srgbClr val="FFFFFF"/>
                </a:solidFill>
                <a:latin typeface="Calibri" pitchFamily="34" charset="0"/>
                <a:ea typeface="Calibri" pitchFamily="34" charset="-122"/>
                <a:cs typeface="Calibri" pitchFamily="34" charset="-120"/>
              </a:rPr>
              <a:t>Moda 16  ·  Mediana 16  ·  Media 19,7. Las tres describen la misma serie y dan resultados distintos.</a:t>
            </a:r>
            <a:endParaRPr lang="en-US" sz="14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Punto clave</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Cuando la media se separa de la mediana</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36</a:t>
            </a:r>
            <a:endParaRPr lang="en-US" sz="950" dirty="0"/>
          </a:p>
        </p:txBody>
      </p:sp>
      <p:sp>
        <p:nvSpPr>
          <p:cNvPr id="6" name="Shape 4"/>
          <p:cNvSpPr/>
          <p:nvPr/>
        </p:nvSpPr>
        <p:spPr>
          <a:xfrm>
            <a:off x="658368" y="1737360"/>
            <a:ext cx="10872216" cy="1234440"/>
          </a:xfrm>
          <a:prstGeom prst="roundRect">
            <a:avLst>
              <a:gd name="adj" fmla="val 2963"/>
            </a:avLst>
          </a:prstGeom>
          <a:solidFill>
            <a:srgbClr val="F1F4F8"/>
          </a:solidFill>
          <a:ln w="12700">
            <a:solidFill>
              <a:srgbClr val="F1F4F8"/>
            </a:solidFill>
            <a:prstDash val="solid"/>
          </a:ln>
        </p:spPr>
      </p:sp>
      <p:sp>
        <p:nvSpPr>
          <p:cNvPr id="7" name="Text 5"/>
          <p:cNvSpPr txBox="1"/>
          <p:nvPr/>
        </p:nvSpPr>
        <p:spPr>
          <a:xfrm>
            <a:off x="896112" y="1938528"/>
            <a:ext cx="10396728" cy="850392"/>
          </a:xfrm>
          <a:prstGeom prst="rect">
            <a:avLst/>
          </a:prstGeom>
          <a:noFill/>
          <a:ln/>
        </p:spPr>
        <p:txBody>
          <a:bodyPr wrap="square" lIns="0" tIns="0" rIns="0" bIns="0" rtlCol="0" anchor="ctr"/>
          <a:lstStyle/>
          <a:p>
            <a:pPr indent="0" marL="0">
              <a:lnSpc>
                <a:spcPct val="112000"/>
              </a:lnSpc>
              <a:buNone/>
            </a:pPr>
            <a:r>
              <a:rPr lang="en-US" sz="1500" dirty="0">
                <a:solidFill>
                  <a:srgbClr val="14202E"/>
                </a:solidFill>
                <a:latin typeface="Calibri" pitchFamily="34" charset="0"/>
                <a:ea typeface="Calibri" pitchFamily="34" charset="-122"/>
                <a:cs typeface="Calibri" pitchFamily="34" charset="-120"/>
              </a:rPr>
              <a:t>El promedio es casi cuatro días mayor que la moda y la mediana. ¿Por qué? Porque toma en cuenta el VALOR de todos los casos, y se ve arrastrado por los dos niños con 32 y 37 días de incubación.</a:t>
            </a:r>
            <a:endParaRPr lang="en-US" sz="1500" dirty="0"/>
          </a:p>
        </p:txBody>
      </p:sp>
      <p:sp>
        <p:nvSpPr>
          <p:cNvPr id="8" name="Shape 6"/>
          <p:cNvSpPr/>
          <p:nvPr/>
        </p:nvSpPr>
        <p:spPr>
          <a:xfrm>
            <a:off x="658368" y="3154680"/>
            <a:ext cx="5253228" cy="1371600"/>
          </a:xfrm>
          <a:prstGeom prst="roundRect">
            <a:avLst>
              <a:gd name="adj" fmla="val 2667"/>
            </a:avLst>
          </a:prstGeom>
          <a:solidFill>
            <a:srgbClr val="08182C"/>
          </a:solidFill>
          <a:ln w="12700">
            <a:solidFill>
              <a:srgbClr val="08182C"/>
            </a:solidFill>
            <a:prstDash val="solid"/>
          </a:ln>
        </p:spPr>
      </p:sp>
      <p:sp>
        <p:nvSpPr>
          <p:cNvPr id="9" name="Text 7"/>
          <p:cNvSpPr txBox="1"/>
          <p:nvPr/>
        </p:nvSpPr>
        <p:spPr>
          <a:xfrm>
            <a:off x="896112" y="3355848"/>
            <a:ext cx="4777740"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DISTRIBUCIÓN SIMÉTRICA</a:t>
            </a:r>
            <a:endParaRPr lang="en-US" sz="1050" dirty="0"/>
          </a:p>
        </p:txBody>
      </p:sp>
      <p:sp>
        <p:nvSpPr>
          <p:cNvPr id="10" name="Text 8"/>
          <p:cNvSpPr txBox="1"/>
          <p:nvPr/>
        </p:nvSpPr>
        <p:spPr>
          <a:xfrm>
            <a:off x="896112" y="3648456"/>
            <a:ext cx="4777740" cy="694944"/>
          </a:xfrm>
          <a:prstGeom prst="rect">
            <a:avLst/>
          </a:prstGeom>
          <a:noFill/>
          <a:ln/>
        </p:spPr>
        <p:txBody>
          <a:bodyPr wrap="square" lIns="0" tIns="0" rIns="0" bIns="0" rtlCol="0" anchor="ctr"/>
          <a:lstStyle/>
          <a:p>
            <a:pPr indent="0" marL="0">
              <a:lnSpc>
                <a:spcPct val="112000"/>
              </a:lnSpc>
              <a:buNone/>
            </a:pPr>
            <a:r>
              <a:rPr lang="en-US" sz="1400" dirty="0">
                <a:solidFill>
                  <a:srgbClr val="FFFFFF"/>
                </a:solidFill>
                <a:latin typeface="Calibri" pitchFamily="34" charset="0"/>
                <a:ea typeface="Calibri" pitchFamily="34" charset="-122"/>
                <a:cs typeface="Calibri" pitchFamily="34" charset="-120"/>
              </a:rPr>
              <a:t>Media, mediana y moda coinciden. Da igual cuál uses. Ejemplo: la talla.</a:t>
            </a:r>
            <a:endParaRPr lang="en-US" sz="1400" dirty="0"/>
          </a:p>
        </p:txBody>
      </p:sp>
      <p:sp>
        <p:nvSpPr>
          <p:cNvPr id="11" name="Shape 9"/>
          <p:cNvSpPr/>
          <p:nvPr/>
        </p:nvSpPr>
        <p:spPr>
          <a:xfrm>
            <a:off x="6277356" y="3154680"/>
            <a:ext cx="5253228" cy="1371600"/>
          </a:xfrm>
          <a:prstGeom prst="roundRect">
            <a:avLst>
              <a:gd name="adj" fmla="val 2667"/>
            </a:avLst>
          </a:prstGeom>
          <a:solidFill>
            <a:srgbClr val="F6E4E6"/>
          </a:solidFill>
          <a:ln w="12700">
            <a:solidFill>
              <a:srgbClr val="F6E4E6"/>
            </a:solidFill>
            <a:prstDash val="solid"/>
          </a:ln>
        </p:spPr>
      </p:sp>
      <p:sp>
        <p:nvSpPr>
          <p:cNvPr id="12" name="Text 10"/>
          <p:cNvSpPr txBox="1"/>
          <p:nvPr/>
        </p:nvSpPr>
        <p:spPr>
          <a:xfrm>
            <a:off x="6515100" y="3355848"/>
            <a:ext cx="4777740"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DISTRIBUCIÓN ASIMÉTRICA</a:t>
            </a:r>
            <a:endParaRPr lang="en-US" sz="1050" dirty="0"/>
          </a:p>
        </p:txBody>
      </p:sp>
      <p:sp>
        <p:nvSpPr>
          <p:cNvPr id="13" name="Text 11"/>
          <p:cNvSpPr txBox="1"/>
          <p:nvPr/>
        </p:nvSpPr>
        <p:spPr>
          <a:xfrm>
            <a:off x="6515100" y="3648456"/>
            <a:ext cx="4777740" cy="694944"/>
          </a:xfrm>
          <a:prstGeom prst="rect">
            <a:avLst/>
          </a:prstGeom>
          <a:noFill/>
          <a:ln/>
        </p:spPr>
        <p:txBody>
          <a:bodyPr wrap="square" lIns="0" tIns="0" rIns="0" bIns="0" rtlCol="0" anchor="ctr"/>
          <a:lstStyle/>
          <a:p>
            <a:pPr indent="0" marL="0">
              <a:lnSpc>
                <a:spcPct val="112000"/>
              </a:lnSpc>
              <a:buNone/>
            </a:pPr>
            <a:r>
              <a:rPr lang="en-US" sz="1400" dirty="0">
                <a:solidFill>
                  <a:srgbClr val="14202E"/>
                </a:solidFill>
                <a:latin typeface="Calibri" pitchFamily="34" charset="0"/>
                <a:ea typeface="Calibri" pitchFamily="34" charset="-122"/>
                <a:cs typeface="Calibri" pitchFamily="34" charset="-120"/>
              </a:rPr>
              <a:t>La mediana representa mejor al conjunto. La media conserva mejores propiedades para pruebas estadísticas. Ejemplo: la curva epidémica.</a:t>
            </a:r>
            <a:endParaRPr lang="en-US" sz="1400" dirty="0"/>
          </a:p>
        </p:txBody>
      </p:sp>
      <p:sp>
        <p:nvSpPr>
          <p:cNvPr id="14" name="Shape 12"/>
          <p:cNvSpPr/>
          <p:nvPr/>
        </p:nvSpPr>
        <p:spPr>
          <a:xfrm>
            <a:off x="658368" y="4754880"/>
            <a:ext cx="10872216" cy="777240"/>
          </a:xfrm>
          <a:prstGeom prst="roundRect">
            <a:avLst>
              <a:gd name="adj" fmla="val 4706"/>
            </a:avLst>
          </a:prstGeom>
          <a:solidFill>
            <a:srgbClr val="F1F4F8"/>
          </a:solidFill>
          <a:ln w="12700">
            <a:solidFill>
              <a:srgbClr val="F1F4F8"/>
            </a:solidFill>
            <a:prstDash val="solid"/>
          </a:ln>
        </p:spPr>
      </p:sp>
      <p:sp>
        <p:nvSpPr>
          <p:cNvPr id="15" name="Text 13"/>
          <p:cNvSpPr txBox="1"/>
          <p:nvPr/>
        </p:nvSpPr>
        <p:spPr>
          <a:xfrm>
            <a:off x="896112" y="4956048"/>
            <a:ext cx="10396728" cy="393192"/>
          </a:xfrm>
          <a:prstGeom prst="rect">
            <a:avLst/>
          </a:prstGeom>
          <a:noFill/>
          <a:ln/>
        </p:spPr>
        <p:txBody>
          <a:bodyPr wrap="square" lIns="0" tIns="0" rIns="0" bIns="0" rtlCol="0" anchor="ctr"/>
          <a:lstStyle/>
          <a:p>
            <a:pPr indent="0" marL="0">
              <a:lnSpc>
                <a:spcPct val="112000"/>
              </a:lnSpc>
              <a:buNone/>
            </a:pPr>
            <a:r>
              <a:rPr lang="en-US" sz="1450" dirty="0">
                <a:solidFill>
                  <a:srgbClr val="14202E"/>
                </a:solidFill>
                <a:latin typeface="Calibri" pitchFamily="34" charset="0"/>
                <a:ea typeface="Calibri" pitchFamily="34" charset="-122"/>
                <a:cs typeface="Calibri" pitchFamily="34" charset="-120"/>
              </a:rPr>
              <a:t>Cuando la media se separa mucho de la mediana no hay error de cálculo: hay asimetría o valores atípicos. Esa discrepancia es un hallazgo.</a:t>
            </a:r>
            <a:endParaRPr lang="en-US" sz="14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Aplicación práctica</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Comparar grupos con medidas resumen</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37</a:t>
            </a:r>
            <a:endParaRPr lang="en-US" sz="950" dirty="0"/>
          </a:p>
        </p:txBody>
      </p:sp>
      <p:sp>
        <p:nvSpPr>
          <p:cNvPr id="6" name="Text 4"/>
          <p:cNvSpPr txBox="1"/>
          <p:nvPr/>
        </p:nvSpPr>
        <p:spPr>
          <a:xfrm>
            <a:off x="658368" y="1600200"/>
            <a:ext cx="10515600" cy="822960"/>
          </a:xfrm>
          <a:prstGeom prst="rect">
            <a:avLst/>
          </a:prstGeom>
          <a:noFill/>
          <a:ln/>
        </p:spPr>
        <p:txBody>
          <a:bodyPr wrap="square" lIns="0" tIns="0" rIns="0" bIns="0" rtlCol="0" anchor="ctr"/>
          <a:lstStyle/>
          <a:p>
            <a:pPr algn="l" indent="0" marL="0">
              <a:lnSpc>
                <a:spcPct val="115000"/>
              </a:lnSpc>
              <a:buNone/>
            </a:pPr>
            <a:r>
              <a:rPr lang="en-US" sz="1500" dirty="0">
                <a:solidFill>
                  <a:srgbClr val="14202E"/>
                </a:solidFill>
                <a:latin typeface="Calibri" pitchFamily="34" charset="0"/>
                <a:ea typeface="Calibri" pitchFamily="34" charset="-122"/>
                <a:cs typeface="Calibri" pitchFamily="34" charset="-120"/>
              </a:rPr>
              <a:t>En un brote de enfermedad transmitida por alimentos durante un paseo, un grupo enfermó después de la comida y otro no. Al calcular la edad promedio de cada grupo, el de los enfermos resultó claramente menor.</a:t>
            </a:r>
            <a:endParaRPr lang="en-US" sz="1500" dirty="0"/>
          </a:p>
        </p:txBody>
      </p:sp>
      <p:sp>
        <p:nvSpPr>
          <p:cNvPr id="7" name="Shape 5"/>
          <p:cNvSpPr/>
          <p:nvPr/>
        </p:nvSpPr>
        <p:spPr>
          <a:xfrm>
            <a:off x="658368" y="2514600"/>
            <a:ext cx="10872216" cy="914400"/>
          </a:xfrm>
          <a:prstGeom prst="roundRect">
            <a:avLst>
              <a:gd name="adj" fmla="val 4000"/>
            </a:avLst>
          </a:prstGeom>
          <a:solidFill>
            <a:srgbClr val="F6E4E6"/>
          </a:solidFill>
          <a:ln w="12700">
            <a:solidFill>
              <a:srgbClr val="F6E4E6"/>
            </a:solidFill>
            <a:prstDash val="solid"/>
          </a:ln>
        </p:spPr>
      </p:sp>
      <p:sp>
        <p:nvSpPr>
          <p:cNvPr id="8" name="Text 6"/>
          <p:cNvSpPr txBox="1"/>
          <p:nvPr/>
        </p:nvSpPr>
        <p:spPr>
          <a:xfrm>
            <a:off x="896112" y="2715768"/>
            <a:ext cx="10396728" cy="530352"/>
          </a:xfrm>
          <a:prstGeom prst="rect">
            <a:avLst/>
          </a:prstGeom>
          <a:noFill/>
          <a:ln/>
        </p:spPr>
        <p:txBody>
          <a:bodyPr wrap="square" lIns="0" tIns="0" rIns="0" bIns="0" rtlCol="0" anchor="ctr"/>
          <a:lstStyle/>
          <a:p>
            <a:pPr indent="0" marL="0">
              <a:lnSpc>
                <a:spcPct val="112000"/>
              </a:lnSpc>
              <a:buNone/>
            </a:pPr>
            <a:r>
              <a:rPr lang="en-US" sz="1500" dirty="0">
                <a:solidFill>
                  <a:srgbClr val="14202E"/>
                </a:solidFill>
                <a:latin typeface="Calibri" pitchFamily="34" charset="0"/>
                <a:ea typeface="Calibri" pitchFamily="34" charset="-122"/>
                <a:cs typeface="Calibri" pitchFamily="34" charset="-120"/>
              </a:rPr>
              <a:t>La conclusión NO es “los niños tienen menor edad promedio”, que sería una obviedad. Es que la enfermedad afectó más a los niños que a los adultos.</a:t>
            </a:r>
            <a:endParaRPr lang="en-US" sz="1500" dirty="0"/>
          </a:p>
        </p:txBody>
      </p:sp>
      <p:sp>
        <p:nvSpPr>
          <p:cNvPr id="9" name="Shape 7"/>
          <p:cNvSpPr/>
          <p:nvPr/>
        </p:nvSpPr>
        <p:spPr>
          <a:xfrm>
            <a:off x="658368" y="3657600"/>
            <a:ext cx="5253228" cy="1280160"/>
          </a:xfrm>
          <a:prstGeom prst="roundRect">
            <a:avLst>
              <a:gd name="adj" fmla="val 2857"/>
            </a:avLst>
          </a:prstGeom>
          <a:solidFill>
            <a:srgbClr val="F1F4F8"/>
          </a:solidFill>
          <a:ln w="12700">
            <a:solidFill>
              <a:srgbClr val="F1F4F8"/>
            </a:solidFill>
            <a:prstDash val="solid"/>
          </a:ln>
        </p:spPr>
      </p:sp>
      <p:sp>
        <p:nvSpPr>
          <p:cNvPr id="10" name="Text 8"/>
          <p:cNvSpPr txBox="1"/>
          <p:nvPr/>
        </p:nvSpPr>
        <p:spPr>
          <a:xfrm>
            <a:off x="896112" y="385876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HIPÓTESIS 1</a:t>
            </a:r>
            <a:endParaRPr lang="en-US" sz="1050" dirty="0"/>
          </a:p>
        </p:txBody>
      </p:sp>
      <p:sp>
        <p:nvSpPr>
          <p:cNvPr id="11" name="Text 9"/>
          <p:cNvSpPr txBox="1"/>
          <p:nvPr/>
        </p:nvSpPr>
        <p:spPr>
          <a:xfrm>
            <a:off x="896112" y="4151376"/>
            <a:ext cx="4777740" cy="603504"/>
          </a:xfrm>
          <a:prstGeom prst="rect">
            <a:avLst/>
          </a:prstGeom>
          <a:noFill/>
          <a:ln/>
        </p:spPr>
        <p:txBody>
          <a:bodyPr wrap="square" lIns="0" tIns="0" rIns="0" bIns="0" rtlCol="0" anchor="ctr"/>
          <a:lstStyle/>
          <a:p>
            <a:pPr indent="0" marL="0">
              <a:lnSpc>
                <a:spcPct val="112000"/>
              </a:lnSpc>
              <a:buNone/>
            </a:pPr>
            <a:r>
              <a:rPr lang="en-US" sz="1400" dirty="0">
                <a:solidFill>
                  <a:srgbClr val="14202E"/>
                </a:solidFill>
                <a:latin typeface="Calibri" pitchFamily="34" charset="0"/>
                <a:ea typeface="Calibri" pitchFamily="34" charset="-122"/>
                <a:cs typeface="Calibri" pitchFamily="34" charset="-120"/>
              </a:rPr>
              <a:t>Los niños eran más susceptibles.</a:t>
            </a:r>
            <a:endParaRPr lang="en-US" sz="1400" dirty="0"/>
          </a:p>
        </p:txBody>
      </p:sp>
      <p:sp>
        <p:nvSpPr>
          <p:cNvPr id="12" name="Shape 10"/>
          <p:cNvSpPr/>
          <p:nvPr/>
        </p:nvSpPr>
        <p:spPr>
          <a:xfrm>
            <a:off x="6277356" y="3657600"/>
            <a:ext cx="5253228" cy="1280160"/>
          </a:xfrm>
          <a:prstGeom prst="roundRect">
            <a:avLst>
              <a:gd name="adj" fmla="val 2857"/>
            </a:avLst>
          </a:prstGeom>
          <a:solidFill>
            <a:srgbClr val="F1F4F8"/>
          </a:solidFill>
          <a:ln w="12700">
            <a:solidFill>
              <a:srgbClr val="F1F4F8"/>
            </a:solidFill>
            <a:prstDash val="solid"/>
          </a:ln>
        </p:spPr>
      </p:sp>
      <p:sp>
        <p:nvSpPr>
          <p:cNvPr id="13" name="Text 11"/>
          <p:cNvSpPr txBox="1"/>
          <p:nvPr/>
        </p:nvSpPr>
        <p:spPr>
          <a:xfrm>
            <a:off x="6515100" y="385876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HIPÓTESIS 2</a:t>
            </a:r>
            <a:endParaRPr lang="en-US" sz="1050" dirty="0"/>
          </a:p>
        </p:txBody>
      </p:sp>
      <p:sp>
        <p:nvSpPr>
          <p:cNvPr id="14" name="Text 12"/>
          <p:cNvSpPr txBox="1"/>
          <p:nvPr/>
        </p:nvSpPr>
        <p:spPr>
          <a:xfrm>
            <a:off x="6515100" y="4151376"/>
            <a:ext cx="4777740" cy="603504"/>
          </a:xfrm>
          <a:prstGeom prst="rect">
            <a:avLst/>
          </a:prstGeom>
          <a:noFill/>
          <a:ln/>
        </p:spPr>
        <p:txBody>
          <a:bodyPr wrap="square" lIns="0" tIns="0" rIns="0" bIns="0" rtlCol="0" anchor="ctr"/>
          <a:lstStyle/>
          <a:p>
            <a:pPr indent="0" marL="0">
              <a:lnSpc>
                <a:spcPct val="112000"/>
              </a:lnSpc>
              <a:buNone/>
            </a:pPr>
            <a:r>
              <a:rPr lang="en-US" sz="1400" dirty="0">
                <a:solidFill>
                  <a:srgbClr val="14202E"/>
                </a:solidFill>
                <a:latin typeface="Calibri" pitchFamily="34" charset="0"/>
                <a:ea typeface="Calibri" pitchFamily="34" charset="-122"/>
                <a:cs typeface="Calibri" pitchFamily="34" charset="-120"/>
              </a:rPr>
              <a:t>Se expusieron más: consumieron mayor cantidad del alimento contaminado.</a:t>
            </a:r>
            <a:endParaRPr lang="en-US" sz="1400" dirty="0"/>
          </a:p>
        </p:txBody>
      </p:sp>
      <p:sp>
        <p:nvSpPr>
          <p:cNvPr id="15" name="Text 13"/>
          <p:cNvSpPr txBox="1"/>
          <p:nvPr/>
        </p:nvSpPr>
        <p:spPr>
          <a:xfrm>
            <a:off x="658368" y="5120640"/>
            <a:ext cx="10872216" cy="365760"/>
          </a:xfrm>
          <a:prstGeom prst="rect">
            <a:avLst/>
          </a:prstGeom>
          <a:noFill/>
          <a:ln/>
        </p:spPr>
        <p:txBody>
          <a:bodyPr wrap="square" lIns="0" tIns="0" rIns="0" bIns="0" rtlCol="0" anchor="ctr"/>
          <a:lstStyle/>
          <a:p>
            <a:pPr algn="l" indent="0" marL="0">
              <a:lnSpc>
                <a:spcPct val="115000"/>
              </a:lnSpc>
              <a:buNone/>
            </a:pPr>
            <a:r>
              <a:rPr lang="en-US" sz="1350" i="1" dirty="0">
                <a:solidFill>
                  <a:srgbClr val="54637A"/>
                </a:solidFill>
                <a:latin typeface="Calibri" pitchFamily="34" charset="0"/>
                <a:ea typeface="Calibri" pitchFamily="34" charset="-122"/>
                <a:cs typeface="Calibri" pitchFamily="34" charset="-120"/>
              </a:rPr>
              <a:t>Un promedio no resuelve cuál de las dos es correcta. Señala dónde hay que buscar, que ya es bastante.</a:t>
            </a:r>
            <a:endParaRPr lang="en-US" sz="13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Cuando se pierde el dato individual</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Series agrupadas</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38</a:t>
            </a:r>
            <a:endParaRPr lang="en-US" sz="950" dirty="0"/>
          </a:p>
        </p:txBody>
      </p:sp>
      <p:sp>
        <p:nvSpPr>
          <p:cNvPr id="6" name="Text 4"/>
          <p:cNvSpPr txBox="1"/>
          <p:nvPr/>
        </p:nvSpPr>
        <p:spPr>
          <a:xfrm>
            <a:off x="658368" y="1600200"/>
            <a:ext cx="10515600" cy="777240"/>
          </a:xfrm>
          <a:prstGeom prst="rect">
            <a:avLst/>
          </a:prstGeom>
          <a:noFill/>
          <a:ln/>
        </p:spPr>
        <p:txBody>
          <a:bodyPr wrap="square" lIns="0" tIns="0" rIns="0" bIns="0" rtlCol="0" anchor="ctr"/>
          <a:lstStyle/>
          <a:p>
            <a:pPr algn="l" indent="0" marL="0">
              <a:lnSpc>
                <a:spcPct val="115000"/>
              </a:lnSpc>
              <a:buNone/>
            </a:pPr>
            <a:r>
              <a:rPr lang="en-US" sz="1450" dirty="0">
                <a:solidFill>
                  <a:srgbClr val="14202E"/>
                </a:solidFill>
                <a:latin typeface="Calibri" pitchFamily="34" charset="0"/>
                <a:ea typeface="Calibri" pitchFamily="34" charset="-122"/>
                <a:cs typeface="Calibri" pitchFamily="34" charset="-120"/>
              </a:rPr>
              <a:t>Con muchos datos hay que agruparlos en intervalos. El precio es que se pierden los valores individuales: la media y la mediana calculadas sobre datos agrupados son APROXIMACIONES.</a:t>
            </a:r>
            <a:endParaRPr lang="en-US" sz="1450" dirty="0"/>
          </a:p>
        </p:txBody>
      </p:sp>
      <p:sp>
        <p:nvSpPr>
          <p:cNvPr id="7" name="Shape 5"/>
          <p:cNvSpPr/>
          <p:nvPr/>
        </p:nvSpPr>
        <p:spPr>
          <a:xfrm>
            <a:off x="658368" y="2468880"/>
            <a:ext cx="10872216" cy="868680"/>
          </a:xfrm>
          <a:prstGeom prst="roundRect">
            <a:avLst>
              <a:gd name="adj" fmla="val 4211"/>
            </a:avLst>
          </a:prstGeom>
          <a:solidFill>
            <a:srgbClr val="E5EBF2"/>
          </a:solidFill>
          <a:ln w="12700">
            <a:solidFill>
              <a:srgbClr val="E5EBF2"/>
            </a:solidFill>
            <a:prstDash val="solid"/>
          </a:ln>
        </p:spPr>
      </p:sp>
      <p:sp>
        <p:nvSpPr>
          <p:cNvPr id="8" name="Text 6"/>
          <p:cNvSpPr txBox="1"/>
          <p:nvPr/>
        </p:nvSpPr>
        <p:spPr>
          <a:xfrm>
            <a:off x="896112" y="2670048"/>
            <a:ext cx="10396728" cy="484632"/>
          </a:xfrm>
          <a:prstGeom prst="rect">
            <a:avLst/>
          </a:prstGeom>
          <a:noFill/>
          <a:ln/>
        </p:spPr>
        <p:txBody>
          <a:bodyPr wrap="square" lIns="0" tIns="0" rIns="0" bIns="0" rtlCol="0" anchor="ctr"/>
          <a:lstStyle/>
          <a:p>
            <a:pPr indent="0" marL="0">
              <a:lnSpc>
                <a:spcPct val="112000"/>
              </a:lnSpc>
              <a:buNone/>
            </a:pPr>
            <a:r>
              <a:rPr lang="en-US" sz="1800" dirty="0">
                <a:solidFill>
                  <a:srgbClr val="14202E"/>
                </a:solidFill>
                <a:latin typeface="Calibri" pitchFamily="34" charset="0"/>
                <a:ea typeface="Calibri" pitchFamily="34" charset="-122"/>
                <a:cs typeface="Calibri" pitchFamily="34" charset="-120"/>
              </a:rPr>
              <a:t>Media aproximada  =  ( Σ ƒᵢ xᵢ )  ÷  ( Σ ƒᵢ )</a:t>
            </a:r>
            <a:endParaRPr lang="en-US" sz="1800" dirty="0"/>
          </a:p>
        </p:txBody>
      </p:sp>
      <p:sp>
        <p:nvSpPr>
          <p:cNvPr id="9" name="Shape 7"/>
          <p:cNvSpPr/>
          <p:nvPr/>
        </p:nvSpPr>
        <p:spPr>
          <a:xfrm>
            <a:off x="658368" y="3520440"/>
            <a:ext cx="10872216" cy="530352"/>
          </a:xfrm>
          <a:prstGeom prst="roundRect">
            <a:avLst>
              <a:gd name="adj" fmla="val 6897"/>
            </a:avLst>
          </a:prstGeom>
          <a:solidFill>
            <a:srgbClr val="F1F4F8"/>
          </a:solidFill>
          <a:ln w="12700">
            <a:solidFill>
              <a:srgbClr val="333333"/>
            </a:solidFill>
            <a:prstDash val="solid"/>
          </a:ln>
        </p:spPr>
      </p:sp>
      <p:sp>
        <p:nvSpPr>
          <p:cNvPr id="10" name="Text 8"/>
          <p:cNvSpPr txBox="1"/>
          <p:nvPr/>
        </p:nvSpPr>
        <p:spPr>
          <a:xfrm>
            <a:off x="896112" y="3648456"/>
            <a:ext cx="365760" cy="292608"/>
          </a:xfrm>
          <a:prstGeom prst="rect">
            <a:avLst/>
          </a:prstGeom>
          <a:noFill/>
          <a:ln/>
        </p:spPr>
        <p:txBody>
          <a:bodyPr wrap="square" lIns="0" tIns="0" rIns="0" bIns="0" rtlCol="0" anchor="ctr"/>
          <a:lstStyle/>
          <a:p>
            <a:pPr indent="0" marL="0">
              <a:buNone/>
            </a:pPr>
            <a:r>
              <a:rPr lang="en-US" sz="1600" b="1" dirty="0">
                <a:solidFill>
                  <a:srgbClr val="B52639"/>
                </a:solidFill>
                <a:latin typeface="Cambria" pitchFamily="34" charset="0"/>
                <a:ea typeface="Cambria" pitchFamily="34" charset="-122"/>
                <a:cs typeface="Cambria" pitchFamily="34" charset="-120"/>
              </a:rPr>
              <a:t>1</a:t>
            </a:r>
            <a:endParaRPr lang="en-US" sz="1600" dirty="0"/>
          </a:p>
        </p:txBody>
      </p:sp>
      <p:sp>
        <p:nvSpPr>
          <p:cNvPr id="11" name="Text 9"/>
          <p:cNvSpPr txBox="1"/>
          <p:nvPr/>
        </p:nvSpPr>
        <p:spPr>
          <a:xfrm>
            <a:off x="1389888" y="3602736"/>
            <a:ext cx="9866376" cy="402336"/>
          </a:xfrm>
          <a:prstGeom prst="rect">
            <a:avLst/>
          </a:prstGeom>
          <a:noFill/>
          <a:ln/>
        </p:spPr>
        <p:txBody>
          <a:bodyPr wrap="square" lIns="0" tIns="0" rIns="0" bIns="0" rtlCol="0" anchor="ctr"/>
          <a:lstStyle/>
          <a:p>
            <a:pPr indent="0" marL="0">
              <a:lnSpc>
                <a:spcPct val="102000"/>
              </a:lnSpc>
              <a:buNone/>
            </a:pPr>
            <a:r>
              <a:rPr lang="en-US" sz="1250" dirty="0">
                <a:solidFill>
                  <a:srgbClr val="14202E"/>
                </a:solidFill>
                <a:latin typeface="Calibri" pitchFamily="34" charset="0"/>
                <a:ea typeface="Calibri" pitchFamily="34" charset="-122"/>
                <a:cs typeface="Calibri" pitchFamily="34" charset="-120"/>
              </a:rPr>
              <a:t>Punto medio de cada intervalo (xᵢ): se suman el límite inferior y el superior REAL y se divide entre dos. Para 10 a 14 años: (10 + 14,9) ÷ 2 = 12,5.</a:t>
            </a:r>
            <a:endParaRPr lang="en-US" sz="1250" dirty="0"/>
          </a:p>
        </p:txBody>
      </p:sp>
      <p:sp>
        <p:nvSpPr>
          <p:cNvPr id="12" name="Shape 10"/>
          <p:cNvSpPr/>
          <p:nvPr/>
        </p:nvSpPr>
        <p:spPr>
          <a:xfrm>
            <a:off x="658368" y="4142232"/>
            <a:ext cx="10872216" cy="530352"/>
          </a:xfrm>
          <a:prstGeom prst="roundRect">
            <a:avLst>
              <a:gd name="adj" fmla="val 6897"/>
            </a:avLst>
          </a:prstGeom>
          <a:solidFill>
            <a:srgbClr val="F1F4F8"/>
          </a:solidFill>
          <a:ln w="12700">
            <a:solidFill>
              <a:srgbClr val="333333"/>
            </a:solidFill>
            <a:prstDash val="solid"/>
          </a:ln>
        </p:spPr>
      </p:sp>
      <p:sp>
        <p:nvSpPr>
          <p:cNvPr id="13" name="Text 11"/>
          <p:cNvSpPr txBox="1"/>
          <p:nvPr/>
        </p:nvSpPr>
        <p:spPr>
          <a:xfrm>
            <a:off x="896112" y="4270248"/>
            <a:ext cx="365760" cy="292608"/>
          </a:xfrm>
          <a:prstGeom prst="rect">
            <a:avLst/>
          </a:prstGeom>
          <a:noFill/>
          <a:ln/>
        </p:spPr>
        <p:txBody>
          <a:bodyPr wrap="square" lIns="0" tIns="0" rIns="0" bIns="0" rtlCol="0" anchor="ctr"/>
          <a:lstStyle/>
          <a:p>
            <a:pPr indent="0" marL="0">
              <a:buNone/>
            </a:pPr>
            <a:r>
              <a:rPr lang="en-US" sz="1600" b="1" dirty="0">
                <a:solidFill>
                  <a:srgbClr val="B52639"/>
                </a:solidFill>
                <a:latin typeface="Cambria" pitchFamily="34" charset="0"/>
                <a:ea typeface="Cambria" pitchFamily="34" charset="-122"/>
                <a:cs typeface="Cambria" pitchFamily="34" charset="-120"/>
              </a:rPr>
              <a:t>2</a:t>
            </a:r>
            <a:endParaRPr lang="en-US" sz="1600" dirty="0"/>
          </a:p>
        </p:txBody>
      </p:sp>
      <p:sp>
        <p:nvSpPr>
          <p:cNvPr id="14" name="Text 12"/>
          <p:cNvSpPr txBox="1"/>
          <p:nvPr/>
        </p:nvSpPr>
        <p:spPr>
          <a:xfrm>
            <a:off x="1389888" y="4224528"/>
            <a:ext cx="9866376" cy="402336"/>
          </a:xfrm>
          <a:prstGeom prst="rect">
            <a:avLst/>
          </a:prstGeom>
          <a:noFill/>
          <a:ln/>
        </p:spPr>
        <p:txBody>
          <a:bodyPr wrap="square" lIns="0" tIns="0" rIns="0" bIns="0" rtlCol="0" anchor="ctr"/>
          <a:lstStyle/>
          <a:p>
            <a:pPr indent="0" marL="0">
              <a:lnSpc>
                <a:spcPct val="102000"/>
              </a:lnSpc>
              <a:buNone/>
            </a:pPr>
            <a:r>
              <a:rPr lang="en-US" sz="1250" dirty="0">
                <a:solidFill>
                  <a:srgbClr val="14202E"/>
                </a:solidFill>
                <a:latin typeface="Calibri" pitchFamily="34" charset="0"/>
                <a:ea typeface="Calibri" pitchFamily="34" charset="-122"/>
                <a:cs typeface="Calibri" pitchFamily="34" charset="-120"/>
              </a:rPr>
              <a:t>Columna ƒᵢxᵢ: se multiplica cada punto medio por el número de casos del intervalo.</a:t>
            </a:r>
            <a:endParaRPr lang="en-US" sz="1250" dirty="0"/>
          </a:p>
        </p:txBody>
      </p:sp>
      <p:sp>
        <p:nvSpPr>
          <p:cNvPr id="15" name="Shape 13"/>
          <p:cNvSpPr/>
          <p:nvPr/>
        </p:nvSpPr>
        <p:spPr>
          <a:xfrm>
            <a:off x="658368" y="4764024"/>
            <a:ext cx="10872216" cy="530352"/>
          </a:xfrm>
          <a:prstGeom prst="roundRect">
            <a:avLst>
              <a:gd name="adj" fmla="val 6897"/>
            </a:avLst>
          </a:prstGeom>
          <a:solidFill>
            <a:srgbClr val="F1F4F8"/>
          </a:solidFill>
          <a:ln w="12700">
            <a:solidFill>
              <a:srgbClr val="333333"/>
            </a:solidFill>
            <a:prstDash val="solid"/>
          </a:ln>
        </p:spPr>
      </p:sp>
      <p:sp>
        <p:nvSpPr>
          <p:cNvPr id="16" name="Text 14"/>
          <p:cNvSpPr txBox="1"/>
          <p:nvPr/>
        </p:nvSpPr>
        <p:spPr>
          <a:xfrm>
            <a:off x="896112" y="4892040"/>
            <a:ext cx="365760" cy="292608"/>
          </a:xfrm>
          <a:prstGeom prst="rect">
            <a:avLst/>
          </a:prstGeom>
          <a:noFill/>
          <a:ln/>
        </p:spPr>
        <p:txBody>
          <a:bodyPr wrap="square" lIns="0" tIns="0" rIns="0" bIns="0" rtlCol="0" anchor="ctr"/>
          <a:lstStyle/>
          <a:p>
            <a:pPr indent="0" marL="0">
              <a:buNone/>
            </a:pPr>
            <a:r>
              <a:rPr lang="en-US" sz="1600" b="1" dirty="0">
                <a:solidFill>
                  <a:srgbClr val="B52639"/>
                </a:solidFill>
                <a:latin typeface="Cambria" pitchFamily="34" charset="0"/>
                <a:ea typeface="Cambria" pitchFamily="34" charset="-122"/>
                <a:cs typeface="Cambria" pitchFamily="34" charset="-120"/>
              </a:rPr>
              <a:t>3</a:t>
            </a:r>
            <a:endParaRPr lang="en-US" sz="1600" dirty="0"/>
          </a:p>
        </p:txBody>
      </p:sp>
      <p:sp>
        <p:nvSpPr>
          <p:cNvPr id="17" name="Text 15"/>
          <p:cNvSpPr txBox="1"/>
          <p:nvPr/>
        </p:nvSpPr>
        <p:spPr>
          <a:xfrm>
            <a:off x="1389888" y="4846320"/>
            <a:ext cx="9866376" cy="402336"/>
          </a:xfrm>
          <a:prstGeom prst="rect">
            <a:avLst/>
          </a:prstGeom>
          <a:noFill/>
          <a:ln/>
        </p:spPr>
        <p:txBody>
          <a:bodyPr wrap="square" lIns="0" tIns="0" rIns="0" bIns="0" rtlCol="0" anchor="ctr"/>
          <a:lstStyle/>
          <a:p>
            <a:pPr indent="0" marL="0">
              <a:lnSpc>
                <a:spcPct val="102000"/>
              </a:lnSpc>
              <a:buNone/>
            </a:pPr>
            <a:r>
              <a:rPr lang="en-US" sz="1250" dirty="0">
                <a:solidFill>
                  <a:srgbClr val="14202E"/>
                </a:solidFill>
                <a:latin typeface="Calibri" pitchFamily="34" charset="0"/>
                <a:ea typeface="Calibri" pitchFamily="34" charset="-122"/>
                <a:cs typeface="Calibri" pitchFamily="34" charset="-120"/>
              </a:rPr>
              <a:t>Se divide la suma de esos productos entre la suma de casos.</a:t>
            </a:r>
            <a:endParaRPr lang="en-US" sz="1250" dirty="0"/>
          </a:p>
        </p:txBody>
      </p:sp>
      <p:sp>
        <p:nvSpPr>
          <p:cNvPr id="18" name="Text 16"/>
          <p:cNvSpPr txBox="1"/>
          <p:nvPr/>
        </p:nvSpPr>
        <p:spPr>
          <a:xfrm>
            <a:off x="658368" y="5440680"/>
            <a:ext cx="10872216" cy="457200"/>
          </a:xfrm>
          <a:prstGeom prst="rect">
            <a:avLst/>
          </a:prstGeom>
          <a:noFill/>
          <a:ln/>
        </p:spPr>
        <p:txBody>
          <a:bodyPr wrap="square" lIns="0" tIns="0" rIns="0" bIns="0" rtlCol="0" anchor="ctr"/>
          <a:lstStyle/>
          <a:p>
            <a:pPr algn="l" indent="0" marL="0">
              <a:lnSpc>
                <a:spcPct val="115000"/>
              </a:lnSpc>
              <a:buNone/>
            </a:pPr>
            <a:r>
              <a:rPr lang="en-US" sz="1250" i="1" dirty="0">
                <a:solidFill>
                  <a:srgbClr val="54637A"/>
                </a:solidFill>
                <a:latin typeface="Calibri" pitchFamily="34" charset="0"/>
                <a:ea typeface="Calibri" pitchFamily="34" charset="-122"/>
                <a:cs typeface="Calibri" pitchFamily="34" charset="-120"/>
              </a:rPr>
              <a:t>Para la mediana se construye además una columna de casos acumulados, se ubica la posición de la mediana y se estima su valor por interpolación dentro del intervalo donde cae.</a:t>
            </a:r>
            <a:endParaRPr lang="en-US" sz="12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08182C"/>
        </a:solidFill>
      </p:bgPr>
    </p:bg>
    <p:spTree>
      <p:nvGrpSpPr>
        <p:cNvPr id="1" name=""/>
        <p:cNvGrpSpPr/>
        <p:nvPr/>
      </p:nvGrpSpPr>
      <p:grpSpPr>
        <a:xfrm>
          <a:off x="0" y="0"/>
          <a:ext cx="0" cy="0"/>
          <a:chOff x="0" y="0"/>
          <a:chExt cx="0" cy="0"/>
        </a:xfrm>
      </p:grpSpPr>
      <p:sp>
        <p:nvSpPr>
          <p:cNvPr id="2" name="Text 0"/>
          <p:cNvSpPr txBox="1"/>
          <p:nvPr/>
        </p:nvSpPr>
        <p:spPr>
          <a:xfrm>
            <a:off x="658368" y="1828800"/>
            <a:ext cx="2011680" cy="1371600"/>
          </a:xfrm>
          <a:prstGeom prst="rect">
            <a:avLst/>
          </a:prstGeom>
          <a:noFill/>
          <a:ln/>
        </p:spPr>
        <p:txBody>
          <a:bodyPr wrap="square" lIns="0" tIns="0" rIns="0" bIns="0" rtlCol="0" anchor="ctr"/>
          <a:lstStyle/>
          <a:p>
            <a:pPr indent="0" marL="0">
              <a:buNone/>
            </a:pPr>
            <a:r>
              <a:rPr lang="en-US" sz="8400" b="1" dirty="0">
                <a:solidFill>
                  <a:srgbClr val="B52639"/>
                </a:solidFill>
                <a:latin typeface="Cambria" pitchFamily="34" charset="0"/>
                <a:ea typeface="Cambria" pitchFamily="34" charset="-122"/>
                <a:cs typeface="Cambria" pitchFamily="34" charset="-120"/>
              </a:rPr>
              <a:t>6</a:t>
            </a:r>
            <a:endParaRPr lang="en-US" sz="8400" dirty="0"/>
          </a:p>
        </p:txBody>
      </p:sp>
      <p:sp>
        <p:nvSpPr>
          <p:cNvPr id="3" name="Text 1"/>
          <p:cNvSpPr txBox="1"/>
          <p:nvPr/>
        </p:nvSpPr>
        <p:spPr>
          <a:xfrm>
            <a:off x="658368" y="3017520"/>
            <a:ext cx="9052560" cy="1143000"/>
          </a:xfrm>
          <a:prstGeom prst="rect">
            <a:avLst/>
          </a:prstGeom>
          <a:noFill/>
          <a:ln/>
        </p:spPr>
        <p:txBody>
          <a:bodyPr wrap="square" lIns="0" tIns="0" rIns="0" bIns="0" rtlCol="0" anchor="ctr"/>
          <a:lstStyle/>
          <a:p>
            <a:pPr indent="0" marL="0">
              <a:buNone/>
            </a:pPr>
            <a:r>
              <a:rPr lang="en-US" sz="3600" b="1" dirty="0">
                <a:solidFill>
                  <a:srgbClr val="FFFFFF"/>
                </a:solidFill>
                <a:latin typeface="Cambria" pitchFamily="34" charset="0"/>
                <a:ea typeface="Cambria" pitchFamily="34" charset="-122"/>
                <a:cs typeface="Cambria" pitchFamily="34" charset="-120"/>
              </a:rPr>
              <a:t>Dispersión y distribución normal</a:t>
            </a:r>
            <a:endParaRPr lang="en-US" sz="3600" dirty="0"/>
          </a:p>
        </p:txBody>
      </p:sp>
      <p:sp>
        <p:nvSpPr>
          <p:cNvPr id="4" name="Text 2"/>
          <p:cNvSpPr txBox="1"/>
          <p:nvPr/>
        </p:nvSpPr>
        <p:spPr>
          <a:xfrm>
            <a:off x="658368" y="4279392"/>
            <a:ext cx="8595360" cy="640080"/>
          </a:xfrm>
          <a:prstGeom prst="rect">
            <a:avLst/>
          </a:prstGeom>
          <a:noFill/>
          <a:ln/>
        </p:spPr>
        <p:txBody>
          <a:bodyPr wrap="square" lIns="0" tIns="0" rIns="0" bIns="0" rtlCol="0" anchor="ctr"/>
          <a:lstStyle/>
          <a:p>
            <a:pPr indent="0" marL="0">
              <a:buNone/>
            </a:pPr>
            <a:r>
              <a:rPr lang="en-US" sz="1400" dirty="0">
                <a:solidFill>
                  <a:srgbClr val="8FB4D4"/>
                </a:solidFill>
                <a:latin typeface="Calibri" pitchFamily="34" charset="0"/>
                <a:ea typeface="Calibri" pitchFamily="34" charset="-122"/>
                <a:cs typeface="Calibri" pitchFamily="34" charset="-120"/>
              </a:rPr>
              <a:t>Dónde está el centro no basta</a:t>
            </a:r>
            <a:endParaRPr lang="en-US" sz="1400" dirty="0"/>
          </a:p>
        </p:txBody>
      </p:sp>
      <p:sp>
        <p:nvSpPr>
          <p:cNvPr id="5" name="Shape 3"/>
          <p:cNvSpPr/>
          <p:nvPr/>
        </p:nvSpPr>
        <p:spPr>
          <a:xfrm>
            <a:off x="0" y="6320396"/>
            <a:ext cx="310896" cy="80404"/>
          </a:xfrm>
          <a:prstGeom prst="rect">
            <a:avLst/>
          </a:prstGeom>
          <a:solidFill>
            <a:srgbClr val="0F2A4A"/>
          </a:solidFill>
          <a:ln w="12700">
            <a:solidFill>
              <a:srgbClr val="0F2A4A"/>
            </a:solidFill>
            <a:prstDash val="solid"/>
          </a:ln>
        </p:spPr>
      </p:sp>
      <p:sp>
        <p:nvSpPr>
          <p:cNvPr id="6" name="Shape 4"/>
          <p:cNvSpPr/>
          <p:nvPr/>
        </p:nvSpPr>
        <p:spPr>
          <a:xfrm>
            <a:off x="420624" y="6266793"/>
            <a:ext cx="310896" cy="134007"/>
          </a:xfrm>
          <a:prstGeom prst="rect">
            <a:avLst/>
          </a:prstGeom>
          <a:solidFill>
            <a:srgbClr val="0F2A4A"/>
          </a:solidFill>
          <a:ln w="12700">
            <a:solidFill>
              <a:srgbClr val="0F2A4A"/>
            </a:solidFill>
            <a:prstDash val="solid"/>
          </a:ln>
        </p:spPr>
      </p:sp>
      <p:sp>
        <p:nvSpPr>
          <p:cNvPr id="7" name="Shape 5"/>
          <p:cNvSpPr/>
          <p:nvPr/>
        </p:nvSpPr>
        <p:spPr>
          <a:xfrm>
            <a:off x="841248" y="6186389"/>
            <a:ext cx="310896" cy="214411"/>
          </a:xfrm>
          <a:prstGeom prst="rect">
            <a:avLst/>
          </a:prstGeom>
          <a:solidFill>
            <a:srgbClr val="0F2A4A"/>
          </a:solidFill>
          <a:ln w="12700">
            <a:solidFill>
              <a:srgbClr val="0F2A4A"/>
            </a:solidFill>
            <a:prstDash val="solid"/>
          </a:ln>
        </p:spPr>
      </p:sp>
      <p:sp>
        <p:nvSpPr>
          <p:cNvPr id="8" name="Shape 6"/>
          <p:cNvSpPr/>
          <p:nvPr/>
        </p:nvSpPr>
        <p:spPr>
          <a:xfrm>
            <a:off x="1261872" y="6079183"/>
            <a:ext cx="310896" cy="321617"/>
          </a:xfrm>
          <a:prstGeom prst="rect">
            <a:avLst/>
          </a:prstGeom>
          <a:solidFill>
            <a:srgbClr val="0F2A4A"/>
          </a:solidFill>
          <a:ln w="12700">
            <a:solidFill>
              <a:srgbClr val="0F2A4A"/>
            </a:solidFill>
            <a:prstDash val="solid"/>
          </a:ln>
        </p:spPr>
      </p:sp>
      <p:sp>
        <p:nvSpPr>
          <p:cNvPr id="9" name="Shape 7"/>
          <p:cNvSpPr/>
          <p:nvPr/>
        </p:nvSpPr>
        <p:spPr>
          <a:xfrm>
            <a:off x="1682496" y="5945177"/>
            <a:ext cx="310896" cy="455623"/>
          </a:xfrm>
          <a:prstGeom prst="rect">
            <a:avLst/>
          </a:prstGeom>
          <a:solidFill>
            <a:srgbClr val="0F2A4A"/>
          </a:solidFill>
          <a:ln w="12700">
            <a:solidFill>
              <a:srgbClr val="0F2A4A"/>
            </a:solidFill>
            <a:prstDash val="solid"/>
          </a:ln>
        </p:spPr>
      </p:sp>
      <p:sp>
        <p:nvSpPr>
          <p:cNvPr id="10" name="Shape 8"/>
          <p:cNvSpPr/>
          <p:nvPr/>
        </p:nvSpPr>
        <p:spPr>
          <a:xfrm>
            <a:off x="2103120" y="5784368"/>
            <a:ext cx="310896" cy="616432"/>
          </a:xfrm>
          <a:prstGeom prst="rect">
            <a:avLst/>
          </a:prstGeom>
          <a:solidFill>
            <a:srgbClr val="0F2A4A"/>
          </a:solidFill>
          <a:ln w="12700">
            <a:solidFill>
              <a:srgbClr val="0F2A4A"/>
            </a:solidFill>
            <a:prstDash val="solid"/>
          </a:ln>
        </p:spPr>
      </p:sp>
      <p:sp>
        <p:nvSpPr>
          <p:cNvPr id="11" name="Shape 9"/>
          <p:cNvSpPr/>
          <p:nvPr/>
        </p:nvSpPr>
        <p:spPr>
          <a:xfrm>
            <a:off x="2523744" y="5623560"/>
            <a:ext cx="310896" cy="777240"/>
          </a:xfrm>
          <a:prstGeom prst="rect">
            <a:avLst/>
          </a:prstGeom>
          <a:solidFill>
            <a:srgbClr val="B52639"/>
          </a:solidFill>
          <a:ln w="12700">
            <a:solidFill>
              <a:srgbClr val="B52639"/>
            </a:solidFill>
            <a:prstDash val="solid"/>
          </a:ln>
        </p:spPr>
      </p:sp>
      <p:sp>
        <p:nvSpPr>
          <p:cNvPr id="12" name="Shape 10"/>
          <p:cNvSpPr/>
          <p:nvPr/>
        </p:nvSpPr>
        <p:spPr>
          <a:xfrm>
            <a:off x="2944368" y="5703964"/>
            <a:ext cx="310896" cy="696836"/>
          </a:xfrm>
          <a:prstGeom prst="rect">
            <a:avLst/>
          </a:prstGeom>
          <a:solidFill>
            <a:srgbClr val="0F2A4A"/>
          </a:solidFill>
          <a:ln w="12700">
            <a:solidFill>
              <a:srgbClr val="0F2A4A"/>
            </a:solidFill>
            <a:prstDash val="solid"/>
          </a:ln>
        </p:spPr>
      </p:sp>
      <p:sp>
        <p:nvSpPr>
          <p:cNvPr id="13" name="Shape 11"/>
          <p:cNvSpPr/>
          <p:nvPr/>
        </p:nvSpPr>
        <p:spPr>
          <a:xfrm>
            <a:off x="3364992" y="5864772"/>
            <a:ext cx="310896" cy="536028"/>
          </a:xfrm>
          <a:prstGeom prst="rect">
            <a:avLst/>
          </a:prstGeom>
          <a:solidFill>
            <a:srgbClr val="0F2A4A"/>
          </a:solidFill>
          <a:ln w="12700">
            <a:solidFill>
              <a:srgbClr val="0F2A4A"/>
            </a:solidFill>
            <a:prstDash val="solid"/>
          </a:ln>
        </p:spPr>
      </p:sp>
      <p:sp>
        <p:nvSpPr>
          <p:cNvPr id="14" name="Shape 12"/>
          <p:cNvSpPr/>
          <p:nvPr/>
        </p:nvSpPr>
        <p:spPr>
          <a:xfrm>
            <a:off x="3785616" y="5998779"/>
            <a:ext cx="310896" cy="402021"/>
          </a:xfrm>
          <a:prstGeom prst="rect">
            <a:avLst/>
          </a:prstGeom>
          <a:solidFill>
            <a:srgbClr val="0F2A4A"/>
          </a:solidFill>
          <a:ln w="12700">
            <a:solidFill>
              <a:srgbClr val="0F2A4A"/>
            </a:solidFill>
            <a:prstDash val="solid"/>
          </a:ln>
        </p:spPr>
      </p:sp>
      <p:sp>
        <p:nvSpPr>
          <p:cNvPr id="15" name="Shape 13"/>
          <p:cNvSpPr/>
          <p:nvPr/>
        </p:nvSpPr>
        <p:spPr>
          <a:xfrm>
            <a:off x="4206240" y="6105985"/>
            <a:ext cx="310896" cy="294815"/>
          </a:xfrm>
          <a:prstGeom prst="rect">
            <a:avLst/>
          </a:prstGeom>
          <a:solidFill>
            <a:srgbClr val="0F2A4A"/>
          </a:solidFill>
          <a:ln w="12700">
            <a:solidFill>
              <a:srgbClr val="0F2A4A"/>
            </a:solidFill>
            <a:prstDash val="solid"/>
          </a:ln>
        </p:spPr>
      </p:sp>
      <p:sp>
        <p:nvSpPr>
          <p:cNvPr id="16" name="Shape 14"/>
          <p:cNvSpPr/>
          <p:nvPr/>
        </p:nvSpPr>
        <p:spPr>
          <a:xfrm>
            <a:off x="4626864" y="6172988"/>
            <a:ext cx="310896" cy="227812"/>
          </a:xfrm>
          <a:prstGeom prst="rect">
            <a:avLst/>
          </a:prstGeom>
          <a:solidFill>
            <a:srgbClr val="0F2A4A"/>
          </a:solidFill>
          <a:ln w="12700">
            <a:solidFill>
              <a:srgbClr val="0F2A4A"/>
            </a:solidFill>
            <a:prstDash val="solid"/>
          </a:ln>
        </p:spPr>
      </p:sp>
      <p:sp>
        <p:nvSpPr>
          <p:cNvPr id="17" name="Shape 15"/>
          <p:cNvSpPr/>
          <p:nvPr/>
        </p:nvSpPr>
        <p:spPr>
          <a:xfrm>
            <a:off x="5047488" y="6132786"/>
            <a:ext cx="310896" cy="268014"/>
          </a:xfrm>
          <a:prstGeom prst="rect">
            <a:avLst/>
          </a:prstGeom>
          <a:solidFill>
            <a:srgbClr val="0F2A4A"/>
          </a:solidFill>
          <a:ln w="12700">
            <a:solidFill>
              <a:srgbClr val="0F2A4A"/>
            </a:solidFill>
            <a:prstDash val="solid"/>
          </a:ln>
        </p:spPr>
      </p:sp>
      <p:sp>
        <p:nvSpPr>
          <p:cNvPr id="18" name="Shape 16"/>
          <p:cNvSpPr/>
          <p:nvPr/>
        </p:nvSpPr>
        <p:spPr>
          <a:xfrm>
            <a:off x="5468112" y="6052382"/>
            <a:ext cx="310896" cy="348418"/>
          </a:xfrm>
          <a:prstGeom prst="rect">
            <a:avLst/>
          </a:prstGeom>
          <a:solidFill>
            <a:srgbClr val="0F2A4A"/>
          </a:solidFill>
          <a:ln w="12700">
            <a:solidFill>
              <a:srgbClr val="0F2A4A"/>
            </a:solidFill>
            <a:prstDash val="solid"/>
          </a:ln>
        </p:spPr>
      </p:sp>
      <p:sp>
        <p:nvSpPr>
          <p:cNvPr id="19" name="Shape 17"/>
          <p:cNvSpPr/>
          <p:nvPr/>
        </p:nvSpPr>
        <p:spPr>
          <a:xfrm>
            <a:off x="5888736" y="6146187"/>
            <a:ext cx="310896" cy="254613"/>
          </a:xfrm>
          <a:prstGeom prst="rect">
            <a:avLst/>
          </a:prstGeom>
          <a:solidFill>
            <a:srgbClr val="0F2A4A"/>
          </a:solidFill>
          <a:ln w="12700">
            <a:solidFill>
              <a:srgbClr val="0F2A4A"/>
            </a:solidFill>
            <a:prstDash val="solid"/>
          </a:ln>
        </p:spPr>
      </p:sp>
      <p:sp>
        <p:nvSpPr>
          <p:cNvPr id="20" name="Shape 18"/>
          <p:cNvSpPr/>
          <p:nvPr/>
        </p:nvSpPr>
        <p:spPr>
          <a:xfrm>
            <a:off x="6309360" y="6226591"/>
            <a:ext cx="310896" cy="174209"/>
          </a:xfrm>
          <a:prstGeom prst="rect">
            <a:avLst/>
          </a:prstGeom>
          <a:solidFill>
            <a:srgbClr val="0F2A4A"/>
          </a:solidFill>
          <a:ln w="12700">
            <a:solidFill>
              <a:srgbClr val="0F2A4A"/>
            </a:solidFill>
            <a:prstDash val="solid"/>
          </a:ln>
        </p:spPr>
      </p:sp>
      <p:sp>
        <p:nvSpPr>
          <p:cNvPr id="21" name="Shape 19"/>
          <p:cNvSpPr/>
          <p:nvPr/>
        </p:nvSpPr>
        <p:spPr>
          <a:xfrm>
            <a:off x="6729984" y="6280194"/>
            <a:ext cx="310896" cy="120606"/>
          </a:xfrm>
          <a:prstGeom prst="rect">
            <a:avLst/>
          </a:prstGeom>
          <a:solidFill>
            <a:srgbClr val="0F2A4A"/>
          </a:solidFill>
          <a:ln w="12700">
            <a:solidFill>
              <a:srgbClr val="0F2A4A"/>
            </a:solidFill>
            <a:prstDash val="solid"/>
          </a:ln>
        </p:spPr>
      </p:sp>
      <p:sp>
        <p:nvSpPr>
          <p:cNvPr id="22" name="Shape 20"/>
          <p:cNvSpPr/>
          <p:nvPr/>
        </p:nvSpPr>
        <p:spPr>
          <a:xfrm>
            <a:off x="7150608" y="6306995"/>
            <a:ext cx="310896" cy="93805"/>
          </a:xfrm>
          <a:prstGeom prst="rect">
            <a:avLst/>
          </a:prstGeom>
          <a:solidFill>
            <a:srgbClr val="0F2A4A"/>
          </a:solidFill>
          <a:ln w="12700">
            <a:solidFill>
              <a:srgbClr val="0F2A4A"/>
            </a:solidFill>
            <a:prstDash val="solid"/>
          </a:ln>
        </p:spPr>
      </p:sp>
      <p:sp>
        <p:nvSpPr>
          <p:cNvPr id="23" name="Shape 21"/>
          <p:cNvSpPr/>
          <p:nvPr/>
        </p:nvSpPr>
        <p:spPr>
          <a:xfrm>
            <a:off x="7571232" y="6333797"/>
            <a:ext cx="310896" cy="67003"/>
          </a:xfrm>
          <a:prstGeom prst="rect">
            <a:avLst/>
          </a:prstGeom>
          <a:solidFill>
            <a:srgbClr val="0F2A4A"/>
          </a:solidFill>
          <a:ln w="12700">
            <a:solidFill>
              <a:srgbClr val="0F2A4A"/>
            </a:solidFill>
            <a:prstDash val="solid"/>
          </a:ln>
        </p:spPr>
      </p:sp>
      <p:sp>
        <p:nvSpPr>
          <p:cNvPr id="24" name="Shape 22"/>
          <p:cNvSpPr/>
          <p:nvPr/>
        </p:nvSpPr>
        <p:spPr>
          <a:xfrm>
            <a:off x="7991856" y="6347197"/>
            <a:ext cx="310896" cy="53603"/>
          </a:xfrm>
          <a:prstGeom prst="rect">
            <a:avLst/>
          </a:prstGeom>
          <a:solidFill>
            <a:srgbClr val="0F2A4A"/>
          </a:solidFill>
          <a:ln w="12700">
            <a:solidFill>
              <a:srgbClr val="0F2A4A"/>
            </a:solidFill>
            <a:prstDash val="solid"/>
          </a:ln>
        </p:spPr>
      </p:sp>
      <p:sp>
        <p:nvSpPr>
          <p:cNvPr id="25" name="Shape 23"/>
          <p:cNvSpPr/>
          <p:nvPr/>
        </p:nvSpPr>
        <p:spPr>
          <a:xfrm>
            <a:off x="8412480" y="6360598"/>
            <a:ext cx="310896" cy="40202"/>
          </a:xfrm>
          <a:prstGeom prst="rect">
            <a:avLst/>
          </a:prstGeom>
          <a:solidFill>
            <a:srgbClr val="0F2A4A"/>
          </a:solidFill>
          <a:ln w="12700">
            <a:solidFill>
              <a:srgbClr val="0F2A4A"/>
            </a:solidFill>
            <a:prstDash val="solid"/>
          </a:ln>
        </p:spPr>
      </p:sp>
      <p:sp>
        <p:nvSpPr>
          <p:cNvPr id="26" name="Shape 24"/>
          <p:cNvSpPr/>
          <p:nvPr/>
        </p:nvSpPr>
        <p:spPr>
          <a:xfrm>
            <a:off x="8833104" y="6360598"/>
            <a:ext cx="310896" cy="40202"/>
          </a:xfrm>
          <a:prstGeom prst="rect">
            <a:avLst/>
          </a:prstGeom>
          <a:solidFill>
            <a:srgbClr val="0F2A4A"/>
          </a:solidFill>
          <a:ln w="12700">
            <a:solidFill>
              <a:srgbClr val="0F2A4A"/>
            </a:solidFill>
            <a:prstDash val="solid"/>
          </a:ln>
        </p:spPr>
      </p:sp>
      <p:sp>
        <p:nvSpPr>
          <p:cNvPr id="27" name="Shape 25"/>
          <p:cNvSpPr/>
          <p:nvPr/>
        </p:nvSpPr>
        <p:spPr>
          <a:xfrm>
            <a:off x="9253728" y="6373999"/>
            <a:ext cx="310896" cy="26801"/>
          </a:xfrm>
          <a:prstGeom prst="rect">
            <a:avLst/>
          </a:prstGeom>
          <a:solidFill>
            <a:srgbClr val="0F2A4A"/>
          </a:solidFill>
          <a:ln w="12700">
            <a:solidFill>
              <a:srgbClr val="0F2A4A"/>
            </a:solidFill>
            <a:prstDash val="solid"/>
          </a:ln>
        </p:spPr>
      </p:sp>
      <p:sp>
        <p:nvSpPr>
          <p:cNvPr id="28" name="Shape 26"/>
          <p:cNvSpPr/>
          <p:nvPr/>
        </p:nvSpPr>
        <p:spPr>
          <a:xfrm>
            <a:off x="9674352" y="6373999"/>
            <a:ext cx="310896" cy="26801"/>
          </a:xfrm>
          <a:prstGeom prst="rect">
            <a:avLst/>
          </a:prstGeom>
          <a:solidFill>
            <a:srgbClr val="0F2A4A"/>
          </a:solidFill>
          <a:ln w="12700">
            <a:solidFill>
              <a:srgbClr val="0F2A4A"/>
            </a:solidFill>
            <a:prstDash val="solid"/>
          </a:ln>
        </p:spPr>
      </p:sp>
      <p:sp>
        <p:nvSpPr>
          <p:cNvPr id="29" name="Text 27"/>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8FB4D4"/>
                </a:solidFill>
                <a:latin typeface="Calibri" pitchFamily="34" charset="0"/>
                <a:ea typeface="Calibri" pitchFamily="34" charset="-122"/>
                <a:cs typeface="Calibri" pitchFamily="34" charset="-120"/>
              </a:rPr>
              <a:t>Epidemiología · Sesión 3 · Medición y datos</a:t>
            </a:r>
            <a:endParaRPr lang="en-US" sz="950" dirty="0"/>
          </a:p>
        </p:txBody>
      </p:sp>
      <p:sp>
        <p:nvSpPr>
          <p:cNvPr id="30" name="Text 28"/>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8FB4D4"/>
                </a:solidFill>
                <a:latin typeface="Calibri" pitchFamily="34" charset="0"/>
                <a:ea typeface="Calibri" pitchFamily="34" charset="-122"/>
                <a:cs typeface="Calibri" pitchFamily="34" charset="-120"/>
              </a:rPr>
              <a:t>39</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Punto de partida</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Contar para decidir</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4</a:t>
            </a:r>
            <a:endParaRPr lang="en-US" sz="950" dirty="0"/>
          </a:p>
        </p:txBody>
      </p:sp>
      <p:sp>
        <p:nvSpPr>
          <p:cNvPr id="6" name="Text 4"/>
          <p:cNvSpPr txBox="1"/>
          <p:nvPr/>
        </p:nvSpPr>
        <p:spPr>
          <a:xfrm>
            <a:off x="658368" y="1600200"/>
            <a:ext cx="10424160" cy="731520"/>
          </a:xfrm>
          <a:prstGeom prst="rect">
            <a:avLst/>
          </a:prstGeom>
          <a:noFill/>
          <a:ln/>
        </p:spPr>
        <p:txBody>
          <a:bodyPr wrap="square" lIns="0" tIns="0" rIns="0" bIns="0" rtlCol="0" anchor="ctr"/>
          <a:lstStyle/>
          <a:p>
            <a:pPr algn="l" indent="0" marL="0">
              <a:lnSpc>
                <a:spcPct val="115000"/>
              </a:lnSpc>
              <a:buNone/>
            </a:pPr>
            <a:r>
              <a:rPr lang="en-US" sz="1600" dirty="0">
                <a:solidFill>
                  <a:srgbClr val="14202E"/>
                </a:solidFill>
                <a:latin typeface="Calibri" pitchFamily="34" charset="0"/>
                <a:ea typeface="Calibri" pitchFamily="34" charset="-122"/>
                <a:cs typeface="Calibri" pitchFamily="34" charset="-120"/>
              </a:rPr>
              <a:t>Las dos primeras sesiones fueron conceptuales. Desde hoy empezamos a contar. Y contar en salud tiene una particularidad incómoda: los números no aparecen solos.</a:t>
            </a:r>
            <a:endParaRPr lang="en-US" sz="1600" dirty="0"/>
          </a:p>
        </p:txBody>
      </p:sp>
      <p:sp>
        <p:nvSpPr>
          <p:cNvPr id="7" name="Shape 5"/>
          <p:cNvSpPr/>
          <p:nvPr/>
        </p:nvSpPr>
        <p:spPr>
          <a:xfrm>
            <a:off x="658368" y="2514600"/>
            <a:ext cx="1998878" cy="1005840"/>
          </a:xfrm>
          <a:prstGeom prst="roundRect">
            <a:avLst>
              <a:gd name="adj" fmla="val 4545"/>
            </a:avLst>
          </a:prstGeom>
          <a:solidFill>
            <a:srgbClr val="F1F4F8"/>
          </a:solidFill>
          <a:ln w="12700">
            <a:solidFill>
              <a:srgbClr val="333333"/>
            </a:solidFill>
            <a:prstDash val="solid"/>
          </a:ln>
        </p:spPr>
      </p:sp>
      <p:sp>
        <p:nvSpPr>
          <p:cNvPr id="8" name="Text 6"/>
          <p:cNvSpPr txBox="1"/>
          <p:nvPr/>
        </p:nvSpPr>
        <p:spPr>
          <a:xfrm>
            <a:off x="841248" y="2761488"/>
            <a:ext cx="1633118" cy="548640"/>
          </a:xfrm>
          <a:prstGeom prst="rect">
            <a:avLst/>
          </a:prstGeom>
          <a:noFill/>
          <a:ln/>
        </p:spPr>
        <p:txBody>
          <a:bodyPr wrap="square" lIns="0" tIns="0" rIns="0" bIns="0" rtlCol="0" anchor="ctr"/>
          <a:lstStyle/>
          <a:p>
            <a:pPr algn="ctr" indent="0" marL="0">
              <a:lnSpc>
                <a:spcPct val="100000"/>
              </a:lnSpc>
              <a:buNone/>
            </a:pPr>
            <a:r>
              <a:rPr lang="en-US" sz="1350" b="1" dirty="0">
                <a:solidFill>
                  <a:srgbClr val="0F2A4A"/>
                </a:solidFill>
                <a:latin typeface="Calibri" pitchFamily="34" charset="0"/>
                <a:ea typeface="Calibri" pitchFamily="34" charset="-122"/>
                <a:cs typeface="Calibri" pitchFamily="34" charset="-120"/>
              </a:rPr>
              <a:t>Qué se va a medir</a:t>
            </a:r>
            <a:endParaRPr lang="en-US" sz="1350" dirty="0"/>
          </a:p>
        </p:txBody>
      </p:sp>
      <p:sp>
        <p:nvSpPr>
          <p:cNvPr id="9" name="Shape 7"/>
          <p:cNvSpPr/>
          <p:nvPr/>
        </p:nvSpPr>
        <p:spPr>
          <a:xfrm>
            <a:off x="2876702" y="2514600"/>
            <a:ext cx="1998878" cy="1005840"/>
          </a:xfrm>
          <a:prstGeom prst="roundRect">
            <a:avLst>
              <a:gd name="adj" fmla="val 4545"/>
            </a:avLst>
          </a:prstGeom>
          <a:solidFill>
            <a:srgbClr val="F1F4F8"/>
          </a:solidFill>
          <a:ln w="12700">
            <a:solidFill>
              <a:srgbClr val="333333"/>
            </a:solidFill>
            <a:prstDash val="solid"/>
          </a:ln>
        </p:spPr>
      </p:sp>
      <p:sp>
        <p:nvSpPr>
          <p:cNvPr id="10" name="Text 8"/>
          <p:cNvSpPr txBox="1"/>
          <p:nvPr/>
        </p:nvSpPr>
        <p:spPr>
          <a:xfrm>
            <a:off x="3059582" y="2761488"/>
            <a:ext cx="1633118" cy="548640"/>
          </a:xfrm>
          <a:prstGeom prst="rect">
            <a:avLst/>
          </a:prstGeom>
          <a:noFill/>
          <a:ln/>
        </p:spPr>
        <p:txBody>
          <a:bodyPr wrap="square" lIns="0" tIns="0" rIns="0" bIns="0" rtlCol="0" anchor="ctr"/>
          <a:lstStyle/>
          <a:p>
            <a:pPr algn="ctr" indent="0" marL="0">
              <a:lnSpc>
                <a:spcPct val="100000"/>
              </a:lnSpc>
              <a:buNone/>
            </a:pPr>
            <a:r>
              <a:rPr lang="en-US" sz="1350" b="1" dirty="0">
                <a:solidFill>
                  <a:srgbClr val="0F2A4A"/>
                </a:solidFill>
                <a:latin typeface="Calibri" pitchFamily="34" charset="0"/>
                <a:ea typeface="Calibri" pitchFamily="34" charset="-122"/>
                <a:cs typeface="Calibri" pitchFamily="34" charset="-120"/>
              </a:rPr>
              <a:t>Con qué escala</a:t>
            </a:r>
            <a:endParaRPr lang="en-US" sz="1350" dirty="0"/>
          </a:p>
        </p:txBody>
      </p:sp>
      <p:sp>
        <p:nvSpPr>
          <p:cNvPr id="11" name="Shape 9"/>
          <p:cNvSpPr/>
          <p:nvPr/>
        </p:nvSpPr>
        <p:spPr>
          <a:xfrm>
            <a:off x="5095037" y="2514600"/>
            <a:ext cx="1998878" cy="1005840"/>
          </a:xfrm>
          <a:prstGeom prst="roundRect">
            <a:avLst>
              <a:gd name="adj" fmla="val 4545"/>
            </a:avLst>
          </a:prstGeom>
          <a:solidFill>
            <a:srgbClr val="F1F4F8"/>
          </a:solidFill>
          <a:ln w="12700">
            <a:solidFill>
              <a:srgbClr val="333333"/>
            </a:solidFill>
            <a:prstDash val="solid"/>
          </a:ln>
        </p:spPr>
      </p:sp>
      <p:sp>
        <p:nvSpPr>
          <p:cNvPr id="12" name="Text 10"/>
          <p:cNvSpPr txBox="1"/>
          <p:nvPr/>
        </p:nvSpPr>
        <p:spPr>
          <a:xfrm>
            <a:off x="5277917" y="2761488"/>
            <a:ext cx="1633118" cy="548640"/>
          </a:xfrm>
          <a:prstGeom prst="rect">
            <a:avLst/>
          </a:prstGeom>
          <a:noFill/>
          <a:ln/>
        </p:spPr>
        <p:txBody>
          <a:bodyPr wrap="square" lIns="0" tIns="0" rIns="0" bIns="0" rtlCol="0" anchor="ctr"/>
          <a:lstStyle/>
          <a:p>
            <a:pPr algn="ctr" indent="0" marL="0">
              <a:lnSpc>
                <a:spcPct val="100000"/>
              </a:lnSpc>
              <a:buNone/>
            </a:pPr>
            <a:r>
              <a:rPr lang="en-US" sz="1350" b="1" dirty="0">
                <a:solidFill>
                  <a:srgbClr val="0F2A4A"/>
                </a:solidFill>
                <a:latin typeface="Calibri" pitchFamily="34" charset="0"/>
                <a:ea typeface="Calibri" pitchFamily="34" charset="-122"/>
                <a:cs typeface="Calibri" pitchFamily="34" charset="-120"/>
              </a:rPr>
              <a:t>A quién</a:t>
            </a:r>
            <a:endParaRPr lang="en-US" sz="1350" dirty="0"/>
          </a:p>
        </p:txBody>
      </p:sp>
      <p:sp>
        <p:nvSpPr>
          <p:cNvPr id="13" name="Shape 11"/>
          <p:cNvSpPr/>
          <p:nvPr/>
        </p:nvSpPr>
        <p:spPr>
          <a:xfrm>
            <a:off x="7313371" y="2514600"/>
            <a:ext cx="1998878" cy="1005840"/>
          </a:xfrm>
          <a:prstGeom prst="roundRect">
            <a:avLst>
              <a:gd name="adj" fmla="val 4545"/>
            </a:avLst>
          </a:prstGeom>
          <a:solidFill>
            <a:srgbClr val="F1F4F8"/>
          </a:solidFill>
          <a:ln w="12700">
            <a:solidFill>
              <a:srgbClr val="333333"/>
            </a:solidFill>
            <a:prstDash val="solid"/>
          </a:ln>
        </p:spPr>
      </p:sp>
      <p:sp>
        <p:nvSpPr>
          <p:cNvPr id="14" name="Text 12"/>
          <p:cNvSpPr txBox="1"/>
          <p:nvPr/>
        </p:nvSpPr>
        <p:spPr>
          <a:xfrm>
            <a:off x="7496251" y="2761488"/>
            <a:ext cx="1633118" cy="548640"/>
          </a:xfrm>
          <a:prstGeom prst="rect">
            <a:avLst/>
          </a:prstGeom>
          <a:noFill/>
          <a:ln/>
        </p:spPr>
        <p:txBody>
          <a:bodyPr wrap="square" lIns="0" tIns="0" rIns="0" bIns="0" rtlCol="0" anchor="ctr"/>
          <a:lstStyle/>
          <a:p>
            <a:pPr algn="ctr" indent="0" marL="0">
              <a:lnSpc>
                <a:spcPct val="100000"/>
              </a:lnSpc>
              <a:buNone/>
            </a:pPr>
            <a:r>
              <a:rPr lang="en-US" sz="1350" b="1" dirty="0">
                <a:solidFill>
                  <a:srgbClr val="0F2A4A"/>
                </a:solidFill>
                <a:latin typeface="Calibri" pitchFamily="34" charset="0"/>
                <a:ea typeface="Calibri" pitchFamily="34" charset="-122"/>
                <a:cs typeface="Calibri" pitchFamily="34" charset="-120"/>
              </a:rPr>
              <a:t>Cuándo</a:t>
            </a:r>
            <a:endParaRPr lang="en-US" sz="1350" dirty="0"/>
          </a:p>
        </p:txBody>
      </p:sp>
      <p:sp>
        <p:nvSpPr>
          <p:cNvPr id="15" name="Shape 13"/>
          <p:cNvSpPr/>
          <p:nvPr/>
        </p:nvSpPr>
        <p:spPr>
          <a:xfrm>
            <a:off x="9531706" y="2514600"/>
            <a:ext cx="1998878" cy="1005840"/>
          </a:xfrm>
          <a:prstGeom prst="roundRect">
            <a:avLst>
              <a:gd name="adj" fmla="val 4545"/>
            </a:avLst>
          </a:prstGeom>
          <a:solidFill>
            <a:srgbClr val="F1F4F8"/>
          </a:solidFill>
          <a:ln w="12700">
            <a:solidFill>
              <a:srgbClr val="333333"/>
            </a:solidFill>
            <a:prstDash val="solid"/>
          </a:ln>
        </p:spPr>
      </p:sp>
      <p:sp>
        <p:nvSpPr>
          <p:cNvPr id="16" name="Text 14"/>
          <p:cNvSpPr txBox="1"/>
          <p:nvPr/>
        </p:nvSpPr>
        <p:spPr>
          <a:xfrm>
            <a:off x="9714586" y="2761488"/>
            <a:ext cx="1633118" cy="548640"/>
          </a:xfrm>
          <a:prstGeom prst="rect">
            <a:avLst/>
          </a:prstGeom>
          <a:noFill/>
          <a:ln/>
        </p:spPr>
        <p:txBody>
          <a:bodyPr wrap="square" lIns="0" tIns="0" rIns="0" bIns="0" rtlCol="0" anchor="ctr"/>
          <a:lstStyle/>
          <a:p>
            <a:pPr algn="ctr" indent="0" marL="0">
              <a:lnSpc>
                <a:spcPct val="100000"/>
              </a:lnSpc>
              <a:buNone/>
            </a:pPr>
            <a:r>
              <a:rPr lang="en-US" sz="1350" b="1" dirty="0">
                <a:solidFill>
                  <a:srgbClr val="0F2A4A"/>
                </a:solidFill>
                <a:latin typeface="Calibri" pitchFamily="34" charset="0"/>
                <a:ea typeface="Calibri" pitchFamily="34" charset="-122"/>
                <a:cs typeface="Calibri" pitchFamily="34" charset="-120"/>
              </a:rPr>
              <a:t>Con qué instrumento</a:t>
            </a:r>
            <a:endParaRPr lang="en-US" sz="1350" dirty="0"/>
          </a:p>
        </p:txBody>
      </p:sp>
      <p:sp>
        <p:nvSpPr>
          <p:cNvPr id="17" name="Text 15"/>
          <p:cNvSpPr txBox="1"/>
          <p:nvPr/>
        </p:nvSpPr>
        <p:spPr>
          <a:xfrm>
            <a:off x="658368" y="3703320"/>
            <a:ext cx="10872216" cy="457200"/>
          </a:xfrm>
          <a:prstGeom prst="rect">
            <a:avLst/>
          </a:prstGeom>
          <a:noFill/>
          <a:ln/>
        </p:spPr>
        <p:txBody>
          <a:bodyPr wrap="square" lIns="0" tIns="0" rIns="0" bIns="0" rtlCol="0" anchor="ctr"/>
          <a:lstStyle/>
          <a:p>
            <a:pPr algn="l" indent="0" marL="0">
              <a:lnSpc>
                <a:spcPct val="115000"/>
              </a:lnSpc>
              <a:buNone/>
            </a:pPr>
            <a:r>
              <a:rPr lang="en-US" sz="1450" i="1" dirty="0">
                <a:solidFill>
                  <a:srgbClr val="54637A"/>
                </a:solidFill>
                <a:latin typeface="Calibri" pitchFamily="34" charset="0"/>
                <a:ea typeface="Calibri" pitchFamily="34" charset="-122"/>
                <a:cs typeface="Calibri" pitchFamily="34" charset="-120"/>
              </a:rPr>
              <a:t>Cada una de estas decisiones se toma ANTES de que exista el primer dato. Y cada una puede arruinar todo lo que venga después.</a:t>
            </a:r>
            <a:endParaRPr lang="en-US" sz="1450" dirty="0"/>
          </a:p>
        </p:txBody>
      </p:sp>
      <p:sp>
        <p:nvSpPr>
          <p:cNvPr id="18" name="Shape 16"/>
          <p:cNvSpPr/>
          <p:nvPr/>
        </p:nvSpPr>
        <p:spPr>
          <a:xfrm>
            <a:off x="658368" y="4297680"/>
            <a:ext cx="10872216" cy="1143000"/>
          </a:xfrm>
          <a:prstGeom prst="roundRect">
            <a:avLst>
              <a:gd name="adj" fmla="val 3200"/>
            </a:avLst>
          </a:prstGeom>
          <a:solidFill>
            <a:srgbClr val="08182C"/>
          </a:solidFill>
          <a:ln w="12700">
            <a:solidFill>
              <a:srgbClr val="08182C"/>
            </a:solidFill>
            <a:prstDash val="solid"/>
          </a:ln>
        </p:spPr>
      </p:sp>
      <p:sp>
        <p:nvSpPr>
          <p:cNvPr id="19" name="Text 17"/>
          <p:cNvSpPr txBox="1"/>
          <p:nvPr/>
        </p:nvSpPr>
        <p:spPr>
          <a:xfrm>
            <a:off x="896112" y="449884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LA IDEA QUE SOSTIENE TODA LA SESIÓN</a:t>
            </a:r>
            <a:endParaRPr lang="en-US" sz="1050" dirty="0"/>
          </a:p>
        </p:txBody>
      </p:sp>
      <p:sp>
        <p:nvSpPr>
          <p:cNvPr id="20" name="Text 18"/>
          <p:cNvSpPr txBox="1"/>
          <p:nvPr/>
        </p:nvSpPr>
        <p:spPr>
          <a:xfrm>
            <a:off x="896112" y="4791456"/>
            <a:ext cx="10396728" cy="466344"/>
          </a:xfrm>
          <a:prstGeom prst="rect">
            <a:avLst/>
          </a:prstGeom>
          <a:noFill/>
          <a:ln/>
        </p:spPr>
        <p:txBody>
          <a:bodyPr wrap="square" lIns="0" tIns="0" rIns="0" bIns="0" rtlCol="0" anchor="ctr"/>
          <a:lstStyle/>
          <a:p>
            <a:pPr indent="0" marL="0">
              <a:lnSpc>
                <a:spcPct val="112000"/>
              </a:lnSpc>
              <a:buNone/>
            </a:pPr>
            <a:r>
              <a:rPr lang="en-US" sz="1450" dirty="0">
                <a:solidFill>
                  <a:srgbClr val="FFFFFF"/>
                </a:solidFill>
                <a:latin typeface="Calibri" pitchFamily="34" charset="0"/>
                <a:ea typeface="Calibri" pitchFamily="34" charset="-122"/>
                <a:cs typeface="Calibri" pitchFamily="34" charset="-120"/>
              </a:rPr>
              <a:t>Un análisis estadístico sofisticado aplicado a datos mal recogidos no produce buenos resultados: produce resultados equivocados con apariencia de rigor. Y eso es bastante peor que no tener nada.</a:t>
            </a:r>
            <a:endParaRPr lang="en-US" sz="145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La más simple y la más frágil</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Rango o amplitud</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40</a:t>
            </a:r>
            <a:endParaRPr lang="en-US" sz="950" dirty="0"/>
          </a:p>
        </p:txBody>
      </p:sp>
      <p:sp>
        <p:nvSpPr>
          <p:cNvPr id="6" name="Shape 4"/>
          <p:cNvSpPr/>
          <p:nvPr/>
        </p:nvSpPr>
        <p:spPr>
          <a:xfrm>
            <a:off x="658368" y="1691640"/>
            <a:ext cx="10872216" cy="868680"/>
          </a:xfrm>
          <a:prstGeom prst="roundRect">
            <a:avLst>
              <a:gd name="adj" fmla="val 4211"/>
            </a:avLst>
          </a:prstGeom>
          <a:solidFill>
            <a:srgbClr val="E5EBF2"/>
          </a:solidFill>
          <a:ln w="12700">
            <a:solidFill>
              <a:srgbClr val="E5EBF2"/>
            </a:solidFill>
            <a:prstDash val="solid"/>
          </a:ln>
        </p:spPr>
      </p:sp>
      <p:sp>
        <p:nvSpPr>
          <p:cNvPr id="7" name="Text 5"/>
          <p:cNvSpPr txBox="1"/>
          <p:nvPr/>
        </p:nvSpPr>
        <p:spPr>
          <a:xfrm>
            <a:off x="896112" y="1892808"/>
            <a:ext cx="10396728" cy="484632"/>
          </a:xfrm>
          <a:prstGeom prst="rect">
            <a:avLst/>
          </a:prstGeom>
          <a:noFill/>
          <a:ln/>
        </p:spPr>
        <p:txBody>
          <a:bodyPr wrap="square" lIns="0" tIns="0" rIns="0" bIns="0" rtlCol="0" anchor="ctr"/>
          <a:lstStyle/>
          <a:p>
            <a:pPr indent="0" marL="0">
              <a:lnSpc>
                <a:spcPct val="112000"/>
              </a:lnSpc>
              <a:buNone/>
            </a:pPr>
            <a:r>
              <a:rPr lang="en-US" sz="1900" dirty="0">
                <a:solidFill>
                  <a:srgbClr val="14202E"/>
                </a:solidFill>
                <a:latin typeface="Calibri" pitchFamily="34" charset="0"/>
                <a:ea typeface="Calibri" pitchFamily="34" charset="-122"/>
                <a:cs typeface="Calibri" pitchFamily="34" charset="-120"/>
              </a:rPr>
              <a:t>Rango  =  valor máximo  −  valor mínimo</a:t>
            </a:r>
            <a:endParaRPr lang="en-US" sz="1900" dirty="0"/>
          </a:p>
        </p:txBody>
      </p:sp>
      <p:sp>
        <p:nvSpPr>
          <p:cNvPr id="8" name="Shape 6"/>
          <p:cNvSpPr/>
          <p:nvPr/>
        </p:nvSpPr>
        <p:spPr>
          <a:xfrm>
            <a:off x="658368" y="2743200"/>
            <a:ext cx="2926080" cy="1371600"/>
          </a:xfrm>
          <a:prstGeom prst="roundRect">
            <a:avLst>
              <a:gd name="adj" fmla="val 2667"/>
            </a:avLst>
          </a:prstGeom>
          <a:solidFill>
            <a:srgbClr val="F1F4F8"/>
          </a:solidFill>
          <a:ln w="12700">
            <a:solidFill>
              <a:srgbClr val="F1F4F8"/>
            </a:solidFill>
            <a:prstDash val="solid"/>
          </a:ln>
        </p:spPr>
      </p:sp>
      <p:sp>
        <p:nvSpPr>
          <p:cNvPr id="9" name="Text 7"/>
          <p:cNvSpPr txBox="1"/>
          <p:nvPr/>
        </p:nvSpPr>
        <p:spPr>
          <a:xfrm>
            <a:off x="841248" y="2999232"/>
            <a:ext cx="2560320" cy="777240"/>
          </a:xfrm>
          <a:prstGeom prst="rect">
            <a:avLst/>
          </a:prstGeom>
          <a:noFill/>
          <a:ln/>
        </p:spPr>
        <p:txBody>
          <a:bodyPr wrap="square" lIns="0" tIns="0" rIns="0" bIns="0" rtlCol="0" anchor="ctr"/>
          <a:lstStyle/>
          <a:p>
            <a:pPr algn="ctr" indent="0" marL="0">
              <a:buNone/>
            </a:pPr>
            <a:r>
              <a:rPr lang="en-US" sz="4000" b="1" dirty="0">
                <a:solidFill>
                  <a:srgbClr val="B52639"/>
                </a:solidFill>
                <a:latin typeface="Cambria" pitchFamily="34" charset="0"/>
                <a:ea typeface="Cambria" pitchFamily="34" charset="-122"/>
                <a:cs typeface="Cambria" pitchFamily="34" charset="-120"/>
              </a:rPr>
              <a:t>22</a:t>
            </a:r>
            <a:endParaRPr lang="en-US" sz="4000" dirty="0"/>
          </a:p>
        </p:txBody>
      </p:sp>
      <p:sp>
        <p:nvSpPr>
          <p:cNvPr id="10" name="Text 8"/>
          <p:cNvSpPr txBox="1"/>
          <p:nvPr/>
        </p:nvSpPr>
        <p:spPr>
          <a:xfrm>
            <a:off x="841248" y="3794760"/>
            <a:ext cx="2560320" cy="182880"/>
          </a:xfrm>
          <a:prstGeom prst="rect">
            <a:avLst/>
          </a:prstGeom>
          <a:noFill/>
          <a:ln/>
        </p:spPr>
        <p:txBody>
          <a:bodyPr wrap="square" lIns="0" tIns="0" rIns="0" bIns="0" rtlCol="0" anchor="ctr"/>
          <a:lstStyle/>
          <a:p>
            <a:pPr algn="ctr" indent="0" marL="0">
              <a:lnSpc>
                <a:spcPct val="110000"/>
              </a:lnSpc>
              <a:buNone/>
            </a:pPr>
            <a:r>
              <a:rPr lang="en-US" sz="1150" dirty="0">
                <a:solidFill>
                  <a:srgbClr val="54637A"/>
                </a:solidFill>
                <a:latin typeface="Calibri" pitchFamily="34" charset="0"/>
                <a:ea typeface="Calibri" pitchFamily="34" charset="-122"/>
                <a:cs typeface="Calibri" pitchFamily="34" charset="-120"/>
              </a:rPr>
              <a:t>días de rango</a:t>
            </a:r>
            <a:endParaRPr lang="en-US" sz="1150" dirty="0"/>
          </a:p>
          <a:p>
            <a:pPr algn="ctr" indent="0" marL="0">
              <a:lnSpc>
                <a:spcPct val="110000"/>
              </a:lnSpc>
              <a:buNone/>
            </a:pPr>
            <a:r>
              <a:rPr lang="en-US" sz="1150" dirty="0">
                <a:solidFill>
                  <a:srgbClr val="54637A"/>
                </a:solidFill>
                <a:latin typeface="Calibri" pitchFamily="34" charset="0"/>
                <a:ea typeface="Calibri" pitchFamily="34" charset="-122"/>
                <a:cs typeface="Calibri" pitchFamily="34" charset="-120"/>
              </a:rPr>
              <a:t>(37 − 15)</a:t>
            </a:r>
            <a:endParaRPr lang="en-US" sz="1150" dirty="0"/>
          </a:p>
        </p:txBody>
      </p:sp>
      <p:sp>
        <p:nvSpPr>
          <p:cNvPr id="11" name="Shape 9"/>
          <p:cNvSpPr/>
          <p:nvPr/>
        </p:nvSpPr>
        <p:spPr>
          <a:xfrm>
            <a:off x="3813048" y="2743200"/>
            <a:ext cx="7717536" cy="1371600"/>
          </a:xfrm>
          <a:prstGeom prst="roundRect">
            <a:avLst>
              <a:gd name="adj" fmla="val 2667"/>
            </a:avLst>
          </a:prstGeom>
          <a:solidFill>
            <a:srgbClr val="F1F4F8"/>
          </a:solidFill>
          <a:ln w="12700">
            <a:solidFill>
              <a:srgbClr val="F1F4F8"/>
            </a:solidFill>
            <a:prstDash val="solid"/>
          </a:ln>
        </p:spPr>
      </p:sp>
      <p:sp>
        <p:nvSpPr>
          <p:cNvPr id="12" name="Text 10"/>
          <p:cNvSpPr txBox="1"/>
          <p:nvPr/>
        </p:nvSpPr>
        <p:spPr>
          <a:xfrm>
            <a:off x="4050792" y="2944368"/>
            <a:ext cx="7242048"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INTERPRETACIÓN</a:t>
            </a:r>
            <a:endParaRPr lang="en-US" sz="1050" dirty="0"/>
          </a:p>
        </p:txBody>
      </p:sp>
      <p:sp>
        <p:nvSpPr>
          <p:cNvPr id="13" name="Text 11"/>
          <p:cNvSpPr txBox="1"/>
          <p:nvPr/>
        </p:nvSpPr>
        <p:spPr>
          <a:xfrm>
            <a:off x="4050792" y="3236976"/>
            <a:ext cx="7242048" cy="694944"/>
          </a:xfrm>
          <a:prstGeom prst="rect">
            <a:avLst/>
          </a:prstGeom>
          <a:noFill/>
          <a:ln/>
        </p:spPr>
        <p:txBody>
          <a:bodyPr wrap="square" lIns="0" tIns="0" rIns="0" bIns="0" rtlCol="0" anchor="ctr"/>
          <a:lstStyle/>
          <a:p>
            <a:pPr indent="0" marL="0">
              <a:lnSpc>
                <a:spcPct val="112000"/>
              </a:lnSpc>
              <a:buNone/>
            </a:pPr>
            <a:r>
              <a:rPr lang="en-US" sz="1400" dirty="0">
                <a:solidFill>
                  <a:srgbClr val="14202E"/>
                </a:solidFill>
                <a:latin typeface="Calibri" pitchFamily="34" charset="0"/>
                <a:ea typeface="Calibri" pitchFamily="34" charset="-122"/>
                <a:cs typeface="Calibri" pitchFamily="34" charset="-120"/>
              </a:rPr>
              <a:t>Todos los periodos de incubación observados se ubicaron dentro de una franja de 22 días. Depende solo de dos valores, así que un único caso extremo la dispara.</a:t>
            </a:r>
            <a:endParaRPr lang="en-US" sz="1400" dirty="0"/>
          </a:p>
        </p:txBody>
      </p:sp>
      <p:sp>
        <p:nvSpPr>
          <p:cNvPr id="14" name="Shape 12"/>
          <p:cNvSpPr/>
          <p:nvPr/>
        </p:nvSpPr>
        <p:spPr>
          <a:xfrm>
            <a:off x="658368" y="4343400"/>
            <a:ext cx="10872216" cy="1143000"/>
          </a:xfrm>
          <a:prstGeom prst="roundRect">
            <a:avLst>
              <a:gd name="adj" fmla="val 3200"/>
            </a:avLst>
          </a:prstGeom>
          <a:solidFill>
            <a:srgbClr val="08182C"/>
          </a:solidFill>
          <a:ln w="12700">
            <a:solidFill>
              <a:srgbClr val="08182C"/>
            </a:solidFill>
            <a:prstDash val="solid"/>
          </a:ln>
        </p:spPr>
      </p:sp>
      <p:sp>
        <p:nvSpPr>
          <p:cNvPr id="15" name="Text 13"/>
          <p:cNvSpPr txBox="1"/>
          <p:nvPr/>
        </p:nvSpPr>
        <p:spPr>
          <a:xfrm>
            <a:off x="896112" y="454456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OJO CON EL USO CLÍNICO</a:t>
            </a:r>
            <a:endParaRPr lang="en-US" sz="1050" dirty="0"/>
          </a:p>
        </p:txBody>
      </p:sp>
      <p:sp>
        <p:nvSpPr>
          <p:cNvPr id="16" name="Text 14"/>
          <p:cNvSpPr txBox="1"/>
          <p:nvPr/>
        </p:nvSpPr>
        <p:spPr>
          <a:xfrm>
            <a:off x="896112" y="4837176"/>
            <a:ext cx="10396728" cy="466344"/>
          </a:xfrm>
          <a:prstGeom prst="rect">
            <a:avLst/>
          </a:prstGeom>
          <a:noFill/>
          <a:ln/>
        </p:spPr>
        <p:txBody>
          <a:bodyPr wrap="square" lIns="0" tIns="0" rIns="0" bIns="0" rtlCol="0" anchor="ctr"/>
          <a:lstStyle/>
          <a:p>
            <a:pPr indent="0" marL="0">
              <a:lnSpc>
                <a:spcPct val="112000"/>
              </a:lnSpc>
              <a:buNone/>
            </a:pPr>
            <a:r>
              <a:rPr lang="en-US" sz="1400" dirty="0">
                <a:solidFill>
                  <a:srgbClr val="FFFFFF"/>
                </a:solidFill>
                <a:latin typeface="Calibri" pitchFamily="34" charset="0"/>
                <a:ea typeface="Calibri" pitchFamily="34" charset="-122"/>
                <a:cs typeface="Calibri" pitchFamily="34" charset="-120"/>
              </a:rPr>
              <a:t>Cuando se dice que la rubéola tiene un periodo de incubación de 15 a 21 días, generalmente 18, se está usando exactamente esta lógica: un rango habitual más un valor central.</a:t>
            </a:r>
            <a:endParaRPr lang="en-US" sz="1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Cuánto se alejan los datos de su media</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Varianza</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41</a:t>
            </a:r>
            <a:endParaRPr lang="en-US" sz="950" dirty="0"/>
          </a:p>
        </p:txBody>
      </p:sp>
      <p:sp>
        <p:nvSpPr>
          <p:cNvPr id="6" name="Shape 4"/>
          <p:cNvSpPr/>
          <p:nvPr/>
        </p:nvSpPr>
        <p:spPr>
          <a:xfrm>
            <a:off x="658368" y="1645920"/>
            <a:ext cx="10872216" cy="868680"/>
          </a:xfrm>
          <a:prstGeom prst="roundRect">
            <a:avLst>
              <a:gd name="adj" fmla="val 4211"/>
            </a:avLst>
          </a:prstGeom>
          <a:solidFill>
            <a:srgbClr val="E5EBF2"/>
          </a:solidFill>
          <a:ln w="12700">
            <a:solidFill>
              <a:srgbClr val="E5EBF2"/>
            </a:solidFill>
            <a:prstDash val="solid"/>
          </a:ln>
        </p:spPr>
      </p:sp>
      <p:sp>
        <p:nvSpPr>
          <p:cNvPr id="7" name="Text 5"/>
          <p:cNvSpPr txBox="1"/>
          <p:nvPr/>
        </p:nvSpPr>
        <p:spPr>
          <a:xfrm>
            <a:off x="896112" y="1847088"/>
            <a:ext cx="10396728" cy="484632"/>
          </a:xfrm>
          <a:prstGeom prst="rect">
            <a:avLst/>
          </a:prstGeom>
          <a:noFill/>
          <a:ln/>
        </p:spPr>
        <p:txBody>
          <a:bodyPr wrap="square" lIns="0" tIns="0" rIns="0" bIns="0" rtlCol="0" anchor="ctr"/>
          <a:lstStyle/>
          <a:p>
            <a:pPr indent="0" marL="0">
              <a:lnSpc>
                <a:spcPct val="112000"/>
              </a:lnSpc>
              <a:buNone/>
            </a:pPr>
            <a:r>
              <a:rPr lang="en-US" sz="1900" dirty="0">
                <a:solidFill>
                  <a:srgbClr val="14202E"/>
                </a:solidFill>
                <a:latin typeface="Calibri" pitchFamily="34" charset="0"/>
                <a:ea typeface="Calibri" pitchFamily="34" charset="-122"/>
                <a:cs typeface="Calibri" pitchFamily="34" charset="-120"/>
              </a:rPr>
              <a:t>s²  =  Σ (xᵢ − x̄)²  ÷  (n − 1)</a:t>
            </a:r>
            <a:endParaRPr lang="en-US" sz="1900" dirty="0"/>
          </a:p>
        </p:txBody>
      </p:sp>
      <p:sp>
        <p:nvSpPr>
          <p:cNvPr id="8" name="Shape 6"/>
          <p:cNvSpPr/>
          <p:nvPr/>
        </p:nvSpPr>
        <p:spPr>
          <a:xfrm>
            <a:off x="658368" y="2697480"/>
            <a:ext cx="10872216" cy="457200"/>
          </a:xfrm>
          <a:prstGeom prst="roundRect">
            <a:avLst>
              <a:gd name="adj" fmla="val 8000"/>
            </a:avLst>
          </a:prstGeom>
          <a:solidFill>
            <a:srgbClr val="F1F4F8"/>
          </a:solidFill>
          <a:ln w="12700">
            <a:solidFill>
              <a:srgbClr val="333333"/>
            </a:solidFill>
            <a:prstDash val="solid"/>
          </a:ln>
        </p:spPr>
      </p:sp>
      <p:sp>
        <p:nvSpPr>
          <p:cNvPr id="9" name="Text 7"/>
          <p:cNvSpPr txBox="1"/>
          <p:nvPr/>
        </p:nvSpPr>
        <p:spPr>
          <a:xfrm>
            <a:off x="932688" y="2779776"/>
            <a:ext cx="10323576" cy="301752"/>
          </a:xfrm>
          <a:prstGeom prst="rect">
            <a:avLst/>
          </a:prstGeom>
          <a:noFill/>
          <a:ln/>
        </p:spPr>
        <p:txBody>
          <a:bodyPr wrap="square" lIns="0" tIns="0" rIns="0" bIns="0" rtlCol="0" anchor="ctr"/>
          <a:lstStyle/>
          <a:p>
            <a:pPr indent="0" marL="0">
              <a:buNone/>
            </a:pPr>
            <a:r>
              <a:rPr lang="en-US" sz="1400" dirty="0">
                <a:solidFill>
                  <a:srgbClr val="14202E"/>
                </a:solidFill>
                <a:latin typeface="Calibri" pitchFamily="34" charset="0"/>
                <a:ea typeface="Calibri" pitchFamily="34" charset="-122"/>
                <a:cs typeface="Calibri" pitchFamily="34" charset="-120"/>
              </a:rPr>
              <a:t>Media de la serie:  x̄ = 19,7 días</a:t>
            </a:r>
            <a:endParaRPr lang="en-US" sz="1400" dirty="0"/>
          </a:p>
        </p:txBody>
      </p:sp>
      <p:sp>
        <p:nvSpPr>
          <p:cNvPr id="10" name="Shape 8"/>
          <p:cNvSpPr/>
          <p:nvPr/>
        </p:nvSpPr>
        <p:spPr>
          <a:xfrm>
            <a:off x="658368" y="3246120"/>
            <a:ext cx="10872216" cy="457200"/>
          </a:xfrm>
          <a:prstGeom prst="roundRect">
            <a:avLst>
              <a:gd name="adj" fmla="val 8000"/>
            </a:avLst>
          </a:prstGeom>
          <a:solidFill>
            <a:srgbClr val="F1F4F8"/>
          </a:solidFill>
          <a:ln w="12700">
            <a:solidFill>
              <a:srgbClr val="333333"/>
            </a:solidFill>
            <a:prstDash val="solid"/>
          </a:ln>
        </p:spPr>
      </p:sp>
      <p:sp>
        <p:nvSpPr>
          <p:cNvPr id="11" name="Text 9"/>
          <p:cNvSpPr txBox="1"/>
          <p:nvPr/>
        </p:nvSpPr>
        <p:spPr>
          <a:xfrm>
            <a:off x="932688" y="3328416"/>
            <a:ext cx="10323576" cy="301752"/>
          </a:xfrm>
          <a:prstGeom prst="rect">
            <a:avLst/>
          </a:prstGeom>
          <a:noFill/>
          <a:ln/>
        </p:spPr>
        <p:txBody>
          <a:bodyPr wrap="square" lIns="0" tIns="0" rIns="0" bIns="0" rtlCol="0" anchor="ctr"/>
          <a:lstStyle/>
          <a:p>
            <a:pPr indent="0" marL="0">
              <a:buNone/>
            </a:pPr>
            <a:r>
              <a:rPr lang="en-US" sz="1400" dirty="0">
                <a:solidFill>
                  <a:srgbClr val="14202E"/>
                </a:solidFill>
                <a:latin typeface="Calibri" pitchFamily="34" charset="0"/>
                <a:ea typeface="Calibri" pitchFamily="34" charset="-122"/>
                <a:cs typeface="Calibri" pitchFamily="34" charset="-120"/>
              </a:rPr>
              <a:t>Suma de los cuadrados de las desviaciones:  Σ (xᵢ − x̄)² ≈ 560,2</a:t>
            </a:r>
            <a:endParaRPr lang="en-US" sz="1400" dirty="0"/>
          </a:p>
        </p:txBody>
      </p:sp>
      <p:sp>
        <p:nvSpPr>
          <p:cNvPr id="12" name="Shape 10"/>
          <p:cNvSpPr/>
          <p:nvPr/>
        </p:nvSpPr>
        <p:spPr>
          <a:xfrm>
            <a:off x="658368" y="3794760"/>
            <a:ext cx="10872216" cy="457200"/>
          </a:xfrm>
          <a:prstGeom prst="roundRect">
            <a:avLst>
              <a:gd name="adj" fmla="val 8000"/>
            </a:avLst>
          </a:prstGeom>
          <a:solidFill>
            <a:srgbClr val="F1F4F8"/>
          </a:solidFill>
          <a:ln w="12700">
            <a:solidFill>
              <a:srgbClr val="333333"/>
            </a:solidFill>
            <a:prstDash val="solid"/>
          </a:ln>
        </p:spPr>
      </p:sp>
      <p:sp>
        <p:nvSpPr>
          <p:cNvPr id="13" name="Text 11"/>
          <p:cNvSpPr txBox="1"/>
          <p:nvPr/>
        </p:nvSpPr>
        <p:spPr>
          <a:xfrm>
            <a:off x="932688" y="3877056"/>
            <a:ext cx="10323576" cy="301752"/>
          </a:xfrm>
          <a:prstGeom prst="rect">
            <a:avLst/>
          </a:prstGeom>
          <a:noFill/>
          <a:ln/>
        </p:spPr>
        <p:txBody>
          <a:bodyPr wrap="square" lIns="0" tIns="0" rIns="0" bIns="0" rtlCol="0" anchor="ctr"/>
          <a:lstStyle/>
          <a:p>
            <a:pPr indent="0" marL="0">
              <a:buNone/>
            </a:pPr>
            <a:r>
              <a:rPr lang="en-US" sz="1400" dirty="0">
                <a:solidFill>
                  <a:srgbClr val="14202E"/>
                </a:solidFill>
                <a:latin typeface="Calibri" pitchFamily="34" charset="0"/>
                <a:ea typeface="Calibri" pitchFamily="34" charset="-122"/>
                <a:cs typeface="Calibri" pitchFamily="34" charset="-120"/>
              </a:rPr>
              <a:t>Grados de libertad:  n − 1 = 10</a:t>
            </a:r>
            <a:endParaRPr lang="en-US" sz="1400" dirty="0"/>
          </a:p>
        </p:txBody>
      </p:sp>
      <p:sp>
        <p:nvSpPr>
          <p:cNvPr id="14" name="Shape 12"/>
          <p:cNvSpPr/>
          <p:nvPr/>
        </p:nvSpPr>
        <p:spPr>
          <a:xfrm>
            <a:off x="658368" y="4343400"/>
            <a:ext cx="10872216" cy="457200"/>
          </a:xfrm>
          <a:prstGeom prst="roundRect">
            <a:avLst>
              <a:gd name="adj" fmla="val 8000"/>
            </a:avLst>
          </a:prstGeom>
          <a:solidFill>
            <a:srgbClr val="F6E4E6"/>
          </a:solidFill>
          <a:ln w="12700">
            <a:solidFill>
              <a:srgbClr val="333333"/>
            </a:solidFill>
            <a:prstDash val="solid"/>
          </a:ln>
        </p:spPr>
      </p:sp>
      <p:sp>
        <p:nvSpPr>
          <p:cNvPr id="15" name="Text 13"/>
          <p:cNvSpPr txBox="1"/>
          <p:nvPr/>
        </p:nvSpPr>
        <p:spPr>
          <a:xfrm>
            <a:off x="932688" y="4425696"/>
            <a:ext cx="10323576" cy="301752"/>
          </a:xfrm>
          <a:prstGeom prst="rect">
            <a:avLst/>
          </a:prstGeom>
          <a:noFill/>
          <a:ln/>
        </p:spPr>
        <p:txBody>
          <a:bodyPr wrap="square" lIns="0" tIns="0" rIns="0" bIns="0" rtlCol="0" anchor="ctr"/>
          <a:lstStyle/>
          <a:p>
            <a:pPr indent="0" marL="0">
              <a:buNone/>
            </a:pPr>
            <a:r>
              <a:rPr lang="en-US" sz="1550" b="1" dirty="0">
                <a:solidFill>
                  <a:srgbClr val="B52639"/>
                </a:solidFill>
                <a:latin typeface="Calibri" pitchFamily="34" charset="0"/>
                <a:ea typeface="Calibri" pitchFamily="34" charset="-122"/>
                <a:cs typeface="Calibri" pitchFamily="34" charset="-120"/>
              </a:rPr>
              <a:t>Varianza  s² = 560,2 ÷ 10 = 56,0 días²</a:t>
            </a:r>
            <a:endParaRPr lang="en-US" sz="1550" dirty="0"/>
          </a:p>
        </p:txBody>
      </p:sp>
      <p:sp>
        <p:nvSpPr>
          <p:cNvPr id="16" name="Shape 14"/>
          <p:cNvSpPr/>
          <p:nvPr/>
        </p:nvSpPr>
        <p:spPr>
          <a:xfrm>
            <a:off x="658368" y="4983480"/>
            <a:ext cx="10872216" cy="868680"/>
          </a:xfrm>
          <a:prstGeom prst="roundRect">
            <a:avLst>
              <a:gd name="adj" fmla="val 4211"/>
            </a:avLst>
          </a:prstGeom>
          <a:solidFill>
            <a:srgbClr val="08182C"/>
          </a:solidFill>
          <a:ln w="12700">
            <a:solidFill>
              <a:srgbClr val="08182C"/>
            </a:solidFill>
            <a:prstDash val="solid"/>
          </a:ln>
        </p:spPr>
      </p:sp>
      <p:sp>
        <p:nvSpPr>
          <p:cNvPr id="17" name="Text 15"/>
          <p:cNvSpPr txBox="1"/>
          <p:nvPr/>
        </p:nvSpPr>
        <p:spPr>
          <a:xfrm>
            <a:off x="896112" y="518464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POR QUÉ SE ELEVAN AL CUADRADO LAS DIFERENCIAS</a:t>
            </a:r>
            <a:endParaRPr lang="en-US" sz="1050" dirty="0"/>
          </a:p>
        </p:txBody>
      </p:sp>
      <p:sp>
        <p:nvSpPr>
          <p:cNvPr id="18" name="Text 16"/>
          <p:cNvSpPr txBox="1"/>
          <p:nvPr/>
        </p:nvSpPr>
        <p:spPr>
          <a:xfrm>
            <a:off x="896112" y="5477256"/>
            <a:ext cx="10396728" cy="192024"/>
          </a:xfrm>
          <a:prstGeom prst="rect">
            <a:avLst/>
          </a:prstGeom>
          <a:noFill/>
          <a:ln/>
        </p:spPr>
        <p:txBody>
          <a:bodyPr wrap="square" lIns="0" tIns="0" rIns="0" bIns="0" rtlCol="0" anchor="ctr"/>
          <a:lstStyle/>
          <a:p>
            <a:pPr indent="0" marL="0">
              <a:lnSpc>
                <a:spcPct val="112000"/>
              </a:lnSpc>
              <a:buNone/>
            </a:pPr>
            <a:r>
              <a:rPr lang="en-US" sz="1300" dirty="0">
                <a:solidFill>
                  <a:srgbClr val="FFFFFF"/>
                </a:solidFill>
                <a:latin typeface="Calibri" pitchFamily="34" charset="0"/>
                <a:ea typeface="Calibri" pitchFamily="34" charset="-122"/>
                <a:cs typeface="Calibri" pitchFamily="34" charset="-120"/>
              </a:rPr>
              <a:t>Porque si no, las desviaciones positivas y negativas se cancelarían y la suma daría siempre cero. El precio es que la varianza queda en días cuadrados, que no significan nada en el mundo real.</a:t>
            </a:r>
            <a:endParaRPr lang="en-US" sz="13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La varianza traducida a unidades reales</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Desviación estándar</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42</a:t>
            </a:r>
            <a:endParaRPr lang="en-US" sz="950" dirty="0"/>
          </a:p>
        </p:txBody>
      </p:sp>
      <p:sp>
        <p:nvSpPr>
          <p:cNvPr id="6" name="Shape 4"/>
          <p:cNvSpPr/>
          <p:nvPr/>
        </p:nvSpPr>
        <p:spPr>
          <a:xfrm>
            <a:off x="658368" y="1691640"/>
            <a:ext cx="10872216" cy="868680"/>
          </a:xfrm>
          <a:prstGeom prst="roundRect">
            <a:avLst>
              <a:gd name="adj" fmla="val 4211"/>
            </a:avLst>
          </a:prstGeom>
          <a:solidFill>
            <a:srgbClr val="E5EBF2"/>
          </a:solidFill>
          <a:ln w="12700">
            <a:solidFill>
              <a:srgbClr val="E5EBF2"/>
            </a:solidFill>
            <a:prstDash val="solid"/>
          </a:ln>
        </p:spPr>
      </p:sp>
      <p:sp>
        <p:nvSpPr>
          <p:cNvPr id="7" name="Text 5"/>
          <p:cNvSpPr txBox="1"/>
          <p:nvPr/>
        </p:nvSpPr>
        <p:spPr>
          <a:xfrm>
            <a:off x="896112" y="1892808"/>
            <a:ext cx="10396728" cy="484632"/>
          </a:xfrm>
          <a:prstGeom prst="rect">
            <a:avLst/>
          </a:prstGeom>
          <a:noFill/>
          <a:ln/>
        </p:spPr>
        <p:txBody>
          <a:bodyPr wrap="square" lIns="0" tIns="0" rIns="0" bIns="0" rtlCol="0" anchor="ctr"/>
          <a:lstStyle/>
          <a:p>
            <a:pPr indent="0" marL="0">
              <a:lnSpc>
                <a:spcPct val="112000"/>
              </a:lnSpc>
              <a:buNone/>
            </a:pPr>
            <a:r>
              <a:rPr lang="en-US" sz="1900" dirty="0">
                <a:solidFill>
                  <a:srgbClr val="14202E"/>
                </a:solidFill>
                <a:latin typeface="Calibri" pitchFamily="34" charset="0"/>
                <a:ea typeface="Calibri" pitchFamily="34" charset="-122"/>
                <a:cs typeface="Calibri" pitchFamily="34" charset="-120"/>
              </a:rPr>
              <a:t>DE  =  √ s²   =   √ 56,0   =   7,5 días</a:t>
            </a:r>
            <a:endParaRPr lang="en-US" sz="1900" dirty="0"/>
          </a:p>
        </p:txBody>
      </p:sp>
      <p:sp>
        <p:nvSpPr>
          <p:cNvPr id="8" name="Shape 6"/>
          <p:cNvSpPr/>
          <p:nvPr/>
        </p:nvSpPr>
        <p:spPr>
          <a:xfrm>
            <a:off x="658368" y="2743200"/>
            <a:ext cx="5253228" cy="1463040"/>
          </a:xfrm>
          <a:prstGeom prst="roundRect">
            <a:avLst>
              <a:gd name="adj" fmla="val 2500"/>
            </a:avLst>
          </a:prstGeom>
          <a:solidFill>
            <a:srgbClr val="F1F4F8"/>
          </a:solidFill>
          <a:ln w="12700">
            <a:solidFill>
              <a:srgbClr val="F1F4F8"/>
            </a:solidFill>
            <a:prstDash val="solid"/>
          </a:ln>
        </p:spPr>
      </p:sp>
      <p:sp>
        <p:nvSpPr>
          <p:cNvPr id="9" name="Text 7"/>
          <p:cNvSpPr txBox="1"/>
          <p:nvPr/>
        </p:nvSpPr>
        <p:spPr>
          <a:xfrm>
            <a:off x="896112" y="294436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INTERPRETACIÓN</a:t>
            </a:r>
            <a:endParaRPr lang="en-US" sz="1050" dirty="0"/>
          </a:p>
        </p:txBody>
      </p:sp>
      <p:sp>
        <p:nvSpPr>
          <p:cNvPr id="10" name="Text 8"/>
          <p:cNvSpPr txBox="1"/>
          <p:nvPr/>
        </p:nvSpPr>
        <p:spPr>
          <a:xfrm>
            <a:off x="896112" y="3236976"/>
            <a:ext cx="4777740" cy="786384"/>
          </a:xfrm>
          <a:prstGeom prst="rect">
            <a:avLst/>
          </a:prstGeom>
          <a:noFill/>
          <a:ln/>
        </p:spPr>
        <p:txBody>
          <a:bodyPr wrap="square" lIns="0" tIns="0" rIns="0" bIns="0" rtlCol="0" anchor="ctr"/>
          <a:lstStyle/>
          <a:p>
            <a:pPr indent="0" marL="0">
              <a:lnSpc>
                <a:spcPct val="112000"/>
              </a:lnSpc>
              <a:buNone/>
            </a:pPr>
            <a:r>
              <a:rPr lang="en-US" sz="1400" dirty="0">
                <a:solidFill>
                  <a:srgbClr val="14202E"/>
                </a:solidFill>
                <a:latin typeface="Calibri" pitchFamily="34" charset="0"/>
                <a:ea typeface="Calibri" pitchFamily="34" charset="-122"/>
                <a:cs typeface="Calibri" pitchFamily="34" charset="-120"/>
              </a:rPr>
              <a:t>Los periodos de incubación se desvían en promedio unos 7,5 días respecto de la media de 19,7 días. Vuelve a estar en días, la unidad original.</a:t>
            </a:r>
            <a:endParaRPr lang="en-US" sz="1400" dirty="0"/>
          </a:p>
        </p:txBody>
      </p:sp>
      <p:sp>
        <p:nvSpPr>
          <p:cNvPr id="11" name="Shape 9"/>
          <p:cNvSpPr/>
          <p:nvPr/>
        </p:nvSpPr>
        <p:spPr>
          <a:xfrm>
            <a:off x="6277356" y="2743200"/>
            <a:ext cx="5253228" cy="1463040"/>
          </a:xfrm>
          <a:prstGeom prst="roundRect">
            <a:avLst>
              <a:gd name="adj" fmla="val 2500"/>
            </a:avLst>
          </a:prstGeom>
          <a:solidFill>
            <a:srgbClr val="F6E4E6"/>
          </a:solidFill>
          <a:ln w="12700">
            <a:solidFill>
              <a:srgbClr val="F6E4E6"/>
            </a:solidFill>
            <a:prstDash val="solid"/>
          </a:ln>
        </p:spPr>
      </p:sp>
      <p:sp>
        <p:nvSpPr>
          <p:cNvPr id="12" name="Text 10"/>
          <p:cNvSpPr txBox="1"/>
          <p:nvPr/>
        </p:nvSpPr>
        <p:spPr>
          <a:xfrm>
            <a:off x="6515100" y="2944368"/>
            <a:ext cx="4777740"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CÓMO SE REPORTA</a:t>
            </a:r>
            <a:endParaRPr lang="en-US" sz="1050" dirty="0"/>
          </a:p>
        </p:txBody>
      </p:sp>
      <p:sp>
        <p:nvSpPr>
          <p:cNvPr id="13" name="Text 11"/>
          <p:cNvSpPr txBox="1"/>
          <p:nvPr/>
        </p:nvSpPr>
        <p:spPr>
          <a:xfrm>
            <a:off x="6515100" y="3236976"/>
            <a:ext cx="4777740" cy="329184"/>
          </a:xfrm>
          <a:prstGeom prst="rect">
            <a:avLst/>
          </a:prstGeom>
          <a:noFill/>
          <a:ln/>
        </p:spPr>
        <p:txBody>
          <a:bodyPr wrap="square" lIns="0" tIns="0" rIns="0" bIns="0" rtlCol="0" anchor="ctr"/>
          <a:lstStyle/>
          <a:p>
            <a:pPr indent="0" marL="0">
              <a:buNone/>
            </a:pPr>
            <a:r>
              <a:rPr lang="en-US" sz="2400" b="1" dirty="0">
                <a:solidFill>
                  <a:srgbClr val="B52639"/>
                </a:solidFill>
                <a:latin typeface="Calibri" pitchFamily="34" charset="0"/>
                <a:ea typeface="Calibri" pitchFamily="34" charset="-122"/>
                <a:cs typeface="Calibri" pitchFamily="34" charset="-120"/>
              </a:rPr>
              <a:t>19,7 ± 7,5 días</a:t>
            </a:r>
            <a:endParaRPr lang="en-US" sz="2400" dirty="0"/>
          </a:p>
        </p:txBody>
      </p:sp>
      <p:sp>
        <p:nvSpPr>
          <p:cNvPr id="14" name="Text 12"/>
          <p:cNvSpPr txBox="1"/>
          <p:nvPr/>
        </p:nvSpPr>
        <p:spPr>
          <a:xfrm>
            <a:off x="6515100" y="3621024"/>
            <a:ext cx="4777740" cy="402336"/>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La media sola describe la mitad del fenómeno.</a:t>
            </a:r>
            <a:endParaRPr lang="en-US" sz="1350" dirty="0"/>
          </a:p>
        </p:txBody>
      </p:sp>
      <p:sp>
        <p:nvSpPr>
          <p:cNvPr id="15" name="Shape 13"/>
          <p:cNvSpPr/>
          <p:nvPr/>
        </p:nvSpPr>
        <p:spPr>
          <a:xfrm>
            <a:off x="658368" y="4434840"/>
            <a:ext cx="10872216" cy="1051560"/>
          </a:xfrm>
          <a:prstGeom prst="roundRect">
            <a:avLst>
              <a:gd name="adj" fmla="val 3478"/>
            </a:avLst>
          </a:prstGeom>
          <a:solidFill>
            <a:srgbClr val="08182C"/>
          </a:solidFill>
          <a:ln w="12700">
            <a:solidFill>
              <a:srgbClr val="08182C"/>
            </a:solidFill>
            <a:prstDash val="solid"/>
          </a:ln>
        </p:spPr>
      </p:sp>
      <p:sp>
        <p:nvSpPr>
          <p:cNvPr id="16" name="Text 14"/>
          <p:cNvSpPr txBox="1"/>
          <p:nvPr/>
        </p:nvSpPr>
        <p:spPr>
          <a:xfrm>
            <a:off x="896112" y="463600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CUANDO LOS DATOS ESTÁN AGRUPADOS</a:t>
            </a:r>
            <a:endParaRPr lang="en-US" sz="1050" dirty="0"/>
          </a:p>
        </p:txBody>
      </p:sp>
      <p:sp>
        <p:nvSpPr>
          <p:cNvPr id="17" name="Text 15"/>
          <p:cNvSpPr txBox="1"/>
          <p:nvPr/>
        </p:nvSpPr>
        <p:spPr>
          <a:xfrm>
            <a:off x="896112" y="4928616"/>
            <a:ext cx="10396728" cy="374904"/>
          </a:xfrm>
          <a:prstGeom prst="rect">
            <a:avLst/>
          </a:prstGeom>
          <a:noFill/>
          <a:ln/>
        </p:spPr>
        <p:txBody>
          <a:bodyPr wrap="square" lIns="0" tIns="0" rIns="0" bIns="0" rtlCol="0" anchor="ctr"/>
          <a:lstStyle/>
          <a:p>
            <a:pPr indent="0" marL="0">
              <a:lnSpc>
                <a:spcPct val="112000"/>
              </a:lnSpc>
              <a:buNone/>
            </a:pPr>
            <a:r>
              <a:rPr lang="en-US" sz="1350" dirty="0">
                <a:solidFill>
                  <a:srgbClr val="FFFFFF"/>
                </a:solidFill>
                <a:latin typeface="Calibri" pitchFamily="34" charset="0"/>
                <a:ea typeface="Calibri" pitchFamily="34" charset="-122"/>
                <a:cs typeface="Calibri" pitchFamily="34" charset="-120"/>
              </a:rPr>
              <a:t>Se parte de los puntos medios y se generan tres columnas: la desviación (xᵢ − x̄), la desviación cuadrática (xᵢ − x̄)², y el producto de esta por el número de casos, ƒᵢ(xᵢ − x̄)². La suma dividida entre la suma de casos aproxima la varianza.</a:t>
            </a:r>
            <a:endParaRPr lang="en-US" sz="135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Dispersión por posición</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Cuantiles y rango intercuartil</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43</a:t>
            </a:r>
            <a:endParaRPr lang="en-US" sz="950" dirty="0"/>
          </a:p>
        </p:txBody>
      </p:sp>
      <p:sp>
        <p:nvSpPr>
          <p:cNvPr id="6" name="Text 4"/>
          <p:cNvSpPr txBox="1"/>
          <p:nvPr/>
        </p:nvSpPr>
        <p:spPr>
          <a:xfrm>
            <a:off x="658368" y="1600200"/>
            <a:ext cx="10515600" cy="548640"/>
          </a:xfrm>
          <a:prstGeom prst="rect">
            <a:avLst/>
          </a:prstGeom>
          <a:noFill/>
          <a:ln/>
        </p:spPr>
        <p:txBody>
          <a:bodyPr wrap="square" lIns="0" tIns="0" rIns="0" bIns="0" rtlCol="0" anchor="ctr"/>
          <a:lstStyle/>
          <a:p>
            <a:pPr algn="l" indent="0" marL="0">
              <a:lnSpc>
                <a:spcPct val="115000"/>
              </a:lnSpc>
              <a:buNone/>
            </a:pPr>
            <a:r>
              <a:rPr lang="en-US" sz="1450" dirty="0">
                <a:solidFill>
                  <a:srgbClr val="14202E"/>
                </a:solidFill>
                <a:latin typeface="Calibri" pitchFamily="34" charset="0"/>
                <a:ea typeface="Calibri" pitchFamily="34" charset="-122"/>
                <a:cs typeface="Calibri" pitchFamily="34" charset="-120"/>
              </a:rPr>
              <a:t>Los cuantiles son los valores que ocupan una determinada posición según la cantidad de partes iguales en que se dividió una serie ordenada.</a:t>
            </a:r>
            <a:endParaRPr lang="en-US" sz="1450" dirty="0"/>
          </a:p>
        </p:txBody>
      </p:sp>
      <p:sp>
        <p:nvSpPr>
          <p:cNvPr id="7" name="Shape 5"/>
          <p:cNvSpPr/>
          <p:nvPr/>
        </p:nvSpPr>
        <p:spPr>
          <a:xfrm>
            <a:off x="658368" y="2286000"/>
            <a:ext cx="2526030" cy="1097280"/>
          </a:xfrm>
          <a:prstGeom prst="roundRect">
            <a:avLst>
              <a:gd name="adj" fmla="val 3333"/>
            </a:avLst>
          </a:prstGeom>
          <a:solidFill>
            <a:srgbClr val="F1F4F8"/>
          </a:solidFill>
          <a:ln w="12700">
            <a:solidFill>
              <a:srgbClr val="F1F4F8"/>
            </a:solidFill>
            <a:prstDash val="solid"/>
          </a:ln>
        </p:spPr>
      </p:sp>
      <p:sp>
        <p:nvSpPr>
          <p:cNvPr id="8" name="Text 6"/>
          <p:cNvSpPr txBox="1"/>
          <p:nvPr/>
        </p:nvSpPr>
        <p:spPr>
          <a:xfrm>
            <a:off x="896112" y="2487168"/>
            <a:ext cx="2050542" cy="329184"/>
          </a:xfrm>
          <a:prstGeom prst="rect">
            <a:avLst/>
          </a:prstGeom>
          <a:noFill/>
          <a:ln/>
        </p:spPr>
        <p:txBody>
          <a:bodyPr wrap="square" lIns="0" tIns="0" rIns="0" bIns="0" rtlCol="0" anchor="ctr"/>
          <a:lstStyle/>
          <a:p>
            <a:pPr indent="0" marL="0">
              <a:buNone/>
            </a:pPr>
            <a:r>
              <a:rPr lang="en-US" sz="1600" b="1" dirty="0">
                <a:solidFill>
                  <a:srgbClr val="0F2A4A"/>
                </a:solidFill>
                <a:latin typeface="Calibri" pitchFamily="34" charset="0"/>
                <a:ea typeface="Calibri" pitchFamily="34" charset="-122"/>
                <a:cs typeface="Calibri" pitchFamily="34" charset="-120"/>
              </a:rPr>
              <a:t>Percentiles</a:t>
            </a:r>
            <a:endParaRPr lang="en-US" sz="1600" dirty="0"/>
          </a:p>
        </p:txBody>
      </p:sp>
      <p:sp>
        <p:nvSpPr>
          <p:cNvPr id="9" name="Text 7"/>
          <p:cNvSpPr txBox="1"/>
          <p:nvPr/>
        </p:nvSpPr>
        <p:spPr>
          <a:xfrm>
            <a:off x="896112" y="2871216"/>
            <a:ext cx="2050542" cy="329184"/>
          </a:xfrm>
          <a:prstGeom prst="rect">
            <a:avLst/>
          </a:prstGeom>
          <a:noFill/>
          <a:ln/>
        </p:spPr>
        <p:txBody>
          <a:bodyPr wrap="square" lIns="0" tIns="0" rIns="0" bIns="0" rtlCol="0" anchor="ctr"/>
          <a:lstStyle/>
          <a:p>
            <a:pPr indent="0" marL="0">
              <a:lnSpc>
                <a:spcPct val="112000"/>
              </a:lnSpc>
              <a:buNone/>
            </a:pPr>
            <a:r>
              <a:rPr lang="en-US" sz="1250" dirty="0">
                <a:solidFill>
                  <a:srgbClr val="14202E"/>
                </a:solidFill>
                <a:latin typeface="Calibri" pitchFamily="34" charset="0"/>
                <a:ea typeface="Calibri" pitchFamily="34" charset="-122"/>
                <a:cs typeface="Calibri" pitchFamily="34" charset="-120"/>
              </a:rPr>
              <a:t>100 partes</a:t>
            </a:r>
            <a:endParaRPr lang="en-US" sz="1250" dirty="0"/>
          </a:p>
        </p:txBody>
      </p:sp>
      <p:sp>
        <p:nvSpPr>
          <p:cNvPr id="10" name="Shape 8"/>
          <p:cNvSpPr/>
          <p:nvPr/>
        </p:nvSpPr>
        <p:spPr>
          <a:xfrm>
            <a:off x="3440430" y="2286000"/>
            <a:ext cx="2526030" cy="1097280"/>
          </a:xfrm>
          <a:prstGeom prst="roundRect">
            <a:avLst>
              <a:gd name="adj" fmla="val 3333"/>
            </a:avLst>
          </a:prstGeom>
          <a:solidFill>
            <a:srgbClr val="F1F4F8"/>
          </a:solidFill>
          <a:ln w="12700">
            <a:solidFill>
              <a:srgbClr val="F1F4F8"/>
            </a:solidFill>
            <a:prstDash val="solid"/>
          </a:ln>
        </p:spPr>
      </p:sp>
      <p:sp>
        <p:nvSpPr>
          <p:cNvPr id="11" name="Text 9"/>
          <p:cNvSpPr txBox="1"/>
          <p:nvPr/>
        </p:nvSpPr>
        <p:spPr>
          <a:xfrm>
            <a:off x="3678174" y="2487168"/>
            <a:ext cx="2050542" cy="329184"/>
          </a:xfrm>
          <a:prstGeom prst="rect">
            <a:avLst/>
          </a:prstGeom>
          <a:noFill/>
          <a:ln/>
        </p:spPr>
        <p:txBody>
          <a:bodyPr wrap="square" lIns="0" tIns="0" rIns="0" bIns="0" rtlCol="0" anchor="ctr"/>
          <a:lstStyle/>
          <a:p>
            <a:pPr indent="0" marL="0">
              <a:buNone/>
            </a:pPr>
            <a:r>
              <a:rPr lang="en-US" sz="1600" b="1" dirty="0">
                <a:solidFill>
                  <a:srgbClr val="0F2A4A"/>
                </a:solidFill>
                <a:latin typeface="Calibri" pitchFamily="34" charset="0"/>
                <a:ea typeface="Calibri" pitchFamily="34" charset="-122"/>
                <a:cs typeface="Calibri" pitchFamily="34" charset="-120"/>
              </a:rPr>
              <a:t>Deciles</a:t>
            </a:r>
            <a:endParaRPr lang="en-US" sz="1600" dirty="0"/>
          </a:p>
        </p:txBody>
      </p:sp>
      <p:sp>
        <p:nvSpPr>
          <p:cNvPr id="12" name="Text 10"/>
          <p:cNvSpPr txBox="1"/>
          <p:nvPr/>
        </p:nvSpPr>
        <p:spPr>
          <a:xfrm>
            <a:off x="3678174" y="2871216"/>
            <a:ext cx="2050542" cy="329184"/>
          </a:xfrm>
          <a:prstGeom prst="rect">
            <a:avLst/>
          </a:prstGeom>
          <a:noFill/>
          <a:ln/>
        </p:spPr>
        <p:txBody>
          <a:bodyPr wrap="square" lIns="0" tIns="0" rIns="0" bIns="0" rtlCol="0" anchor="ctr"/>
          <a:lstStyle/>
          <a:p>
            <a:pPr indent="0" marL="0">
              <a:lnSpc>
                <a:spcPct val="112000"/>
              </a:lnSpc>
              <a:buNone/>
            </a:pPr>
            <a:r>
              <a:rPr lang="en-US" sz="1250" dirty="0">
                <a:solidFill>
                  <a:srgbClr val="14202E"/>
                </a:solidFill>
                <a:latin typeface="Calibri" pitchFamily="34" charset="0"/>
                <a:ea typeface="Calibri" pitchFamily="34" charset="-122"/>
                <a:cs typeface="Calibri" pitchFamily="34" charset="-120"/>
              </a:rPr>
              <a:t>10 partes</a:t>
            </a:r>
            <a:endParaRPr lang="en-US" sz="1250" dirty="0"/>
          </a:p>
        </p:txBody>
      </p:sp>
      <p:sp>
        <p:nvSpPr>
          <p:cNvPr id="13" name="Shape 11"/>
          <p:cNvSpPr/>
          <p:nvPr/>
        </p:nvSpPr>
        <p:spPr>
          <a:xfrm>
            <a:off x="6222492" y="2286000"/>
            <a:ext cx="2526030" cy="1097280"/>
          </a:xfrm>
          <a:prstGeom prst="roundRect">
            <a:avLst>
              <a:gd name="adj" fmla="val 3333"/>
            </a:avLst>
          </a:prstGeom>
          <a:solidFill>
            <a:srgbClr val="F1F4F8"/>
          </a:solidFill>
          <a:ln w="12700">
            <a:solidFill>
              <a:srgbClr val="F1F4F8"/>
            </a:solidFill>
            <a:prstDash val="solid"/>
          </a:ln>
        </p:spPr>
      </p:sp>
      <p:sp>
        <p:nvSpPr>
          <p:cNvPr id="14" name="Text 12"/>
          <p:cNvSpPr txBox="1"/>
          <p:nvPr/>
        </p:nvSpPr>
        <p:spPr>
          <a:xfrm>
            <a:off x="6460236" y="2487168"/>
            <a:ext cx="2050542" cy="329184"/>
          </a:xfrm>
          <a:prstGeom prst="rect">
            <a:avLst/>
          </a:prstGeom>
          <a:noFill/>
          <a:ln/>
        </p:spPr>
        <p:txBody>
          <a:bodyPr wrap="square" lIns="0" tIns="0" rIns="0" bIns="0" rtlCol="0" anchor="ctr"/>
          <a:lstStyle/>
          <a:p>
            <a:pPr indent="0" marL="0">
              <a:buNone/>
            </a:pPr>
            <a:r>
              <a:rPr lang="en-US" sz="1600" b="1" dirty="0">
                <a:solidFill>
                  <a:srgbClr val="0F2A4A"/>
                </a:solidFill>
                <a:latin typeface="Calibri" pitchFamily="34" charset="0"/>
                <a:ea typeface="Calibri" pitchFamily="34" charset="-122"/>
                <a:cs typeface="Calibri" pitchFamily="34" charset="-120"/>
              </a:rPr>
              <a:t>Quintiles</a:t>
            </a:r>
            <a:endParaRPr lang="en-US" sz="1600" dirty="0"/>
          </a:p>
        </p:txBody>
      </p:sp>
      <p:sp>
        <p:nvSpPr>
          <p:cNvPr id="15" name="Text 13"/>
          <p:cNvSpPr txBox="1"/>
          <p:nvPr/>
        </p:nvSpPr>
        <p:spPr>
          <a:xfrm>
            <a:off x="6460236" y="2871216"/>
            <a:ext cx="2050542" cy="329184"/>
          </a:xfrm>
          <a:prstGeom prst="rect">
            <a:avLst/>
          </a:prstGeom>
          <a:noFill/>
          <a:ln/>
        </p:spPr>
        <p:txBody>
          <a:bodyPr wrap="square" lIns="0" tIns="0" rIns="0" bIns="0" rtlCol="0" anchor="ctr"/>
          <a:lstStyle/>
          <a:p>
            <a:pPr indent="0" marL="0">
              <a:lnSpc>
                <a:spcPct val="112000"/>
              </a:lnSpc>
              <a:buNone/>
            </a:pPr>
            <a:r>
              <a:rPr lang="en-US" sz="1250" dirty="0">
                <a:solidFill>
                  <a:srgbClr val="14202E"/>
                </a:solidFill>
                <a:latin typeface="Calibri" pitchFamily="34" charset="0"/>
                <a:ea typeface="Calibri" pitchFamily="34" charset="-122"/>
                <a:cs typeface="Calibri" pitchFamily="34" charset="-120"/>
              </a:rPr>
              <a:t>5 partes</a:t>
            </a:r>
            <a:endParaRPr lang="en-US" sz="1250" dirty="0"/>
          </a:p>
        </p:txBody>
      </p:sp>
      <p:sp>
        <p:nvSpPr>
          <p:cNvPr id="16" name="Shape 14"/>
          <p:cNvSpPr/>
          <p:nvPr/>
        </p:nvSpPr>
        <p:spPr>
          <a:xfrm>
            <a:off x="9004554" y="2286000"/>
            <a:ext cx="2526030" cy="1097280"/>
          </a:xfrm>
          <a:prstGeom prst="roundRect">
            <a:avLst>
              <a:gd name="adj" fmla="val 3333"/>
            </a:avLst>
          </a:prstGeom>
          <a:solidFill>
            <a:srgbClr val="F6E4E6"/>
          </a:solidFill>
          <a:ln w="12700">
            <a:solidFill>
              <a:srgbClr val="F6E4E6"/>
            </a:solidFill>
            <a:prstDash val="solid"/>
          </a:ln>
        </p:spPr>
      </p:sp>
      <p:sp>
        <p:nvSpPr>
          <p:cNvPr id="17" name="Text 15"/>
          <p:cNvSpPr txBox="1"/>
          <p:nvPr/>
        </p:nvSpPr>
        <p:spPr>
          <a:xfrm>
            <a:off x="9242298" y="2487168"/>
            <a:ext cx="2050542" cy="329184"/>
          </a:xfrm>
          <a:prstGeom prst="rect">
            <a:avLst/>
          </a:prstGeom>
          <a:noFill/>
          <a:ln/>
        </p:spPr>
        <p:txBody>
          <a:bodyPr wrap="square" lIns="0" tIns="0" rIns="0" bIns="0" rtlCol="0" anchor="ctr"/>
          <a:lstStyle/>
          <a:p>
            <a:pPr indent="0" marL="0">
              <a:buNone/>
            </a:pPr>
            <a:r>
              <a:rPr lang="en-US" sz="1600" b="1" dirty="0">
                <a:solidFill>
                  <a:srgbClr val="0F2A4A"/>
                </a:solidFill>
                <a:latin typeface="Calibri" pitchFamily="34" charset="0"/>
                <a:ea typeface="Calibri" pitchFamily="34" charset="-122"/>
                <a:cs typeface="Calibri" pitchFamily="34" charset="-120"/>
              </a:rPr>
              <a:t>Cuartiles</a:t>
            </a:r>
            <a:endParaRPr lang="en-US" sz="1600" dirty="0"/>
          </a:p>
        </p:txBody>
      </p:sp>
      <p:sp>
        <p:nvSpPr>
          <p:cNvPr id="18" name="Text 16"/>
          <p:cNvSpPr txBox="1"/>
          <p:nvPr/>
        </p:nvSpPr>
        <p:spPr>
          <a:xfrm>
            <a:off x="9242298" y="2871216"/>
            <a:ext cx="2050542" cy="329184"/>
          </a:xfrm>
          <a:prstGeom prst="rect">
            <a:avLst/>
          </a:prstGeom>
          <a:noFill/>
          <a:ln/>
        </p:spPr>
        <p:txBody>
          <a:bodyPr wrap="square" lIns="0" tIns="0" rIns="0" bIns="0" rtlCol="0" anchor="ctr"/>
          <a:lstStyle/>
          <a:p>
            <a:pPr indent="0" marL="0">
              <a:lnSpc>
                <a:spcPct val="112000"/>
              </a:lnSpc>
              <a:buNone/>
            </a:pPr>
            <a:r>
              <a:rPr lang="en-US" sz="1250" dirty="0">
                <a:solidFill>
                  <a:srgbClr val="14202E"/>
                </a:solidFill>
                <a:latin typeface="Calibri" pitchFamily="34" charset="0"/>
                <a:ea typeface="Calibri" pitchFamily="34" charset="-122"/>
                <a:cs typeface="Calibri" pitchFamily="34" charset="-120"/>
              </a:rPr>
              <a:t>4 partes</a:t>
            </a:r>
            <a:endParaRPr lang="en-US" sz="1250" dirty="0"/>
          </a:p>
        </p:txBody>
      </p:sp>
      <p:sp>
        <p:nvSpPr>
          <p:cNvPr id="19" name="Shape 17"/>
          <p:cNvSpPr/>
          <p:nvPr/>
        </p:nvSpPr>
        <p:spPr>
          <a:xfrm>
            <a:off x="658368" y="3611880"/>
            <a:ext cx="5253228" cy="1234440"/>
          </a:xfrm>
          <a:prstGeom prst="roundRect">
            <a:avLst>
              <a:gd name="adj" fmla="val 2963"/>
            </a:avLst>
          </a:prstGeom>
          <a:solidFill>
            <a:srgbClr val="F1F4F8"/>
          </a:solidFill>
          <a:ln w="12700">
            <a:solidFill>
              <a:srgbClr val="F1F4F8"/>
            </a:solidFill>
            <a:prstDash val="solid"/>
          </a:ln>
        </p:spPr>
      </p:sp>
      <p:sp>
        <p:nvSpPr>
          <p:cNvPr id="20" name="Text 18"/>
          <p:cNvSpPr txBox="1"/>
          <p:nvPr/>
        </p:nvSpPr>
        <p:spPr>
          <a:xfrm>
            <a:off x="896112" y="381304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LA MEDIANA, OTRA VEZ</a:t>
            </a:r>
            <a:endParaRPr lang="en-US" sz="1050" dirty="0"/>
          </a:p>
        </p:txBody>
      </p:sp>
      <p:sp>
        <p:nvSpPr>
          <p:cNvPr id="21" name="Text 19"/>
          <p:cNvSpPr txBox="1"/>
          <p:nvPr/>
        </p:nvSpPr>
        <p:spPr>
          <a:xfrm>
            <a:off x="896112" y="4105656"/>
            <a:ext cx="4777740" cy="557784"/>
          </a:xfrm>
          <a:prstGeom prst="rect">
            <a:avLst/>
          </a:prstGeom>
          <a:noFill/>
          <a:ln/>
        </p:spPr>
        <p:txBody>
          <a:bodyPr wrap="square" lIns="0" tIns="0" rIns="0" bIns="0" rtlCol="0" anchor="ctr"/>
          <a:lstStyle/>
          <a:p>
            <a:pPr indent="0" marL="0">
              <a:lnSpc>
                <a:spcPct val="112000"/>
              </a:lnSpc>
              <a:buNone/>
            </a:pPr>
            <a:r>
              <a:rPr lang="en-US" sz="1400" dirty="0">
                <a:solidFill>
                  <a:srgbClr val="14202E"/>
                </a:solidFill>
                <a:latin typeface="Calibri" pitchFamily="34" charset="0"/>
                <a:ea typeface="Calibri" pitchFamily="34" charset="-122"/>
                <a:cs typeface="Calibri" pitchFamily="34" charset="-120"/>
              </a:rPr>
              <a:t>Corresponde al percentil 50, que es lo mismo que el cuartil 2.</a:t>
            </a:r>
            <a:endParaRPr lang="en-US" sz="1400" dirty="0"/>
          </a:p>
        </p:txBody>
      </p:sp>
      <p:sp>
        <p:nvSpPr>
          <p:cNvPr id="22" name="Shape 20"/>
          <p:cNvSpPr/>
          <p:nvPr/>
        </p:nvSpPr>
        <p:spPr>
          <a:xfrm>
            <a:off x="6277356" y="3611880"/>
            <a:ext cx="5253228" cy="1234440"/>
          </a:xfrm>
          <a:prstGeom prst="roundRect">
            <a:avLst>
              <a:gd name="adj" fmla="val 2963"/>
            </a:avLst>
          </a:prstGeom>
          <a:solidFill>
            <a:srgbClr val="F1F4F8"/>
          </a:solidFill>
          <a:ln w="12700">
            <a:solidFill>
              <a:srgbClr val="F1F4F8"/>
            </a:solidFill>
            <a:prstDash val="solid"/>
          </a:ln>
        </p:spPr>
      </p:sp>
      <p:sp>
        <p:nvSpPr>
          <p:cNvPr id="23" name="Text 21"/>
          <p:cNvSpPr txBox="1"/>
          <p:nvPr/>
        </p:nvSpPr>
        <p:spPr>
          <a:xfrm>
            <a:off x="6515100" y="381304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RANGO INTERCUARTIL</a:t>
            </a:r>
            <a:endParaRPr lang="en-US" sz="1050" dirty="0"/>
          </a:p>
        </p:txBody>
      </p:sp>
      <p:sp>
        <p:nvSpPr>
          <p:cNvPr id="24" name="Text 22"/>
          <p:cNvSpPr txBox="1"/>
          <p:nvPr/>
        </p:nvSpPr>
        <p:spPr>
          <a:xfrm>
            <a:off x="6515100" y="4105656"/>
            <a:ext cx="4777740" cy="557784"/>
          </a:xfrm>
          <a:prstGeom prst="rect">
            <a:avLst/>
          </a:prstGeom>
          <a:noFill/>
          <a:ln/>
        </p:spPr>
        <p:txBody>
          <a:bodyPr wrap="square" lIns="0" tIns="0" rIns="0" bIns="0" rtlCol="0" anchor="ctr"/>
          <a:lstStyle/>
          <a:p>
            <a:pPr indent="0" marL="0">
              <a:lnSpc>
                <a:spcPct val="112000"/>
              </a:lnSpc>
              <a:buNone/>
            </a:pPr>
            <a:r>
              <a:rPr lang="en-US" sz="1400" dirty="0">
                <a:solidFill>
                  <a:srgbClr val="14202E"/>
                </a:solidFill>
                <a:latin typeface="Calibri" pitchFamily="34" charset="0"/>
                <a:ea typeface="Calibri" pitchFamily="34" charset="-122"/>
                <a:cs typeface="Calibri" pitchFamily="34" charset="-120"/>
              </a:rPr>
              <a:t>Diferencia entre los percentiles 25 y 75. Incluye el 50 % central de los valores.</a:t>
            </a:r>
            <a:endParaRPr lang="en-US" sz="1400" dirty="0"/>
          </a:p>
        </p:txBody>
      </p:sp>
      <p:sp>
        <p:nvSpPr>
          <p:cNvPr id="25" name="Shape 23"/>
          <p:cNvSpPr/>
          <p:nvPr/>
        </p:nvSpPr>
        <p:spPr>
          <a:xfrm>
            <a:off x="658368" y="4983480"/>
            <a:ext cx="10872216" cy="868680"/>
          </a:xfrm>
          <a:prstGeom prst="roundRect">
            <a:avLst>
              <a:gd name="adj" fmla="val 4211"/>
            </a:avLst>
          </a:prstGeom>
          <a:solidFill>
            <a:srgbClr val="08182C"/>
          </a:solidFill>
          <a:ln w="12700">
            <a:solidFill>
              <a:srgbClr val="08182C"/>
            </a:solidFill>
            <a:prstDash val="solid"/>
          </a:ln>
        </p:spPr>
      </p:sp>
      <p:sp>
        <p:nvSpPr>
          <p:cNvPr id="26" name="Text 24"/>
          <p:cNvSpPr txBox="1"/>
          <p:nvPr/>
        </p:nvSpPr>
        <p:spPr>
          <a:xfrm>
            <a:off x="896112" y="5184648"/>
            <a:ext cx="10396728" cy="484632"/>
          </a:xfrm>
          <a:prstGeom prst="rect">
            <a:avLst/>
          </a:prstGeom>
          <a:noFill/>
          <a:ln/>
        </p:spPr>
        <p:txBody>
          <a:bodyPr wrap="square" lIns="0" tIns="0" rIns="0" bIns="0" rtlCol="0" anchor="ctr"/>
          <a:lstStyle/>
          <a:p>
            <a:pPr indent="0" marL="0">
              <a:lnSpc>
                <a:spcPct val="112000"/>
              </a:lnSpc>
              <a:buNone/>
            </a:pPr>
            <a:r>
              <a:rPr lang="en-US" sz="1400" dirty="0">
                <a:solidFill>
                  <a:srgbClr val="FFFFFF"/>
                </a:solidFill>
                <a:latin typeface="Calibri" pitchFamily="34" charset="0"/>
                <a:ea typeface="Calibri" pitchFamily="34" charset="-122"/>
                <a:cs typeface="Calibri" pitchFamily="34" charset="-120"/>
              </a:rPr>
              <a:t>Aquí está la conexión que anunciamos: el rango intercuartil es la base del canal endémico, y por eso sus bandas tienen los límites que tienen.</a:t>
            </a:r>
            <a:endParaRPr lang="en-US" sz="14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Cuatro características y una regla</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La distribución normal</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44</a:t>
            </a:r>
            <a:endParaRPr lang="en-US" sz="950" dirty="0"/>
          </a:p>
        </p:txBody>
      </p:sp>
      <p:sp>
        <p:nvSpPr>
          <p:cNvPr id="6" name="Shape 4"/>
          <p:cNvSpPr/>
          <p:nvPr/>
        </p:nvSpPr>
        <p:spPr>
          <a:xfrm>
            <a:off x="932688" y="3654655"/>
            <a:ext cx="106250" cy="2945"/>
          </a:xfrm>
          <a:prstGeom prst="rect">
            <a:avLst/>
          </a:prstGeom>
          <a:solidFill>
            <a:srgbClr val="A8C2DA"/>
          </a:solidFill>
          <a:ln w="12700">
            <a:solidFill>
              <a:srgbClr val="333333"/>
            </a:solidFill>
            <a:prstDash val="solid"/>
          </a:ln>
        </p:spPr>
      </p:sp>
      <p:sp>
        <p:nvSpPr>
          <p:cNvPr id="7" name="Shape 5"/>
          <p:cNvSpPr/>
          <p:nvPr/>
        </p:nvSpPr>
        <p:spPr>
          <a:xfrm>
            <a:off x="1031623" y="3653096"/>
            <a:ext cx="106250" cy="4504"/>
          </a:xfrm>
          <a:prstGeom prst="rect">
            <a:avLst/>
          </a:prstGeom>
          <a:solidFill>
            <a:srgbClr val="A8C2DA"/>
          </a:solidFill>
          <a:ln w="12700">
            <a:solidFill>
              <a:srgbClr val="333333"/>
            </a:solidFill>
            <a:prstDash val="solid"/>
          </a:ln>
        </p:spPr>
      </p:sp>
      <p:sp>
        <p:nvSpPr>
          <p:cNvPr id="8" name="Shape 6"/>
          <p:cNvSpPr/>
          <p:nvPr/>
        </p:nvSpPr>
        <p:spPr>
          <a:xfrm>
            <a:off x="1130558" y="3650810"/>
            <a:ext cx="106250" cy="6790"/>
          </a:xfrm>
          <a:prstGeom prst="rect">
            <a:avLst/>
          </a:prstGeom>
          <a:solidFill>
            <a:srgbClr val="A8C2DA"/>
          </a:solidFill>
          <a:ln w="12700">
            <a:solidFill>
              <a:srgbClr val="333333"/>
            </a:solidFill>
            <a:prstDash val="solid"/>
          </a:ln>
        </p:spPr>
      </p:sp>
      <p:sp>
        <p:nvSpPr>
          <p:cNvPr id="9" name="Shape 7"/>
          <p:cNvSpPr/>
          <p:nvPr/>
        </p:nvSpPr>
        <p:spPr>
          <a:xfrm>
            <a:off x="1229493" y="3647511"/>
            <a:ext cx="106250" cy="10089"/>
          </a:xfrm>
          <a:prstGeom prst="rect">
            <a:avLst/>
          </a:prstGeom>
          <a:solidFill>
            <a:srgbClr val="A8C2DA"/>
          </a:solidFill>
          <a:ln w="12700">
            <a:solidFill>
              <a:srgbClr val="333333"/>
            </a:solidFill>
            <a:prstDash val="solid"/>
          </a:ln>
        </p:spPr>
      </p:sp>
      <p:sp>
        <p:nvSpPr>
          <p:cNvPr id="10" name="Shape 8"/>
          <p:cNvSpPr/>
          <p:nvPr/>
        </p:nvSpPr>
        <p:spPr>
          <a:xfrm>
            <a:off x="1328428" y="3642824"/>
            <a:ext cx="106250" cy="14776"/>
          </a:xfrm>
          <a:prstGeom prst="rect">
            <a:avLst/>
          </a:prstGeom>
          <a:solidFill>
            <a:srgbClr val="A8C2DA"/>
          </a:solidFill>
          <a:ln w="12700">
            <a:solidFill>
              <a:srgbClr val="333333"/>
            </a:solidFill>
            <a:prstDash val="solid"/>
          </a:ln>
        </p:spPr>
      </p:sp>
      <p:sp>
        <p:nvSpPr>
          <p:cNvPr id="11" name="Shape 9"/>
          <p:cNvSpPr/>
          <p:nvPr/>
        </p:nvSpPr>
        <p:spPr>
          <a:xfrm>
            <a:off x="1427363" y="3636268"/>
            <a:ext cx="106250" cy="21332"/>
          </a:xfrm>
          <a:prstGeom prst="rect">
            <a:avLst/>
          </a:prstGeom>
          <a:solidFill>
            <a:srgbClr val="A8C2DA"/>
          </a:solidFill>
          <a:ln w="12700">
            <a:solidFill>
              <a:srgbClr val="333333"/>
            </a:solidFill>
            <a:prstDash val="solid"/>
          </a:ln>
        </p:spPr>
      </p:sp>
      <p:sp>
        <p:nvSpPr>
          <p:cNvPr id="12" name="Shape 10"/>
          <p:cNvSpPr/>
          <p:nvPr/>
        </p:nvSpPr>
        <p:spPr>
          <a:xfrm>
            <a:off x="1526298" y="3627244"/>
            <a:ext cx="106250" cy="30356"/>
          </a:xfrm>
          <a:prstGeom prst="rect">
            <a:avLst/>
          </a:prstGeom>
          <a:solidFill>
            <a:srgbClr val="A8C2DA"/>
          </a:solidFill>
          <a:ln w="12700">
            <a:solidFill>
              <a:srgbClr val="333333"/>
            </a:solidFill>
            <a:prstDash val="solid"/>
          </a:ln>
        </p:spPr>
      </p:sp>
      <p:sp>
        <p:nvSpPr>
          <p:cNvPr id="13" name="Shape 11"/>
          <p:cNvSpPr/>
          <p:nvPr/>
        </p:nvSpPr>
        <p:spPr>
          <a:xfrm>
            <a:off x="1625234" y="3615019"/>
            <a:ext cx="106250" cy="42581"/>
          </a:xfrm>
          <a:prstGeom prst="rect">
            <a:avLst/>
          </a:prstGeom>
          <a:solidFill>
            <a:srgbClr val="A8C2DA"/>
          </a:solidFill>
          <a:ln w="12700">
            <a:solidFill>
              <a:srgbClr val="333333"/>
            </a:solidFill>
            <a:prstDash val="solid"/>
          </a:ln>
        </p:spPr>
      </p:sp>
      <p:sp>
        <p:nvSpPr>
          <p:cNvPr id="14" name="Shape 12"/>
          <p:cNvSpPr/>
          <p:nvPr/>
        </p:nvSpPr>
        <p:spPr>
          <a:xfrm>
            <a:off x="1724169" y="3598726"/>
            <a:ext cx="106250" cy="58874"/>
          </a:xfrm>
          <a:prstGeom prst="rect">
            <a:avLst/>
          </a:prstGeom>
          <a:solidFill>
            <a:srgbClr val="A8C2DA"/>
          </a:solidFill>
          <a:ln w="12700">
            <a:solidFill>
              <a:srgbClr val="333333"/>
            </a:solidFill>
            <a:prstDash val="solid"/>
          </a:ln>
        </p:spPr>
      </p:sp>
      <p:sp>
        <p:nvSpPr>
          <p:cNvPr id="15" name="Shape 13"/>
          <p:cNvSpPr/>
          <p:nvPr/>
        </p:nvSpPr>
        <p:spPr>
          <a:xfrm>
            <a:off x="1823104" y="3577361"/>
            <a:ext cx="106250" cy="80239"/>
          </a:xfrm>
          <a:prstGeom prst="rect">
            <a:avLst/>
          </a:prstGeom>
          <a:solidFill>
            <a:srgbClr val="A8C2DA"/>
          </a:solidFill>
          <a:ln w="12700">
            <a:solidFill>
              <a:srgbClr val="333333"/>
            </a:solidFill>
            <a:prstDash val="solid"/>
          </a:ln>
        </p:spPr>
      </p:sp>
      <p:sp>
        <p:nvSpPr>
          <p:cNvPr id="16" name="Shape 14"/>
          <p:cNvSpPr/>
          <p:nvPr/>
        </p:nvSpPr>
        <p:spPr>
          <a:xfrm>
            <a:off x="1922039" y="3549808"/>
            <a:ext cx="106250" cy="107792"/>
          </a:xfrm>
          <a:prstGeom prst="rect">
            <a:avLst/>
          </a:prstGeom>
          <a:solidFill>
            <a:srgbClr val="A8C2DA"/>
          </a:solidFill>
          <a:ln w="12700">
            <a:solidFill>
              <a:srgbClr val="333333"/>
            </a:solidFill>
            <a:prstDash val="solid"/>
          </a:ln>
        </p:spPr>
      </p:sp>
      <p:sp>
        <p:nvSpPr>
          <p:cNvPr id="17" name="Shape 15"/>
          <p:cNvSpPr/>
          <p:nvPr/>
        </p:nvSpPr>
        <p:spPr>
          <a:xfrm>
            <a:off x="2020974" y="3514863"/>
            <a:ext cx="106250" cy="142737"/>
          </a:xfrm>
          <a:prstGeom prst="rect">
            <a:avLst/>
          </a:prstGeom>
          <a:solidFill>
            <a:srgbClr val="A8C2DA"/>
          </a:solidFill>
          <a:ln w="12700">
            <a:solidFill>
              <a:srgbClr val="333333"/>
            </a:solidFill>
            <a:prstDash val="solid"/>
          </a:ln>
        </p:spPr>
      </p:sp>
      <p:sp>
        <p:nvSpPr>
          <p:cNvPr id="18" name="Shape 16"/>
          <p:cNvSpPr/>
          <p:nvPr/>
        </p:nvSpPr>
        <p:spPr>
          <a:xfrm>
            <a:off x="2119909" y="3471291"/>
            <a:ext cx="106250" cy="186309"/>
          </a:xfrm>
          <a:prstGeom prst="rect">
            <a:avLst/>
          </a:prstGeom>
          <a:solidFill>
            <a:srgbClr val="A8C2DA"/>
          </a:solidFill>
          <a:ln w="12700">
            <a:solidFill>
              <a:srgbClr val="333333"/>
            </a:solidFill>
            <a:prstDash val="solid"/>
          </a:ln>
        </p:spPr>
      </p:sp>
      <p:sp>
        <p:nvSpPr>
          <p:cNvPr id="19" name="Shape 17"/>
          <p:cNvSpPr/>
          <p:nvPr/>
        </p:nvSpPr>
        <p:spPr>
          <a:xfrm>
            <a:off x="2218844" y="3417896"/>
            <a:ext cx="106250" cy="239704"/>
          </a:xfrm>
          <a:prstGeom prst="rect">
            <a:avLst/>
          </a:prstGeom>
          <a:solidFill>
            <a:srgbClr val="A8C2DA"/>
          </a:solidFill>
          <a:ln w="12700">
            <a:solidFill>
              <a:srgbClr val="333333"/>
            </a:solidFill>
            <a:prstDash val="solid"/>
          </a:ln>
        </p:spPr>
      </p:sp>
      <p:sp>
        <p:nvSpPr>
          <p:cNvPr id="20" name="Shape 18"/>
          <p:cNvSpPr/>
          <p:nvPr/>
        </p:nvSpPr>
        <p:spPr>
          <a:xfrm>
            <a:off x="2317779" y="3353607"/>
            <a:ext cx="106250" cy="303993"/>
          </a:xfrm>
          <a:prstGeom prst="rect">
            <a:avLst/>
          </a:prstGeom>
          <a:solidFill>
            <a:srgbClr val="5B8DB8"/>
          </a:solidFill>
          <a:ln w="12700">
            <a:solidFill>
              <a:srgbClr val="333333"/>
            </a:solidFill>
            <a:prstDash val="solid"/>
          </a:ln>
        </p:spPr>
      </p:sp>
      <p:sp>
        <p:nvSpPr>
          <p:cNvPr id="21" name="Shape 19"/>
          <p:cNvSpPr/>
          <p:nvPr/>
        </p:nvSpPr>
        <p:spPr>
          <a:xfrm>
            <a:off x="2416714" y="3277587"/>
            <a:ext cx="106250" cy="380013"/>
          </a:xfrm>
          <a:prstGeom prst="rect">
            <a:avLst/>
          </a:prstGeom>
          <a:solidFill>
            <a:srgbClr val="5B8DB8"/>
          </a:solidFill>
          <a:ln w="12700">
            <a:solidFill>
              <a:srgbClr val="333333"/>
            </a:solidFill>
            <a:prstDash val="solid"/>
          </a:ln>
        </p:spPr>
      </p:sp>
      <p:sp>
        <p:nvSpPr>
          <p:cNvPr id="22" name="Shape 20"/>
          <p:cNvSpPr/>
          <p:nvPr/>
        </p:nvSpPr>
        <p:spPr>
          <a:xfrm>
            <a:off x="2515649" y="3189349"/>
            <a:ext cx="106250" cy="468251"/>
          </a:xfrm>
          <a:prstGeom prst="rect">
            <a:avLst/>
          </a:prstGeom>
          <a:solidFill>
            <a:srgbClr val="5B8DB8"/>
          </a:solidFill>
          <a:ln w="12700">
            <a:solidFill>
              <a:srgbClr val="333333"/>
            </a:solidFill>
            <a:prstDash val="solid"/>
          </a:ln>
        </p:spPr>
      </p:sp>
      <p:sp>
        <p:nvSpPr>
          <p:cNvPr id="23" name="Shape 21"/>
          <p:cNvSpPr/>
          <p:nvPr/>
        </p:nvSpPr>
        <p:spPr>
          <a:xfrm>
            <a:off x="2614584" y="3088870"/>
            <a:ext cx="106250" cy="568730"/>
          </a:xfrm>
          <a:prstGeom prst="rect">
            <a:avLst/>
          </a:prstGeom>
          <a:solidFill>
            <a:srgbClr val="5B8DB8"/>
          </a:solidFill>
          <a:ln w="12700">
            <a:solidFill>
              <a:srgbClr val="333333"/>
            </a:solidFill>
            <a:prstDash val="solid"/>
          </a:ln>
        </p:spPr>
      </p:sp>
      <p:sp>
        <p:nvSpPr>
          <p:cNvPr id="24" name="Shape 22"/>
          <p:cNvSpPr/>
          <p:nvPr/>
        </p:nvSpPr>
        <p:spPr>
          <a:xfrm>
            <a:off x="2713519" y="2976707"/>
            <a:ext cx="106250" cy="680893"/>
          </a:xfrm>
          <a:prstGeom prst="rect">
            <a:avLst/>
          </a:prstGeom>
          <a:solidFill>
            <a:srgbClr val="5B8DB8"/>
          </a:solidFill>
          <a:ln w="12700">
            <a:solidFill>
              <a:srgbClr val="333333"/>
            </a:solidFill>
            <a:prstDash val="solid"/>
          </a:ln>
        </p:spPr>
      </p:sp>
      <p:sp>
        <p:nvSpPr>
          <p:cNvPr id="25" name="Shape 23"/>
          <p:cNvSpPr/>
          <p:nvPr/>
        </p:nvSpPr>
        <p:spPr>
          <a:xfrm>
            <a:off x="2812455" y="2854077"/>
            <a:ext cx="106250" cy="803523"/>
          </a:xfrm>
          <a:prstGeom prst="rect">
            <a:avLst/>
          </a:prstGeom>
          <a:solidFill>
            <a:srgbClr val="5B8DB8"/>
          </a:solidFill>
          <a:ln w="12700">
            <a:solidFill>
              <a:srgbClr val="333333"/>
            </a:solidFill>
            <a:prstDash val="solid"/>
          </a:ln>
        </p:spPr>
      </p:sp>
      <p:sp>
        <p:nvSpPr>
          <p:cNvPr id="26" name="Shape 24"/>
          <p:cNvSpPr/>
          <p:nvPr/>
        </p:nvSpPr>
        <p:spPr>
          <a:xfrm>
            <a:off x="2911390" y="2722919"/>
            <a:ext cx="106250" cy="934681"/>
          </a:xfrm>
          <a:prstGeom prst="rect">
            <a:avLst/>
          </a:prstGeom>
          <a:solidFill>
            <a:srgbClr val="5B8DB8"/>
          </a:solidFill>
          <a:ln w="12700">
            <a:solidFill>
              <a:srgbClr val="333333"/>
            </a:solidFill>
            <a:prstDash val="solid"/>
          </a:ln>
        </p:spPr>
      </p:sp>
      <p:sp>
        <p:nvSpPr>
          <p:cNvPr id="27" name="Shape 25"/>
          <p:cNvSpPr/>
          <p:nvPr/>
        </p:nvSpPr>
        <p:spPr>
          <a:xfrm>
            <a:off x="3010325" y="2585896"/>
            <a:ext cx="106250" cy="1071704"/>
          </a:xfrm>
          <a:prstGeom prst="rect">
            <a:avLst/>
          </a:prstGeom>
          <a:solidFill>
            <a:srgbClr val="5B8DB8"/>
          </a:solidFill>
          <a:ln w="12700">
            <a:solidFill>
              <a:srgbClr val="333333"/>
            </a:solidFill>
            <a:prstDash val="solid"/>
          </a:ln>
        </p:spPr>
      </p:sp>
      <p:sp>
        <p:nvSpPr>
          <p:cNvPr id="28" name="Shape 26"/>
          <p:cNvSpPr/>
          <p:nvPr/>
        </p:nvSpPr>
        <p:spPr>
          <a:xfrm>
            <a:off x="3109260" y="2446353"/>
            <a:ext cx="106250" cy="1211247"/>
          </a:xfrm>
          <a:prstGeom prst="rect">
            <a:avLst/>
          </a:prstGeom>
          <a:solidFill>
            <a:srgbClr val="1A4270"/>
          </a:solidFill>
          <a:ln w="12700">
            <a:solidFill>
              <a:srgbClr val="333333"/>
            </a:solidFill>
            <a:prstDash val="solid"/>
          </a:ln>
        </p:spPr>
      </p:sp>
      <p:sp>
        <p:nvSpPr>
          <p:cNvPr id="29" name="Shape 27"/>
          <p:cNvSpPr/>
          <p:nvPr/>
        </p:nvSpPr>
        <p:spPr>
          <a:xfrm>
            <a:off x="3208195" y="2308213"/>
            <a:ext cx="106250" cy="1349387"/>
          </a:xfrm>
          <a:prstGeom prst="rect">
            <a:avLst/>
          </a:prstGeom>
          <a:solidFill>
            <a:srgbClr val="1A4270"/>
          </a:solidFill>
          <a:ln w="12700">
            <a:solidFill>
              <a:srgbClr val="333333"/>
            </a:solidFill>
            <a:prstDash val="solid"/>
          </a:ln>
        </p:spPr>
      </p:sp>
      <p:sp>
        <p:nvSpPr>
          <p:cNvPr id="30" name="Shape 28"/>
          <p:cNvSpPr/>
          <p:nvPr/>
        </p:nvSpPr>
        <p:spPr>
          <a:xfrm>
            <a:off x="3307130" y="2175811"/>
            <a:ext cx="106250" cy="1481789"/>
          </a:xfrm>
          <a:prstGeom prst="rect">
            <a:avLst/>
          </a:prstGeom>
          <a:solidFill>
            <a:srgbClr val="1A4270"/>
          </a:solidFill>
          <a:ln w="12700">
            <a:solidFill>
              <a:srgbClr val="333333"/>
            </a:solidFill>
            <a:prstDash val="solid"/>
          </a:ln>
        </p:spPr>
      </p:sp>
      <p:sp>
        <p:nvSpPr>
          <p:cNvPr id="31" name="Shape 29"/>
          <p:cNvSpPr/>
          <p:nvPr/>
        </p:nvSpPr>
        <p:spPr>
          <a:xfrm>
            <a:off x="3406065" y="2053681"/>
            <a:ext cx="106250" cy="1603919"/>
          </a:xfrm>
          <a:prstGeom prst="rect">
            <a:avLst/>
          </a:prstGeom>
          <a:solidFill>
            <a:srgbClr val="1A4270"/>
          </a:solidFill>
          <a:ln w="12700">
            <a:solidFill>
              <a:srgbClr val="333333"/>
            </a:solidFill>
            <a:prstDash val="solid"/>
          </a:ln>
        </p:spPr>
      </p:sp>
      <p:sp>
        <p:nvSpPr>
          <p:cNvPr id="32" name="Shape 30"/>
          <p:cNvSpPr/>
          <p:nvPr/>
        </p:nvSpPr>
        <p:spPr>
          <a:xfrm>
            <a:off x="3505000" y="1946305"/>
            <a:ext cx="106250" cy="1711295"/>
          </a:xfrm>
          <a:prstGeom prst="rect">
            <a:avLst/>
          </a:prstGeom>
          <a:solidFill>
            <a:srgbClr val="1A4270"/>
          </a:solidFill>
          <a:ln w="12700">
            <a:solidFill>
              <a:srgbClr val="333333"/>
            </a:solidFill>
            <a:prstDash val="solid"/>
          </a:ln>
        </p:spPr>
      </p:sp>
      <p:sp>
        <p:nvSpPr>
          <p:cNvPr id="33" name="Shape 31"/>
          <p:cNvSpPr/>
          <p:nvPr/>
        </p:nvSpPr>
        <p:spPr>
          <a:xfrm>
            <a:off x="3603935" y="1857846"/>
            <a:ext cx="106250" cy="1799754"/>
          </a:xfrm>
          <a:prstGeom prst="rect">
            <a:avLst/>
          </a:prstGeom>
          <a:solidFill>
            <a:srgbClr val="1A4270"/>
          </a:solidFill>
          <a:ln w="12700">
            <a:solidFill>
              <a:srgbClr val="333333"/>
            </a:solidFill>
            <a:prstDash val="solid"/>
          </a:ln>
        </p:spPr>
      </p:sp>
      <p:sp>
        <p:nvSpPr>
          <p:cNvPr id="34" name="Shape 32"/>
          <p:cNvSpPr/>
          <p:nvPr/>
        </p:nvSpPr>
        <p:spPr>
          <a:xfrm>
            <a:off x="3702870" y="1791874"/>
            <a:ext cx="106250" cy="1865726"/>
          </a:xfrm>
          <a:prstGeom prst="rect">
            <a:avLst/>
          </a:prstGeom>
          <a:solidFill>
            <a:srgbClr val="1A4270"/>
          </a:solidFill>
          <a:ln w="12700">
            <a:solidFill>
              <a:srgbClr val="333333"/>
            </a:solidFill>
            <a:prstDash val="solid"/>
          </a:ln>
        </p:spPr>
      </p:sp>
      <p:sp>
        <p:nvSpPr>
          <p:cNvPr id="35" name="Shape 33"/>
          <p:cNvSpPr/>
          <p:nvPr/>
        </p:nvSpPr>
        <p:spPr>
          <a:xfrm>
            <a:off x="3801805" y="1751136"/>
            <a:ext cx="106250" cy="1906464"/>
          </a:xfrm>
          <a:prstGeom prst="rect">
            <a:avLst/>
          </a:prstGeom>
          <a:solidFill>
            <a:srgbClr val="1A4270"/>
          </a:solidFill>
          <a:ln w="12700">
            <a:solidFill>
              <a:srgbClr val="333333"/>
            </a:solidFill>
            <a:prstDash val="solid"/>
          </a:ln>
        </p:spPr>
      </p:sp>
      <p:sp>
        <p:nvSpPr>
          <p:cNvPr id="36" name="Shape 34"/>
          <p:cNvSpPr/>
          <p:nvPr/>
        </p:nvSpPr>
        <p:spPr>
          <a:xfrm>
            <a:off x="3900740" y="1737360"/>
            <a:ext cx="106250" cy="1920240"/>
          </a:xfrm>
          <a:prstGeom prst="rect">
            <a:avLst/>
          </a:prstGeom>
          <a:solidFill>
            <a:srgbClr val="1A4270"/>
          </a:solidFill>
          <a:ln w="12700">
            <a:solidFill>
              <a:srgbClr val="333333"/>
            </a:solidFill>
            <a:prstDash val="solid"/>
          </a:ln>
        </p:spPr>
      </p:sp>
      <p:sp>
        <p:nvSpPr>
          <p:cNvPr id="37" name="Shape 35"/>
          <p:cNvSpPr/>
          <p:nvPr/>
        </p:nvSpPr>
        <p:spPr>
          <a:xfrm>
            <a:off x="3999676" y="1751136"/>
            <a:ext cx="106250" cy="1906464"/>
          </a:xfrm>
          <a:prstGeom prst="rect">
            <a:avLst/>
          </a:prstGeom>
          <a:solidFill>
            <a:srgbClr val="1A4270"/>
          </a:solidFill>
          <a:ln w="12700">
            <a:solidFill>
              <a:srgbClr val="333333"/>
            </a:solidFill>
            <a:prstDash val="solid"/>
          </a:ln>
        </p:spPr>
      </p:sp>
      <p:sp>
        <p:nvSpPr>
          <p:cNvPr id="38" name="Shape 36"/>
          <p:cNvSpPr/>
          <p:nvPr/>
        </p:nvSpPr>
        <p:spPr>
          <a:xfrm>
            <a:off x="4098611" y="1791874"/>
            <a:ext cx="106250" cy="1865726"/>
          </a:xfrm>
          <a:prstGeom prst="rect">
            <a:avLst/>
          </a:prstGeom>
          <a:solidFill>
            <a:srgbClr val="1A4270"/>
          </a:solidFill>
          <a:ln w="12700">
            <a:solidFill>
              <a:srgbClr val="333333"/>
            </a:solidFill>
            <a:prstDash val="solid"/>
          </a:ln>
        </p:spPr>
      </p:sp>
      <p:sp>
        <p:nvSpPr>
          <p:cNvPr id="39" name="Shape 37"/>
          <p:cNvSpPr/>
          <p:nvPr/>
        </p:nvSpPr>
        <p:spPr>
          <a:xfrm>
            <a:off x="4197546" y="1857846"/>
            <a:ext cx="106250" cy="1799754"/>
          </a:xfrm>
          <a:prstGeom prst="rect">
            <a:avLst/>
          </a:prstGeom>
          <a:solidFill>
            <a:srgbClr val="1A4270"/>
          </a:solidFill>
          <a:ln w="12700">
            <a:solidFill>
              <a:srgbClr val="333333"/>
            </a:solidFill>
            <a:prstDash val="solid"/>
          </a:ln>
        </p:spPr>
      </p:sp>
      <p:sp>
        <p:nvSpPr>
          <p:cNvPr id="40" name="Shape 38"/>
          <p:cNvSpPr/>
          <p:nvPr/>
        </p:nvSpPr>
        <p:spPr>
          <a:xfrm>
            <a:off x="4296481" y="1946305"/>
            <a:ext cx="106250" cy="1711295"/>
          </a:xfrm>
          <a:prstGeom prst="rect">
            <a:avLst/>
          </a:prstGeom>
          <a:solidFill>
            <a:srgbClr val="1A4270"/>
          </a:solidFill>
          <a:ln w="12700">
            <a:solidFill>
              <a:srgbClr val="333333"/>
            </a:solidFill>
            <a:prstDash val="solid"/>
          </a:ln>
        </p:spPr>
      </p:sp>
      <p:sp>
        <p:nvSpPr>
          <p:cNvPr id="41" name="Shape 39"/>
          <p:cNvSpPr/>
          <p:nvPr/>
        </p:nvSpPr>
        <p:spPr>
          <a:xfrm>
            <a:off x="4395416" y="2053681"/>
            <a:ext cx="106250" cy="1603919"/>
          </a:xfrm>
          <a:prstGeom prst="rect">
            <a:avLst/>
          </a:prstGeom>
          <a:solidFill>
            <a:srgbClr val="1A4270"/>
          </a:solidFill>
          <a:ln w="12700">
            <a:solidFill>
              <a:srgbClr val="333333"/>
            </a:solidFill>
            <a:prstDash val="solid"/>
          </a:ln>
        </p:spPr>
      </p:sp>
      <p:sp>
        <p:nvSpPr>
          <p:cNvPr id="42" name="Shape 40"/>
          <p:cNvSpPr/>
          <p:nvPr/>
        </p:nvSpPr>
        <p:spPr>
          <a:xfrm>
            <a:off x="4494351" y="2175811"/>
            <a:ext cx="106250" cy="1481789"/>
          </a:xfrm>
          <a:prstGeom prst="rect">
            <a:avLst/>
          </a:prstGeom>
          <a:solidFill>
            <a:srgbClr val="1A4270"/>
          </a:solidFill>
          <a:ln w="12700">
            <a:solidFill>
              <a:srgbClr val="333333"/>
            </a:solidFill>
            <a:prstDash val="solid"/>
          </a:ln>
        </p:spPr>
      </p:sp>
      <p:sp>
        <p:nvSpPr>
          <p:cNvPr id="43" name="Shape 41"/>
          <p:cNvSpPr/>
          <p:nvPr/>
        </p:nvSpPr>
        <p:spPr>
          <a:xfrm>
            <a:off x="4593286" y="2308213"/>
            <a:ext cx="106250" cy="1349387"/>
          </a:xfrm>
          <a:prstGeom prst="rect">
            <a:avLst/>
          </a:prstGeom>
          <a:solidFill>
            <a:srgbClr val="1A4270"/>
          </a:solidFill>
          <a:ln w="12700">
            <a:solidFill>
              <a:srgbClr val="333333"/>
            </a:solidFill>
            <a:prstDash val="solid"/>
          </a:ln>
        </p:spPr>
      </p:sp>
      <p:sp>
        <p:nvSpPr>
          <p:cNvPr id="44" name="Shape 42"/>
          <p:cNvSpPr/>
          <p:nvPr/>
        </p:nvSpPr>
        <p:spPr>
          <a:xfrm>
            <a:off x="4692221" y="2446353"/>
            <a:ext cx="106250" cy="1211247"/>
          </a:xfrm>
          <a:prstGeom prst="rect">
            <a:avLst/>
          </a:prstGeom>
          <a:solidFill>
            <a:srgbClr val="1A4270"/>
          </a:solidFill>
          <a:ln w="12700">
            <a:solidFill>
              <a:srgbClr val="333333"/>
            </a:solidFill>
            <a:prstDash val="solid"/>
          </a:ln>
        </p:spPr>
      </p:sp>
      <p:sp>
        <p:nvSpPr>
          <p:cNvPr id="45" name="Shape 43"/>
          <p:cNvSpPr/>
          <p:nvPr/>
        </p:nvSpPr>
        <p:spPr>
          <a:xfrm>
            <a:off x="4791156" y="2585896"/>
            <a:ext cx="106250" cy="1071704"/>
          </a:xfrm>
          <a:prstGeom prst="rect">
            <a:avLst/>
          </a:prstGeom>
          <a:solidFill>
            <a:srgbClr val="5B8DB8"/>
          </a:solidFill>
          <a:ln w="12700">
            <a:solidFill>
              <a:srgbClr val="333333"/>
            </a:solidFill>
            <a:prstDash val="solid"/>
          </a:ln>
        </p:spPr>
      </p:sp>
      <p:sp>
        <p:nvSpPr>
          <p:cNvPr id="46" name="Shape 44"/>
          <p:cNvSpPr/>
          <p:nvPr/>
        </p:nvSpPr>
        <p:spPr>
          <a:xfrm>
            <a:off x="4890091" y="2722919"/>
            <a:ext cx="106250" cy="934681"/>
          </a:xfrm>
          <a:prstGeom prst="rect">
            <a:avLst/>
          </a:prstGeom>
          <a:solidFill>
            <a:srgbClr val="5B8DB8"/>
          </a:solidFill>
          <a:ln w="12700">
            <a:solidFill>
              <a:srgbClr val="333333"/>
            </a:solidFill>
            <a:prstDash val="solid"/>
          </a:ln>
        </p:spPr>
      </p:sp>
      <p:sp>
        <p:nvSpPr>
          <p:cNvPr id="47" name="Shape 45"/>
          <p:cNvSpPr/>
          <p:nvPr/>
        </p:nvSpPr>
        <p:spPr>
          <a:xfrm>
            <a:off x="4989026" y="2854077"/>
            <a:ext cx="106250" cy="803523"/>
          </a:xfrm>
          <a:prstGeom prst="rect">
            <a:avLst/>
          </a:prstGeom>
          <a:solidFill>
            <a:srgbClr val="5B8DB8"/>
          </a:solidFill>
          <a:ln w="12700">
            <a:solidFill>
              <a:srgbClr val="333333"/>
            </a:solidFill>
            <a:prstDash val="solid"/>
          </a:ln>
        </p:spPr>
      </p:sp>
      <p:sp>
        <p:nvSpPr>
          <p:cNvPr id="48" name="Shape 46"/>
          <p:cNvSpPr/>
          <p:nvPr/>
        </p:nvSpPr>
        <p:spPr>
          <a:xfrm>
            <a:off x="5087961" y="2976707"/>
            <a:ext cx="106250" cy="680893"/>
          </a:xfrm>
          <a:prstGeom prst="rect">
            <a:avLst/>
          </a:prstGeom>
          <a:solidFill>
            <a:srgbClr val="5B8DB8"/>
          </a:solidFill>
          <a:ln w="12700">
            <a:solidFill>
              <a:srgbClr val="333333"/>
            </a:solidFill>
            <a:prstDash val="solid"/>
          </a:ln>
        </p:spPr>
      </p:sp>
      <p:sp>
        <p:nvSpPr>
          <p:cNvPr id="49" name="Shape 47"/>
          <p:cNvSpPr/>
          <p:nvPr/>
        </p:nvSpPr>
        <p:spPr>
          <a:xfrm>
            <a:off x="5186897" y="3088870"/>
            <a:ext cx="106250" cy="568730"/>
          </a:xfrm>
          <a:prstGeom prst="rect">
            <a:avLst/>
          </a:prstGeom>
          <a:solidFill>
            <a:srgbClr val="5B8DB8"/>
          </a:solidFill>
          <a:ln w="12700">
            <a:solidFill>
              <a:srgbClr val="333333"/>
            </a:solidFill>
            <a:prstDash val="solid"/>
          </a:ln>
        </p:spPr>
      </p:sp>
      <p:sp>
        <p:nvSpPr>
          <p:cNvPr id="50" name="Shape 48"/>
          <p:cNvSpPr/>
          <p:nvPr/>
        </p:nvSpPr>
        <p:spPr>
          <a:xfrm>
            <a:off x="5285832" y="3189349"/>
            <a:ext cx="106250" cy="468251"/>
          </a:xfrm>
          <a:prstGeom prst="rect">
            <a:avLst/>
          </a:prstGeom>
          <a:solidFill>
            <a:srgbClr val="5B8DB8"/>
          </a:solidFill>
          <a:ln w="12700">
            <a:solidFill>
              <a:srgbClr val="333333"/>
            </a:solidFill>
            <a:prstDash val="solid"/>
          </a:ln>
        </p:spPr>
      </p:sp>
      <p:sp>
        <p:nvSpPr>
          <p:cNvPr id="51" name="Shape 49"/>
          <p:cNvSpPr/>
          <p:nvPr/>
        </p:nvSpPr>
        <p:spPr>
          <a:xfrm>
            <a:off x="5384767" y="3277587"/>
            <a:ext cx="106250" cy="380013"/>
          </a:xfrm>
          <a:prstGeom prst="rect">
            <a:avLst/>
          </a:prstGeom>
          <a:solidFill>
            <a:srgbClr val="5B8DB8"/>
          </a:solidFill>
          <a:ln w="12700">
            <a:solidFill>
              <a:srgbClr val="333333"/>
            </a:solidFill>
            <a:prstDash val="solid"/>
          </a:ln>
        </p:spPr>
      </p:sp>
      <p:sp>
        <p:nvSpPr>
          <p:cNvPr id="52" name="Shape 50"/>
          <p:cNvSpPr/>
          <p:nvPr/>
        </p:nvSpPr>
        <p:spPr>
          <a:xfrm>
            <a:off x="5483702" y="3353607"/>
            <a:ext cx="106250" cy="303993"/>
          </a:xfrm>
          <a:prstGeom prst="rect">
            <a:avLst/>
          </a:prstGeom>
          <a:solidFill>
            <a:srgbClr val="5B8DB8"/>
          </a:solidFill>
          <a:ln w="12700">
            <a:solidFill>
              <a:srgbClr val="333333"/>
            </a:solidFill>
            <a:prstDash val="solid"/>
          </a:ln>
        </p:spPr>
      </p:sp>
      <p:sp>
        <p:nvSpPr>
          <p:cNvPr id="53" name="Shape 51"/>
          <p:cNvSpPr/>
          <p:nvPr/>
        </p:nvSpPr>
        <p:spPr>
          <a:xfrm>
            <a:off x="5582637" y="3417896"/>
            <a:ext cx="106250" cy="239704"/>
          </a:xfrm>
          <a:prstGeom prst="rect">
            <a:avLst/>
          </a:prstGeom>
          <a:solidFill>
            <a:srgbClr val="A8C2DA"/>
          </a:solidFill>
          <a:ln w="12700">
            <a:solidFill>
              <a:srgbClr val="333333"/>
            </a:solidFill>
            <a:prstDash val="solid"/>
          </a:ln>
        </p:spPr>
      </p:sp>
      <p:sp>
        <p:nvSpPr>
          <p:cNvPr id="54" name="Shape 52"/>
          <p:cNvSpPr/>
          <p:nvPr/>
        </p:nvSpPr>
        <p:spPr>
          <a:xfrm>
            <a:off x="5681572" y="3471291"/>
            <a:ext cx="106250" cy="186309"/>
          </a:xfrm>
          <a:prstGeom prst="rect">
            <a:avLst/>
          </a:prstGeom>
          <a:solidFill>
            <a:srgbClr val="A8C2DA"/>
          </a:solidFill>
          <a:ln w="12700">
            <a:solidFill>
              <a:srgbClr val="333333"/>
            </a:solidFill>
            <a:prstDash val="solid"/>
          </a:ln>
        </p:spPr>
      </p:sp>
      <p:sp>
        <p:nvSpPr>
          <p:cNvPr id="55" name="Shape 53"/>
          <p:cNvSpPr/>
          <p:nvPr/>
        </p:nvSpPr>
        <p:spPr>
          <a:xfrm>
            <a:off x="5780507" y="3514863"/>
            <a:ext cx="106250" cy="142737"/>
          </a:xfrm>
          <a:prstGeom prst="rect">
            <a:avLst/>
          </a:prstGeom>
          <a:solidFill>
            <a:srgbClr val="A8C2DA"/>
          </a:solidFill>
          <a:ln w="12700">
            <a:solidFill>
              <a:srgbClr val="333333"/>
            </a:solidFill>
            <a:prstDash val="solid"/>
          </a:ln>
        </p:spPr>
      </p:sp>
      <p:sp>
        <p:nvSpPr>
          <p:cNvPr id="56" name="Shape 54"/>
          <p:cNvSpPr/>
          <p:nvPr/>
        </p:nvSpPr>
        <p:spPr>
          <a:xfrm>
            <a:off x="5879442" y="3549808"/>
            <a:ext cx="106250" cy="107792"/>
          </a:xfrm>
          <a:prstGeom prst="rect">
            <a:avLst/>
          </a:prstGeom>
          <a:solidFill>
            <a:srgbClr val="A8C2DA"/>
          </a:solidFill>
          <a:ln w="12700">
            <a:solidFill>
              <a:srgbClr val="333333"/>
            </a:solidFill>
            <a:prstDash val="solid"/>
          </a:ln>
        </p:spPr>
      </p:sp>
      <p:sp>
        <p:nvSpPr>
          <p:cNvPr id="57" name="Shape 55"/>
          <p:cNvSpPr/>
          <p:nvPr/>
        </p:nvSpPr>
        <p:spPr>
          <a:xfrm>
            <a:off x="5978377" y="3577361"/>
            <a:ext cx="106250" cy="80239"/>
          </a:xfrm>
          <a:prstGeom prst="rect">
            <a:avLst/>
          </a:prstGeom>
          <a:solidFill>
            <a:srgbClr val="A8C2DA"/>
          </a:solidFill>
          <a:ln w="12700">
            <a:solidFill>
              <a:srgbClr val="333333"/>
            </a:solidFill>
            <a:prstDash val="solid"/>
          </a:ln>
        </p:spPr>
      </p:sp>
      <p:sp>
        <p:nvSpPr>
          <p:cNvPr id="58" name="Shape 56"/>
          <p:cNvSpPr/>
          <p:nvPr/>
        </p:nvSpPr>
        <p:spPr>
          <a:xfrm>
            <a:off x="6077312" y="3598726"/>
            <a:ext cx="106250" cy="58874"/>
          </a:xfrm>
          <a:prstGeom prst="rect">
            <a:avLst/>
          </a:prstGeom>
          <a:solidFill>
            <a:srgbClr val="A8C2DA"/>
          </a:solidFill>
          <a:ln w="12700">
            <a:solidFill>
              <a:srgbClr val="333333"/>
            </a:solidFill>
            <a:prstDash val="solid"/>
          </a:ln>
        </p:spPr>
      </p:sp>
      <p:sp>
        <p:nvSpPr>
          <p:cNvPr id="59" name="Shape 57"/>
          <p:cNvSpPr/>
          <p:nvPr/>
        </p:nvSpPr>
        <p:spPr>
          <a:xfrm>
            <a:off x="6176247" y="3615019"/>
            <a:ext cx="106250" cy="42581"/>
          </a:xfrm>
          <a:prstGeom prst="rect">
            <a:avLst/>
          </a:prstGeom>
          <a:solidFill>
            <a:srgbClr val="A8C2DA"/>
          </a:solidFill>
          <a:ln w="12700">
            <a:solidFill>
              <a:srgbClr val="333333"/>
            </a:solidFill>
            <a:prstDash val="solid"/>
          </a:ln>
        </p:spPr>
      </p:sp>
      <p:sp>
        <p:nvSpPr>
          <p:cNvPr id="60" name="Shape 58"/>
          <p:cNvSpPr/>
          <p:nvPr/>
        </p:nvSpPr>
        <p:spPr>
          <a:xfrm>
            <a:off x="6275182" y="3627244"/>
            <a:ext cx="106250" cy="30356"/>
          </a:xfrm>
          <a:prstGeom prst="rect">
            <a:avLst/>
          </a:prstGeom>
          <a:solidFill>
            <a:srgbClr val="A8C2DA"/>
          </a:solidFill>
          <a:ln w="12700">
            <a:solidFill>
              <a:srgbClr val="333333"/>
            </a:solidFill>
            <a:prstDash val="solid"/>
          </a:ln>
        </p:spPr>
      </p:sp>
      <p:sp>
        <p:nvSpPr>
          <p:cNvPr id="61" name="Shape 59"/>
          <p:cNvSpPr/>
          <p:nvPr/>
        </p:nvSpPr>
        <p:spPr>
          <a:xfrm>
            <a:off x="6374118" y="3636268"/>
            <a:ext cx="106250" cy="21332"/>
          </a:xfrm>
          <a:prstGeom prst="rect">
            <a:avLst/>
          </a:prstGeom>
          <a:solidFill>
            <a:srgbClr val="A8C2DA"/>
          </a:solidFill>
          <a:ln w="12700">
            <a:solidFill>
              <a:srgbClr val="333333"/>
            </a:solidFill>
            <a:prstDash val="solid"/>
          </a:ln>
        </p:spPr>
      </p:sp>
      <p:sp>
        <p:nvSpPr>
          <p:cNvPr id="62" name="Shape 60"/>
          <p:cNvSpPr/>
          <p:nvPr/>
        </p:nvSpPr>
        <p:spPr>
          <a:xfrm>
            <a:off x="6473053" y="3642824"/>
            <a:ext cx="106250" cy="14776"/>
          </a:xfrm>
          <a:prstGeom prst="rect">
            <a:avLst/>
          </a:prstGeom>
          <a:solidFill>
            <a:srgbClr val="A8C2DA"/>
          </a:solidFill>
          <a:ln w="12700">
            <a:solidFill>
              <a:srgbClr val="333333"/>
            </a:solidFill>
            <a:prstDash val="solid"/>
          </a:ln>
        </p:spPr>
      </p:sp>
      <p:sp>
        <p:nvSpPr>
          <p:cNvPr id="63" name="Shape 61"/>
          <p:cNvSpPr/>
          <p:nvPr/>
        </p:nvSpPr>
        <p:spPr>
          <a:xfrm>
            <a:off x="6571988" y="3647511"/>
            <a:ext cx="106250" cy="10089"/>
          </a:xfrm>
          <a:prstGeom prst="rect">
            <a:avLst/>
          </a:prstGeom>
          <a:solidFill>
            <a:srgbClr val="A8C2DA"/>
          </a:solidFill>
          <a:ln w="12700">
            <a:solidFill>
              <a:srgbClr val="333333"/>
            </a:solidFill>
            <a:prstDash val="solid"/>
          </a:ln>
        </p:spPr>
      </p:sp>
      <p:sp>
        <p:nvSpPr>
          <p:cNvPr id="64" name="Shape 62"/>
          <p:cNvSpPr/>
          <p:nvPr/>
        </p:nvSpPr>
        <p:spPr>
          <a:xfrm>
            <a:off x="6670923" y="3650810"/>
            <a:ext cx="106250" cy="6790"/>
          </a:xfrm>
          <a:prstGeom prst="rect">
            <a:avLst/>
          </a:prstGeom>
          <a:solidFill>
            <a:srgbClr val="A8C2DA"/>
          </a:solidFill>
          <a:ln w="12700">
            <a:solidFill>
              <a:srgbClr val="333333"/>
            </a:solidFill>
            <a:prstDash val="solid"/>
          </a:ln>
        </p:spPr>
      </p:sp>
      <p:sp>
        <p:nvSpPr>
          <p:cNvPr id="65" name="Shape 63"/>
          <p:cNvSpPr/>
          <p:nvPr/>
        </p:nvSpPr>
        <p:spPr>
          <a:xfrm>
            <a:off x="6769858" y="3653096"/>
            <a:ext cx="106250" cy="4504"/>
          </a:xfrm>
          <a:prstGeom prst="rect">
            <a:avLst/>
          </a:prstGeom>
          <a:solidFill>
            <a:srgbClr val="A8C2DA"/>
          </a:solidFill>
          <a:ln w="12700">
            <a:solidFill>
              <a:srgbClr val="333333"/>
            </a:solidFill>
            <a:prstDash val="solid"/>
          </a:ln>
        </p:spPr>
      </p:sp>
      <p:sp>
        <p:nvSpPr>
          <p:cNvPr id="66" name="Shape 64"/>
          <p:cNvSpPr/>
          <p:nvPr/>
        </p:nvSpPr>
        <p:spPr>
          <a:xfrm>
            <a:off x="6868793" y="3654655"/>
            <a:ext cx="106250" cy="2945"/>
          </a:xfrm>
          <a:prstGeom prst="rect">
            <a:avLst/>
          </a:prstGeom>
          <a:solidFill>
            <a:srgbClr val="A8C2DA"/>
          </a:solidFill>
          <a:ln w="12700">
            <a:solidFill>
              <a:srgbClr val="333333"/>
            </a:solidFill>
            <a:prstDash val="solid"/>
          </a:ln>
        </p:spPr>
      </p:sp>
      <p:sp>
        <p:nvSpPr>
          <p:cNvPr id="67" name="Text 65"/>
          <p:cNvSpPr txBox="1"/>
          <p:nvPr/>
        </p:nvSpPr>
        <p:spPr>
          <a:xfrm>
            <a:off x="932688" y="3703320"/>
            <a:ext cx="6035040" cy="274320"/>
          </a:xfrm>
          <a:prstGeom prst="rect">
            <a:avLst/>
          </a:prstGeom>
          <a:noFill/>
          <a:ln/>
        </p:spPr>
        <p:txBody>
          <a:bodyPr wrap="square" lIns="0" tIns="0" rIns="0" bIns="0" rtlCol="0" anchor="ctr"/>
          <a:lstStyle/>
          <a:p>
            <a:pPr algn="ctr" indent="0" marL="0">
              <a:buNone/>
            </a:pPr>
            <a:r>
              <a:rPr lang="en-US" sz="900" dirty="0">
                <a:solidFill>
                  <a:srgbClr val="54637A"/>
                </a:solidFill>
                <a:latin typeface="Calibri" pitchFamily="34" charset="0"/>
                <a:ea typeface="Calibri" pitchFamily="34" charset="-122"/>
                <a:cs typeface="Calibri" pitchFamily="34" charset="-120"/>
              </a:rPr>
              <a:t>−3 DE          −2 DE          −1 DE          x̄          +1 DE          +2 DE          +3 DE</a:t>
            </a:r>
            <a:endParaRPr lang="en-US" sz="900" dirty="0"/>
          </a:p>
        </p:txBody>
      </p:sp>
      <p:sp>
        <p:nvSpPr>
          <p:cNvPr id="68" name="Text 66"/>
          <p:cNvSpPr txBox="1"/>
          <p:nvPr/>
        </p:nvSpPr>
        <p:spPr>
          <a:xfrm>
            <a:off x="7424928" y="1737360"/>
            <a:ext cx="4105656" cy="2194560"/>
          </a:xfrm>
          <a:prstGeom prst="rect">
            <a:avLst/>
          </a:prstGeom>
          <a:noFill/>
          <a:ln/>
        </p:spPr>
        <p:txBody>
          <a:bodyPr wrap="square" lIns="0" tIns="0" rIns="0" bIns="0" rtlCol="0" anchor="ctr"/>
          <a:lstStyle/>
          <a:p>
            <a:pPr marL="342900" indent="-342900">
              <a:lnSpc>
                <a:spcPct val="110000"/>
              </a:lnSpc>
              <a:spcAft>
                <a:spcPts val="700"/>
              </a:spcAft>
              <a:buSzPct val="100000"/>
              <a:buChar char="•"/>
            </a:pPr>
            <a:r>
              <a:rPr lang="en-US" sz="1300" dirty="0">
                <a:solidFill>
                  <a:srgbClr val="14202E"/>
                </a:solidFill>
                <a:latin typeface="Calibri" pitchFamily="34" charset="0"/>
                <a:ea typeface="Calibri" pitchFamily="34" charset="-122"/>
                <a:cs typeface="Calibri" pitchFamily="34" charset="-120"/>
              </a:rPr>
              <a:t>Tiene un eje de simetría.</a:t>
            </a:r>
            <a:endParaRPr lang="en-US" sz="1300" dirty="0"/>
          </a:p>
          <a:p>
            <a:pPr marL="342900" indent="-342900">
              <a:lnSpc>
                <a:spcPct val="110000"/>
              </a:lnSpc>
              <a:spcAft>
                <a:spcPts val="700"/>
              </a:spcAft>
              <a:buSzPct val="100000"/>
              <a:buChar char="•"/>
            </a:pPr>
            <a:r>
              <a:rPr lang="en-US" sz="1300" dirty="0">
                <a:solidFill>
                  <a:srgbClr val="14202E"/>
                </a:solidFill>
                <a:latin typeface="Calibri" pitchFamily="34" charset="0"/>
                <a:ea typeface="Calibri" pitchFamily="34" charset="-122"/>
                <a:cs typeface="Calibri" pitchFamily="34" charset="-120"/>
              </a:rPr>
              <a:t>Media, mediana y moda coinciden en el valor por el cual pasa ese eje.</a:t>
            </a:r>
            <a:endParaRPr lang="en-US" sz="1300" dirty="0"/>
          </a:p>
          <a:p>
            <a:pPr marL="342900" indent="-342900">
              <a:lnSpc>
                <a:spcPct val="110000"/>
              </a:lnSpc>
              <a:spcAft>
                <a:spcPts val="700"/>
              </a:spcAft>
              <a:buSzPct val="100000"/>
              <a:buChar char="•"/>
            </a:pPr>
            <a:r>
              <a:rPr lang="en-US" sz="1300" dirty="0">
                <a:solidFill>
                  <a:srgbClr val="14202E"/>
                </a:solidFill>
                <a:latin typeface="Calibri" pitchFamily="34" charset="0"/>
                <a:ea typeface="Calibri" pitchFamily="34" charset="-122"/>
                <a:cs typeface="Calibri" pitchFamily="34" charset="-120"/>
              </a:rPr>
              <a:t>La distancia entre el eje y los puntos de inflexión equivale a una desviación estándar.</a:t>
            </a:r>
            <a:endParaRPr lang="en-US" sz="1300" dirty="0"/>
          </a:p>
          <a:p>
            <a:pPr marL="342900" indent="-342900">
              <a:lnSpc>
                <a:spcPct val="110000"/>
              </a:lnSpc>
              <a:spcAft>
                <a:spcPts val="700"/>
              </a:spcAft>
              <a:buSzPct val="100000"/>
              <a:buChar char="•"/>
            </a:pPr>
            <a:r>
              <a:rPr lang="en-US" sz="1300" dirty="0">
                <a:solidFill>
                  <a:srgbClr val="14202E"/>
                </a:solidFill>
                <a:latin typeface="Calibri" pitchFamily="34" charset="0"/>
                <a:ea typeface="Calibri" pitchFamily="34" charset="-122"/>
                <a:cs typeface="Calibri" pitchFamily="34" charset="-120"/>
              </a:rPr>
              <a:t>Es asintótica: nunca llega a tocar el eje de las abscisas.</a:t>
            </a:r>
            <a:endParaRPr lang="en-US" sz="1300" dirty="0"/>
          </a:p>
        </p:txBody>
      </p:sp>
      <p:sp>
        <p:nvSpPr>
          <p:cNvPr id="69" name="Shape 67"/>
          <p:cNvSpPr/>
          <p:nvPr/>
        </p:nvSpPr>
        <p:spPr>
          <a:xfrm>
            <a:off x="658368" y="4114800"/>
            <a:ext cx="3471672" cy="1280160"/>
          </a:xfrm>
          <a:prstGeom prst="roundRect">
            <a:avLst>
              <a:gd name="adj" fmla="val 3571"/>
            </a:avLst>
          </a:prstGeom>
          <a:solidFill>
            <a:srgbClr val="F1F4F8"/>
          </a:solidFill>
          <a:ln w="12700">
            <a:solidFill>
              <a:srgbClr val="333333"/>
            </a:solidFill>
            <a:prstDash val="solid"/>
          </a:ln>
        </p:spPr>
      </p:sp>
      <p:sp>
        <p:nvSpPr>
          <p:cNvPr id="70" name="Text 68"/>
          <p:cNvSpPr txBox="1"/>
          <p:nvPr/>
        </p:nvSpPr>
        <p:spPr>
          <a:xfrm>
            <a:off x="859536" y="4279392"/>
            <a:ext cx="3069336" cy="292608"/>
          </a:xfrm>
          <a:prstGeom prst="rect">
            <a:avLst/>
          </a:prstGeom>
          <a:noFill/>
          <a:ln/>
        </p:spPr>
        <p:txBody>
          <a:bodyPr wrap="square" lIns="0" tIns="0" rIns="0" bIns="0" rtlCol="0" anchor="ctr"/>
          <a:lstStyle/>
          <a:p>
            <a:pPr indent="0" marL="0">
              <a:buNone/>
            </a:pPr>
            <a:r>
              <a:rPr lang="en-US" sz="1300" b="1" dirty="0">
                <a:solidFill>
                  <a:srgbClr val="0F2A4A"/>
                </a:solidFill>
                <a:latin typeface="Calibri" pitchFamily="34" charset="0"/>
                <a:ea typeface="Calibri" pitchFamily="34" charset="-122"/>
                <a:cs typeface="Calibri" pitchFamily="34" charset="-120"/>
              </a:rPr>
              <a:t>± 1 DE</a:t>
            </a:r>
            <a:endParaRPr lang="en-US" sz="1300" dirty="0"/>
          </a:p>
        </p:txBody>
      </p:sp>
      <p:sp>
        <p:nvSpPr>
          <p:cNvPr id="71" name="Text 69"/>
          <p:cNvSpPr txBox="1"/>
          <p:nvPr/>
        </p:nvSpPr>
        <p:spPr>
          <a:xfrm>
            <a:off x="859536" y="4572000"/>
            <a:ext cx="3069336" cy="384048"/>
          </a:xfrm>
          <a:prstGeom prst="rect">
            <a:avLst/>
          </a:prstGeom>
          <a:noFill/>
          <a:ln/>
        </p:spPr>
        <p:txBody>
          <a:bodyPr wrap="square" lIns="0" tIns="0" rIns="0" bIns="0" rtlCol="0" anchor="ctr"/>
          <a:lstStyle/>
          <a:p>
            <a:pPr indent="0" marL="0">
              <a:buNone/>
            </a:pPr>
            <a:r>
              <a:rPr lang="en-US" sz="2200" b="1" dirty="0">
                <a:solidFill>
                  <a:srgbClr val="B52639"/>
                </a:solidFill>
                <a:latin typeface="Cambria" pitchFamily="34" charset="0"/>
                <a:ea typeface="Cambria" pitchFamily="34" charset="-122"/>
                <a:cs typeface="Cambria" pitchFamily="34" charset="-120"/>
              </a:rPr>
              <a:t>68 %</a:t>
            </a:r>
            <a:endParaRPr lang="en-US" sz="2200" dirty="0"/>
          </a:p>
        </p:txBody>
      </p:sp>
      <p:sp>
        <p:nvSpPr>
          <p:cNvPr id="72" name="Text 70"/>
          <p:cNvSpPr txBox="1"/>
          <p:nvPr/>
        </p:nvSpPr>
        <p:spPr>
          <a:xfrm>
            <a:off x="859536" y="4983480"/>
            <a:ext cx="3069336" cy="320040"/>
          </a:xfrm>
          <a:prstGeom prst="rect">
            <a:avLst/>
          </a:prstGeom>
          <a:noFill/>
          <a:ln/>
        </p:spPr>
        <p:txBody>
          <a:bodyPr wrap="square" lIns="0" tIns="0" rIns="0" bIns="0" rtlCol="0" anchor="ctr"/>
          <a:lstStyle/>
          <a:p>
            <a:pPr indent="0" marL="0">
              <a:lnSpc>
                <a:spcPct val="102000"/>
              </a:lnSpc>
              <a:buNone/>
            </a:pPr>
            <a:r>
              <a:rPr lang="en-US" sz="1150" dirty="0">
                <a:solidFill>
                  <a:srgbClr val="54637A"/>
                </a:solidFill>
                <a:latin typeface="Calibri" pitchFamily="34" charset="0"/>
                <a:ea typeface="Calibri" pitchFamily="34" charset="-122"/>
                <a:cs typeface="Calibri" pitchFamily="34" charset="-120"/>
              </a:rPr>
              <a:t>Algo más de dos tercios</a:t>
            </a:r>
            <a:endParaRPr lang="en-US" sz="1150" dirty="0"/>
          </a:p>
        </p:txBody>
      </p:sp>
      <p:sp>
        <p:nvSpPr>
          <p:cNvPr id="73" name="Shape 71"/>
          <p:cNvSpPr/>
          <p:nvPr/>
        </p:nvSpPr>
        <p:spPr>
          <a:xfrm>
            <a:off x="4358640" y="4114800"/>
            <a:ext cx="3471672" cy="1280160"/>
          </a:xfrm>
          <a:prstGeom prst="roundRect">
            <a:avLst>
              <a:gd name="adj" fmla="val 3571"/>
            </a:avLst>
          </a:prstGeom>
          <a:solidFill>
            <a:srgbClr val="F6E4E6"/>
          </a:solidFill>
          <a:ln w="12700">
            <a:solidFill>
              <a:srgbClr val="333333"/>
            </a:solidFill>
            <a:prstDash val="solid"/>
          </a:ln>
        </p:spPr>
      </p:sp>
      <p:sp>
        <p:nvSpPr>
          <p:cNvPr id="74" name="Text 72"/>
          <p:cNvSpPr txBox="1"/>
          <p:nvPr/>
        </p:nvSpPr>
        <p:spPr>
          <a:xfrm>
            <a:off x="4559808" y="4279392"/>
            <a:ext cx="3069336" cy="292608"/>
          </a:xfrm>
          <a:prstGeom prst="rect">
            <a:avLst/>
          </a:prstGeom>
          <a:noFill/>
          <a:ln/>
        </p:spPr>
        <p:txBody>
          <a:bodyPr wrap="square" lIns="0" tIns="0" rIns="0" bIns="0" rtlCol="0" anchor="ctr"/>
          <a:lstStyle/>
          <a:p>
            <a:pPr indent="0" marL="0">
              <a:buNone/>
            </a:pPr>
            <a:r>
              <a:rPr lang="en-US" sz="1300" b="1" dirty="0">
                <a:solidFill>
                  <a:srgbClr val="0F2A4A"/>
                </a:solidFill>
                <a:latin typeface="Calibri" pitchFamily="34" charset="0"/>
                <a:ea typeface="Calibri" pitchFamily="34" charset="-122"/>
                <a:cs typeface="Calibri" pitchFamily="34" charset="-120"/>
              </a:rPr>
              <a:t>± 2 DE</a:t>
            </a:r>
            <a:endParaRPr lang="en-US" sz="1300" dirty="0"/>
          </a:p>
        </p:txBody>
      </p:sp>
      <p:sp>
        <p:nvSpPr>
          <p:cNvPr id="75" name="Text 73"/>
          <p:cNvSpPr txBox="1"/>
          <p:nvPr/>
        </p:nvSpPr>
        <p:spPr>
          <a:xfrm>
            <a:off x="4559808" y="4572000"/>
            <a:ext cx="3069336" cy="384048"/>
          </a:xfrm>
          <a:prstGeom prst="rect">
            <a:avLst/>
          </a:prstGeom>
          <a:noFill/>
          <a:ln/>
        </p:spPr>
        <p:txBody>
          <a:bodyPr wrap="square" lIns="0" tIns="0" rIns="0" bIns="0" rtlCol="0" anchor="ctr"/>
          <a:lstStyle/>
          <a:p>
            <a:pPr indent="0" marL="0">
              <a:buNone/>
            </a:pPr>
            <a:r>
              <a:rPr lang="en-US" sz="2200" b="1" dirty="0">
                <a:solidFill>
                  <a:srgbClr val="B52639"/>
                </a:solidFill>
                <a:latin typeface="Cambria" pitchFamily="34" charset="0"/>
                <a:ea typeface="Cambria" pitchFamily="34" charset="-122"/>
                <a:cs typeface="Cambria" pitchFamily="34" charset="-120"/>
              </a:rPr>
              <a:t>95 %</a:t>
            </a:r>
            <a:endParaRPr lang="en-US" sz="2200" dirty="0"/>
          </a:p>
        </p:txBody>
      </p:sp>
      <p:sp>
        <p:nvSpPr>
          <p:cNvPr id="76" name="Text 74"/>
          <p:cNvSpPr txBox="1"/>
          <p:nvPr/>
        </p:nvSpPr>
        <p:spPr>
          <a:xfrm>
            <a:off x="4559808" y="4983480"/>
            <a:ext cx="3069336" cy="320040"/>
          </a:xfrm>
          <a:prstGeom prst="rect">
            <a:avLst/>
          </a:prstGeom>
          <a:noFill/>
          <a:ln/>
        </p:spPr>
        <p:txBody>
          <a:bodyPr wrap="square" lIns="0" tIns="0" rIns="0" bIns="0" rtlCol="0" anchor="ctr"/>
          <a:lstStyle/>
          <a:p>
            <a:pPr indent="0" marL="0">
              <a:lnSpc>
                <a:spcPct val="102000"/>
              </a:lnSpc>
              <a:buNone/>
            </a:pPr>
            <a:r>
              <a:rPr lang="en-US" sz="1150" dirty="0">
                <a:solidFill>
                  <a:srgbClr val="54637A"/>
                </a:solidFill>
                <a:latin typeface="Calibri" pitchFamily="34" charset="0"/>
                <a:ea typeface="Calibri" pitchFamily="34" charset="-122"/>
                <a:cs typeface="Calibri" pitchFamily="34" charset="-120"/>
              </a:rPr>
              <a:t>El valor exacto no es 2 sino 1,96</a:t>
            </a:r>
            <a:endParaRPr lang="en-US" sz="1150" dirty="0"/>
          </a:p>
        </p:txBody>
      </p:sp>
      <p:sp>
        <p:nvSpPr>
          <p:cNvPr id="77" name="Shape 75"/>
          <p:cNvSpPr/>
          <p:nvPr/>
        </p:nvSpPr>
        <p:spPr>
          <a:xfrm>
            <a:off x="8058912" y="4114800"/>
            <a:ext cx="3471672" cy="1280160"/>
          </a:xfrm>
          <a:prstGeom prst="roundRect">
            <a:avLst>
              <a:gd name="adj" fmla="val 3571"/>
            </a:avLst>
          </a:prstGeom>
          <a:solidFill>
            <a:srgbClr val="F1F4F8"/>
          </a:solidFill>
          <a:ln w="12700">
            <a:solidFill>
              <a:srgbClr val="333333"/>
            </a:solidFill>
            <a:prstDash val="solid"/>
          </a:ln>
        </p:spPr>
      </p:sp>
      <p:sp>
        <p:nvSpPr>
          <p:cNvPr id="78" name="Text 76"/>
          <p:cNvSpPr txBox="1"/>
          <p:nvPr/>
        </p:nvSpPr>
        <p:spPr>
          <a:xfrm>
            <a:off x="8260080" y="4279392"/>
            <a:ext cx="3069336" cy="292608"/>
          </a:xfrm>
          <a:prstGeom prst="rect">
            <a:avLst/>
          </a:prstGeom>
          <a:noFill/>
          <a:ln/>
        </p:spPr>
        <p:txBody>
          <a:bodyPr wrap="square" lIns="0" tIns="0" rIns="0" bIns="0" rtlCol="0" anchor="ctr"/>
          <a:lstStyle/>
          <a:p>
            <a:pPr indent="0" marL="0">
              <a:buNone/>
            </a:pPr>
            <a:r>
              <a:rPr lang="en-US" sz="1300" b="1" dirty="0">
                <a:solidFill>
                  <a:srgbClr val="0F2A4A"/>
                </a:solidFill>
                <a:latin typeface="Calibri" pitchFamily="34" charset="0"/>
                <a:ea typeface="Calibri" pitchFamily="34" charset="-122"/>
                <a:cs typeface="Calibri" pitchFamily="34" charset="-120"/>
              </a:rPr>
              <a:t>± 3 DE</a:t>
            </a:r>
            <a:endParaRPr lang="en-US" sz="1300" dirty="0"/>
          </a:p>
        </p:txBody>
      </p:sp>
      <p:sp>
        <p:nvSpPr>
          <p:cNvPr id="79" name="Text 77"/>
          <p:cNvSpPr txBox="1"/>
          <p:nvPr/>
        </p:nvSpPr>
        <p:spPr>
          <a:xfrm>
            <a:off x="8260080" y="4572000"/>
            <a:ext cx="3069336" cy="384048"/>
          </a:xfrm>
          <a:prstGeom prst="rect">
            <a:avLst/>
          </a:prstGeom>
          <a:noFill/>
          <a:ln/>
        </p:spPr>
        <p:txBody>
          <a:bodyPr wrap="square" lIns="0" tIns="0" rIns="0" bIns="0" rtlCol="0" anchor="ctr"/>
          <a:lstStyle/>
          <a:p>
            <a:pPr indent="0" marL="0">
              <a:buNone/>
            </a:pPr>
            <a:r>
              <a:rPr lang="en-US" sz="2200" b="1" dirty="0">
                <a:solidFill>
                  <a:srgbClr val="B52639"/>
                </a:solidFill>
                <a:latin typeface="Cambria" pitchFamily="34" charset="0"/>
                <a:ea typeface="Cambria" pitchFamily="34" charset="-122"/>
                <a:cs typeface="Cambria" pitchFamily="34" charset="-120"/>
              </a:rPr>
              <a:t>99,7 %</a:t>
            </a:r>
            <a:endParaRPr lang="en-US" sz="2200" dirty="0"/>
          </a:p>
        </p:txBody>
      </p:sp>
      <p:sp>
        <p:nvSpPr>
          <p:cNvPr id="80" name="Text 78"/>
          <p:cNvSpPr txBox="1"/>
          <p:nvPr/>
        </p:nvSpPr>
        <p:spPr>
          <a:xfrm>
            <a:off x="8260080" y="4983480"/>
            <a:ext cx="3069336" cy="320040"/>
          </a:xfrm>
          <a:prstGeom prst="rect">
            <a:avLst/>
          </a:prstGeom>
          <a:noFill/>
          <a:ln/>
        </p:spPr>
        <p:txBody>
          <a:bodyPr wrap="square" lIns="0" tIns="0" rIns="0" bIns="0" rtlCol="0" anchor="ctr"/>
          <a:lstStyle/>
          <a:p>
            <a:pPr indent="0" marL="0">
              <a:lnSpc>
                <a:spcPct val="102000"/>
              </a:lnSpc>
              <a:buNone/>
            </a:pPr>
            <a:r>
              <a:rPr lang="en-US" sz="1150" dirty="0">
                <a:solidFill>
                  <a:srgbClr val="54637A"/>
                </a:solidFill>
                <a:latin typeface="Calibri" pitchFamily="34" charset="0"/>
                <a:ea typeface="Calibri" pitchFamily="34" charset="-122"/>
                <a:cs typeface="Calibri" pitchFamily="34" charset="-120"/>
              </a:rPr>
              <a:t>Prácticamente toda la distribución</a:t>
            </a:r>
            <a:endParaRPr lang="en-US" sz="115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Por qué existen las medidas de dispersión</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Precisión y variación</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45</a:t>
            </a:r>
            <a:endParaRPr lang="en-US" sz="950" dirty="0"/>
          </a:p>
        </p:txBody>
      </p:sp>
      <p:sp>
        <p:nvSpPr>
          <p:cNvPr id="6" name="Shape 4"/>
          <p:cNvSpPr/>
          <p:nvPr/>
        </p:nvSpPr>
        <p:spPr>
          <a:xfrm>
            <a:off x="658368" y="1691640"/>
            <a:ext cx="5253228" cy="1463040"/>
          </a:xfrm>
          <a:prstGeom prst="roundRect">
            <a:avLst>
              <a:gd name="adj" fmla="val 2500"/>
            </a:avLst>
          </a:prstGeom>
          <a:solidFill>
            <a:srgbClr val="F1F4F8"/>
          </a:solidFill>
          <a:ln w="12700">
            <a:solidFill>
              <a:srgbClr val="F1F4F8"/>
            </a:solidFill>
            <a:prstDash val="solid"/>
          </a:ln>
        </p:spPr>
      </p:sp>
      <p:sp>
        <p:nvSpPr>
          <p:cNvPr id="7" name="Text 5"/>
          <p:cNvSpPr txBox="1"/>
          <p:nvPr/>
        </p:nvSpPr>
        <p:spPr>
          <a:xfrm>
            <a:off x="896112" y="189280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EL PROMEDIO</a:t>
            </a:r>
            <a:endParaRPr lang="en-US" sz="1050" dirty="0"/>
          </a:p>
        </p:txBody>
      </p:sp>
      <p:sp>
        <p:nvSpPr>
          <p:cNvPr id="8" name="Text 6"/>
          <p:cNvSpPr txBox="1"/>
          <p:nvPr/>
        </p:nvSpPr>
        <p:spPr>
          <a:xfrm>
            <a:off x="896112" y="2185416"/>
            <a:ext cx="4777740" cy="786384"/>
          </a:xfrm>
          <a:prstGeom prst="rect">
            <a:avLst/>
          </a:prstGeom>
          <a:noFill/>
          <a:ln/>
        </p:spPr>
        <p:txBody>
          <a:bodyPr wrap="square" lIns="0" tIns="0" rIns="0" bIns="0" rtlCol="0" anchor="ctr"/>
          <a:lstStyle/>
          <a:p>
            <a:pPr indent="0" marL="0">
              <a:lnSpc>
                <a:spcPct val="112000"/>
              </a:lnSpc>
              <a:buNone/>
            </a:pPr>
            <a:r>
              <a:rPr lang="en-US" sz="1400" dirty="0">
                <a:solidFill>
                  <a:srgbClr val="14202E"/>
                </a:solidFill>
                <a:latin typeface="Calibri" pitchFamily="34" charset="0"/>
                <a:ea typeface="Calibri" pitchFamily="34" charset="-122"/>
                <a:cs typeface="Calibri" pitchFamily="34" charset="-120"/>
              </a:rPr>
              <a:t>Como resumen de tendencia central, es un indicador de la PRECISIÓN de las observaciones.</a:t>
            </a:r>
            <a:endParaRPr lang="en-US" sz="1400" dirty="0"/>
          </a:p>
        </p:txBody>
      </p:sp>
      <p:sp>
        <p:nvSpPr>
          <p:cNvPr id="9" name="Shape 7"/>
          <p:cNvSpPr/>
          <p:nvPr/>
        </p:nvSpPr>
        <p:spPr>
          <a:xfrm>
            <a:off x="6277356" y="1691640"/>
            <a:ext cx="5253228" cy="1463040"/>
          </a:xfrm>
          <a:prstGeom prst="roundRect">
            <a:avLst>
              <a:gd name="adj" fmla="val 2500"/>
            </a:avLst>
          </a:prstGeom>
          <a:solidFill>
            <a:srgbClr val="F1F4F8"/>
          </a:solidFill>
          <a:ln w="12700">
            <a:solidFill>
              <a:srgbClr val="F1F4F8"/>
            </a:solidFill>
            <a:prstDash val="solid"/>
          </a:ln>
        </p:spPr>
      </p:sp>
      <p:sp>
        <p:nvSpPr>
          <p:cNvPr id="10" name="Text 8"/>
          <p:cNvSpPr txBox="1"/>
          <p:nvPr/>
        </p:nvSpPr>
        <p:spPr>
          <a:xfrm>
            <a:off x="6515100" y="189280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LA DESVIACIÓN ESTÁNDAR</a:t>
            </a:r>
            <a:endParaRPr lang="en-US" sz="1050" dirty="0"/>
          </a:p>
        </p:txBody>
      </p:sp>
      <p:sp>
        <p:nvSpPr>
          <p:cNvPr id="11" name="Text 9"/>
          <p:cNvSpPr txBox="1"/>
          <p:nvPr/>
        </p:nvSpPr>
        <p:spPr>
          <a:xfrm>
            <a:off x="6515100" y="2185416"/>
            <a:ext cx="4777740" cy="786384"/>
          </a:xfrm>
          <a:prstGeom prst="rect">
            <a:avLst/>
          </a:prstGeom>
          <a:noFill/>
          <a:ln/>
        </p:spPr>
        <p:txBody>
          <a:bodyPr wrap="square" lIns="0" tIns="0" rIns="0" bIns="0" rtlCol="0" anchor="ctr"/>
          <a:lstStyle/>
          <a:p>
            <a:pPr indent="0" marL="0">
              <a:lnSpc>
                <a:spcPct val="112000"/>
              </a:lnSpc>
              <a:buNone/>
            </a:pPr>
            <a:r>
              <a:rPr lang="en-US" sz="1400" dirty="0">
                <a:solidFill>
                  <a:srgbClr val="14202E"/>
                </a:solidFill>
                <a:latin typeface="Calibri" pitchFamily="34" charset="0"/>
                <a:ea typeface="Calibri" pitchFamily="34" charset="-122"/>
                <a:cs typeface="Calibri" pitchFamily="34" charset="-120"/>
              </a:rPr>
              <a:t>Como resumen de dispersión, es un indicador de la VARIACIÓN de las observaciones.</a:t>
            </a:r>
            <a:endParaRPr lang="en-US" sz="1400" dirty="0"/>
          </a:p>
        </p:txBody>
      </p:sp>
      <p:sp>
        <p:nvSpPr>
          <p:cNvPr id="12" name="Shape 10"/>
          <p:cNvSpPr/>
          <p:nvPr/>
        </p:nvSpPr>
        <p:spPr>
          <a:xfrm>
            <a:off x="658368" y="3291840"/>
            <a:ext cx="10872216" cy="1234440"/>
          </a:xfrm>
          <a:prstGeom prst="roundRect">
            <a:avLst>
              <a:gd name="adj" fmla="val 2963"/>
            </a:avLst>
          </a:prstGeom>
          <a:solidFill>
            <a:srgbClr val="08182C"/>
          </a:solidFill>
          <a:ln w="12700">
            <a:solidFill>
              <a:srgbClr val="08182C"/>
            </a:solidFill>
            <a:prstDash val="solid"/>
          </a:ln>
        </p:spPr>
      </p:sp>
      <p:sp>
        <p:nvSpPr>
          <p:cNvPr id="13" name="Text 11"/>
          <p:cNvSpPr txBox="1"/>
          <p:nvPr/>
        </p:nvSpPr>
        <p:spPr>
          <a:xfrm>
            <a:off x="896112" y="349300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APLICACIÓN PRÁCTICA: DOS POBLACIONES CON LA MISMA MEDIA</a:t>
            </a:r>
            <a:endParaRPr lang="en-US" sz="1050" dirty="0"/>
          </a:p>
        </p:txBody>
      </p:sp>
      <p:sp>
        <p:nvSpPr>
          <p:cNvPr id="14" name="Text 12"/>
          <p:cNvSpPr txBox="1"/>
          <p:nvPr/>
        </p:nvSpPr>
        <p:spPr>
          <a:xfrm>
            <a:off x="896112" y="3785616"/>
            <a:ext cx="10396728" cy="557784"/>
          </a:xfrm>
          <a:prstGeom prst="rect">
            <a:avLst/>
          </a:prstGeom>
          <a:noFill/>
          <a:ln/>
        </p:spPr>
        <p:txBody>
          <a:bodyPr wrap="square" lIns="0" tIns="0" rIns="0" bIns="0" rtlCol="0" anchor="ctr"/>
          <a:lstStyle/>
          <a:p>
            <a:pPr indent="0" marL="0">
              <a:lnSpc>
                <a:spcPct val="112000"/>
              </a:lnSpc>
              <a:buNone/>
            </a:pPr>
            <a:r>
              <a:rPr lang="en-US" sz="1350" dirty="0">
                <a:solidFill>
                  <a:srgbClr val="FFFFFF"/>
                </a:solidFill>
                <a:latin typeface="Calibri" pitchFamily="34" charset="0"/>
                <a:ea typeface="Calibri" pitchFamily="34" charset="-122"/>
                <a:cs typeface="Calibri" pitchFamily="34" charset="-120"/>
              </a:rPr>
              <a:t>Peso al nacer, misma media en ambas. En una, la DE es pequeña: casi todos pesan alrededor del promedio. En la otra, la DE es grande: hay muchos de muy bajo peso y muchos de peso elevado. Mismo indicador de tendencia central, problemas de salud pública completamente distintos.</a:t>
            </a:r>
            <a:endParaRPr lang="en-US" sz="1350" dirty="0"/>
          </a:p>
        </p:txBody>
      </p:sp>
      <p:sp>
        <p:nvSpPr>
          <p:cNvPr id="15" name="Shape 13"/>
          <p:cNvSpPr/>
          <p:nvPr/>
        </p:nvSpPr>
        <p:spPr>
          <a:xfrm>
            <a:off x="658368" y="4663440"/>
            <a:ext cx="10872216" cy="868680"/>
          </a:xfrm>
          <a:prstGeom prst="roundRect">
            <a:avLst>
              <a:gd name="adj" fmla="val 4211"/>
            </a:avLst>
          </a:prstGeom>
          <a:solidFill>
            <a:srgbClr val="F6E4E6"/>
          </a:solidFill>
          <a:ln w="12700">
            <a:solidFill>
              <a:srgbClr val="F6E4E6"/>
            </a:solidFill>
            <a:prstDash val="solid"/>
          </a:ln>
        </p:spPr>
      </p:sp>
      <p:sp>
        <p:nvSpPr>
          <p:cNvPr id="16" name="Text 14"/>
          <p:cNvSpPr txBox="1"/>
          <p:nvPr/>
        </p:nvSpPr>
        <p:spPr>
          <a:xfrm>
            <a:off x="896112" y="4864608"/>
            <a:ext cx="10396728"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ERROR FRECUENTE</a:t>
            </a:r>
            <a:endParaRPr lang="en-US" sz="1050" dirty="0"/>
          </a:p>
        </p:txBody>
      </p:sp>
      <p:sp>
        <p:nvSpPr>
          <p:cNvPr id="17" name="Text 15"/>
          <p:cNvSpPr txBox="1"/>
          <p:nvPr/>
        </p:nvSpPr>
        <p:spPr>
          <a:xfrm>
            <a:off x="896112" y="5157216"/>
            <a:ext cx="10396728" cy="19202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Aplicar la regla del 68, 95 y 99,7 % a cualquier variable. Solo vale si la distribución es aproximadamente normal, y eso hay que verificarlo antes con un histograma.</a:t>
            </a:r>
            <a:endParaRPr lang="en-US" sz="135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08182C"/>
        </a:solidFill>
      </p:bgPr>
    </p:bg>
    <p:spTree>
      <p:nvGrpSpPr>
        <p:cNvPr id="1" name=""/>
        <p:cNvGrpSpPr/>
        <p:nvPr/>
      </p:nvGrpSpPr>
      <p:grpSpPr>
        <a:xfrm>
          <a:off x="0" y="0"/>
          <a:ext cx="0" cy="0"/>
          <a:chOff x="0" y="0"/>
          <a:chExt cx="0" cy="0"/>
        </a:xfrm>
      </p:grpSpPr>
      <p:sp>
        <p:nvSpPr>
          <p:cNvPr id="2" name="Text 0"/>
          <p:cNvSpPr txBox="1"/>
          <p:nvPr/>
        </p:nvSpPr>
        <p:spPr>
          <a:xfrm>
            <a:off x="658368" y="1828800"/>
            <a:ext cx="2011680" cy="1371600"/>
          </a:xfrm>
          <a:prstGeom prst="rect">
            <a:avLst/>
          </a:prstGeom>
          <a:noFill/>
          <a:ln/>
        </p:spPr>
        <p:txBody>
          <a:bodyPr wrap="square" lIns="0" tIns="0" rIns="0" bIns="0" rtlCol="0" anchor="ctr"/>
          <a:lstStyle/>
          <a:p>
            <a:pPr indent="0" marL="0">
              <a:buNone/>
            </a:pPr>
            <a:r>
              <a:rPr lang="en-US" sz="8400" b="1" dirty="0">
                <a:solidFill>
                  <a:srgbClr val="B52639"/>
                </a:solidFill>
                <a:latin typeface="Cambria" pitchFamily="34" charset="0"/>
                <a:ea typeface="Cambria" pitchFamily="34" charset="-122"/>
                <a:cs typeface="Cambria" pitchFamily="34" charset="-120"/>
              </a:rPr>
              <a:t>7</a:t>
            </a:r>
            <a:endParaRPr lang="en-US" sz="8400" dirty="0"/>
          </a:p>
        </p:txBody>
      </p:sp>
      <p:sp>
        <p:nvSpPr>
          <p:cNvPr id="3" name="Text 1"/>
          <p:cNvSpPr txBox="1"/>
          <p:nvPr/>
        </p:nvSpPr>
        <p:spPr>
          <a:xfrm>
            <a:off x="658368" y="3017520"/>
            <a:ext cx="9052560" cy="1143000"/>
          </a:xfrm>
          <a:prstGeom prst="rect">
            <a:avLst/>
          </a:prstGeom>
          <a:noFill/>
          <a:ln/>
        </p:spPr>
        <p:txBody>
          <a:bodyPr wrap="square" lIns="0" tIns="0" rIns="0" bIns="0" rtlCol="0" anchor="ctr"/>
          <a:lstStyle/>
          <a:p>
            <a:pPr indent="0" marL="0">
              <a:buNone/>
            </a:pPr>
            <a:r>
              <a:rPr lang="en-US" sz="3600" b="1" dirty="0">
                <a:solidFill>
                  <a:srgbClr val="FFFFFF"/>
                </a:solidFill>
                <a:latin typeface="Cambria" pitchFamily="34" charset="0"/>
                <a:ea typeface="Cambria" pitchFamily="34" charset="-122"/>
                <a:cs typeface="Cambria" pitchFamily="34" charset="-120"/>
              </a:rPr>
              <a:t>Cierre y aplicación</a:t>
            </a:r>
            <a:endParaRPr lang="en-US" sz="3600" dirty="0"/>
          </a:p>
        </p:txBody>
      </p:sp>
      <p:sp>
        <p:nvSpPr>
          <p:cNvPr id="4" name="Text 2"/>
          <p:cNvSpPr txBox="1"/>
          <p:nvPr/>
        </p:nvSpPr>
        <p:spPr>
          <a:xfrm>
            <a:off x="658368" y="4279392"/>
            <a:ext cx="8595360" cy="640080"/>
          </a:xfrm>
          <a:prstGeom prst="rect">
            <a:avLst/>
          </a:prstGeom>
          <a:noFill/>
          <a:ln/>
        </p:spPr>
        <p:txBody>
          <a:bodyPr wrap="square" lIns="0" tIns="0" rIns="0" bIns="0" rtlCol="0" anchor="ctr"/>
          <a:lstStyle/>
          <a:p>
            <a:pPr indent="0" marL="0">
              <a:buNone/>
            </a:pPr>
            <a:r>
              <a:rPr lang="en-US" sz="1400" dirty="0">
                <a:solidFill>
                  <a:srgbClr val="8FB4D4"/>
                </a:solidFill>
                <a:latin typeface="Calibri" pitchFamily="34" charset="0"/>
                <a:ea typeface="Calibri" pitchFamily="34" charset="-122"/>
                <a:cs typeface="Calibri" pitchFamily="34" charset="-120"/>
              </a:rPr>
              <a:t>De la lectura al proyecto del semestre</a:t>
            </a:r>
            <a:endParaRPr lang="en-US" sz="1400" dirty="0"/>
          </a:p>
        </p:txBody>
      </p:sp>
      <p:sp>
        <p:nvSpPr>
          <p:cNvPr id="5" name="Shape 3"/>
          <p:cNvSpPr/>
          <p:nvPr/>
        </p:nvSpPr>
        <p:spPr>
          <a:xfrm>
            <a:off x="0" y="6320396"/>
            <a:ext cx="310896" cy="80404"/>
          </a:xfrm>
          <a:prstGeom prst="rect">
            <a:avLst/>
          </a:prstGeom>
          <a:solidFill>
            <a:srgbClr val="0F2A4A"/>
          </a:solidFill>
          <a:ln w="12700">
            <a:solidFill>
              <a:srgbClr val="0F2A4A"/>
            </a:solidFill>
            <a:prstDash val="solid"/>
          </a:ln>
        </p:spPr>
      </p:sp>
      <p:sp>
        <p:nvSpPr>
          <p:cNvPr id="6" name="Shape 4"/>
          <p:cNvSpPr/>
          <p:nvPr/>
        </p:nvSpPr>
        <p:spPr>
          <a:xfrm>
            <a:off x="420624" y="6266793"/>
            <a:ext cx="310896" cy="134007"/>
          </a:xfrm>
          <a:prstGeom prst="rect">
            <a:avLst/>
          </a:prstGeom>
          <a:solidFill>
            <a:srgbClr val="0F2A4A"/>
          </a:solidFill>
          <a:ln w="12700">
            <a:solidFill>
              <a:srgbClr val="0F2A4A"/>
            </a:solidFill>
            <a:prstDash val="solid"/>
          </a:ln>
        </p:spPr>
      </p:sp>
      <p:sp>
        <p:nvSpPr>
          <p:cNvPr id="7" name="Shape 5"/>
          <p:cNvSpPr/>
          <p:nvPr/>
        </p:nvSpPr>
        <p:spPr>
          <a:xfrm>
            <a:off x="841248" y="6186389"/>
            <a:ext cx="310896" cy="214411"/>
          </a:xfrm>
          <a:prstGeom prst="rect">
            <a:avLst/>
          </a:prstGeom>
          <a:solidFill>
            <a:srgbClr val="0F2A4A"/>
          </a:solidFill>
          <a:ln w="12700">
            <a:solidFill>
              <a:srgbClr val="0F2A4A"/>
            </a:solidFill>
            <a:prstDash val="solid"/>
          </a:ln>
        </p:spPr>
      </p:sp>
      <p:sp>
        <p:nvSpPr>
          <p:cNvPr id="8" name="Shape 6"/>
          <p:cNvSpPr/>
          <p:nvPr/>
        </p:nvSpPr>
        <p:spPr>
          <a:xfrm>
            <a:off x="1261872" y="6079183"/>
            <a:ext cx="310896" cy="321617"/>
          </a:xfrm>
          <a:prstGeom prst="rect">
            <a:avLst/>
          </a:prstGeom>
          <a:solidFill>
            <a:srgbClr val="0F2A4A"/>
          </a:solidFill>
          <a:ln w="12700">
            <a:solidFill>
              <a:srgbClr val="0F2A4A"/>
            </a:solidFill>
            <a:prstDash val="solid"/>
          </a:ln>
        </p:spPr>
      </p:sp>
      <p:sp>
        <p:nvSpPr>
          <p:cNvPr id="9" name="Shape 7"/>
          <p:cNvSpPr/>
          <p:nvPr/>
        </p:nvSpPr>
        <p:spPr>
          <a:xfrm>
            <a:off x="1682496" y="5945177"/>
            <a:ext cx="310896" cy="455623"/>
          </a:xfrm>
          <a:prstGeom prst="rect">
            <a:avLst/>
          </a:prstGeom>
          <a:solidFill>
            <a:srgbClr val="0F2A4A"/>
          </a:solidFill>
          <a:ln w="12700">
            <a:solidFill>
              <a:srgbClr val="0F2A4A"/>
            </a:solidFill>
            <a:prstDash val="solid"/>
          </a:ln>
        </p:spPr>
      </p:sp>
      <p:sp>
        <p:nvSpPr>
          <p:cNvPr id="10" name="Shape 8"/>
          <p:cNvSpPr/>
          <p:nvPr/>
        </p:nvSpPr>
        <p:spPr>
          <a:xfrm>
            <a:off x="2103120" y="5784368"/>
            <a:ext cx="310896" cy="616432"/>
          </a:xfrm>
          <a:prstGeom prst="rect">
            <a:avLst/>
          </a:prstGeom>
          <a:solidFill>
            <a:srgbClr val="0F2A4A"/>
          </a:solidFill>
          <a:ln w="12700">
            <a:solidFill>
              <a:srgbClr val="0F2A4A"/>
            </a:solidFill>
            <a:prstDash val="solid"/>
          </a:ln>
        </p:spPr>
      </p:sp>
      <p:sp>
        <p:nvSpPr>
          <p:cNvPr id="11" name="Shape 9"/>
          <p:cNvSpPr/>
          <p:nvPr/>
        </p:nvSpPr>
        <p:spPr>
          <a:xfrm>
            <a:off x="2523744" y="5623560"/>
            <a:ext cx="310896" cy="777240"/>
          </a:xfrm>
          <a:prstGeom prst="rect">
            <a:avLst/>
          </a:prstGeom>
          <a:solidFill>
            <a:srgbClr val="B52639"/>
          </a:solidFill>
          <a:ln w="12700">
            <a:solidFill>
              <a:srgbClr val="B52639"/>
            </a:solidFill>
            <a:prstDash val="solid"/>
          </a:ln>
        </p:spPr>
      </p:sp>
      <p:sp>
        <p:nvSpPr>
          <p:cNvPr id="12" name="Shape 10"/>
          <p:cNvSpPr/>
          <p:nvPr/>
        </p:nvSpPr>
        <p:spPr>
          <a:xfrm>
            <a:off x="2944368" y="5703964"/>
            <a:ext cx="310896" cy="696836"/>
          </a:xfrm>
          <a:prstGeom prst="rect">
            <a:avLst/>
          </a:prstGeom>
          <a:solidFill>
            <a:srgbClr val="0F2A4A"/>
          </a:solidFill>
          <a:ln w="12700">
            <a:solidFill>
              <a:srgbClr val="0F2A4A"/>
            </a:solidFill>
            <a:prstDash val="solid"/>
          </a:ln>
        </p:spPr>
      </p:sp>
      <p:sp>
        <p:nvSpPr>
          <p:cNvPr id="13" name="Shape 11"/>
          <p:cNvSpPr/>
          <p:nvPr/>
        </p:nvSpPr>
        <p:spPr>
          <a:xfrm>
            <a:off x="3364992" y="5864772"/>
            <a:ext cx="310896" cy="536028"/>
          </a:xfrm>
          <a:prstGeom prst="rect">
            <a:avLst/>
          </a:prstGeom>
          <a:solidFill>
            <a:srgbClr val="0F2A4A"/>
          </a:solidFill>
          <a:ln w="12700">
            <a:solidFill>
              <a:srgbClr val="0F2A4A"/>
            </a:solidFill>
            <a:prstDash val="solid"/>
          </a:ln>
        </p:spPr>
      </p:sp>
      <p:sp>
        <p:nvSpPr>
          <p:cNvPr id="14" name="Shape 12"/>
          <p:cNvSpPr/>
          <p:nvPr/>
        </p:nvSpPr>
        <p:spPr>
          <a:xfrm>
            <a:off x="3785616" y="5998779"/>
            <a:ext cx="310896" cy="402021"/>
          </a:xfrm>
          <a:prstGeom prst="rect">
            <a:avLst/>
          </a:prstGeom>
          <a:solidFill>
            <a:srgbClr val="0F2A4A"/>
          </a:solidFill>
          <a:ln w="12700">
            <a:solidFill>
              <a:srgbClr val="0F2A4A"/>
            </a:solidFill>
            <a:prstDash val="solid"/>
          </a:ln>
        </p:spPr>
      </p:sp>
      <p:sp>
        <p:nvSpPr>
          <p:cNvPr id="15" name="Shape 13"/>
          <p:cNvSpPr/>
          <p:nvPr/>
        </p:nvSpPr>
        <p:spPr>
          <a:xfrm>
            <a:off x="4206240" y="6105985"/>
            <a:ext cx="310896" cy="294815"/>
          </a:xfrm>
          <a:prstGeom prst="rect">
            <a:avLst/>
          </a:prstGeom>
          <a:solidFill>
            <a:srgbClr val="0F2A4A"/>
          </a:solidFill>
          <a:ln w="12700">
            <a:solidFill>
              <a:srgbClr val="0F2A4A"/>
            </a:solidFill>
            <a:prstDash val="solid"/>
          </a:ln>
        </p:spPr>
      </p:sp>
      <p:sp>
        <p:nvSpPr>
          <p:cNvPr id="16" name="Shape 14"/>
          <p:cNvSpPr/>
          <p:nvPr/>
        </p:nvSpPr>
        <p:spPr>
          <a:xfrm>
            <a:off x="4626864" y="6172988"/>
            <a:ext cx="310896" cy="227812"/>
          </a:xfrm>
          <a:prstGeom prst="rect">
            <a:avLst/>
          </a:prstGeom>
          <a:solidFill>
            <a:srgbClr val="0F2A4A"/>
          </a:solidFill>
          <a:ln w="12700">
            <a:solidFill>
              <a:srgbClr val="0F2A4A"/>
            </a:solidFill>
            <a:prstDash val="solid"/>
          </a:ln>
        </p:spPr>
      </p:sp>
      <p:sp>
        <p:nvSpPr>
          <p:cNvPr id="17" name="Shape 15"/>
          <p:cNvSpPr/>
          <p:nvPr/>
        </p:nvSpPr>
        <p:spPr>
          <a:xfrm>
            <a:off x="5047488" y="6132786"/>
            <a:ext cx="310896" cy="268014"/>
          </a:xfrm>
          <a:prstGeom prst="rect">
            <a:avLst/>
          </a:prstGeom>
          <a:solidFill>
            <a:srgbClr val="0F2A4A"/>
          </a:solidFill>
          <a:ln w="12700">
            <a:solidFill>
              <a:srgbClr val="0F2A4A"/>
            </a:solidFill>
            <a:prstDash val="solid"/>
          </a:ln>
        </p:spPr>
      </p:sp>
      <p:sp>
        <p:nvSpPr>
          <p:cNvPr id="18" name="Shape 16"/>
          <p:cNvSpPr/>
          <p:nvPr/>
        </p:nvSpPr>
        <p:spPr>
          <a:xfrm>
            <a:off x="5468112" y="6052382"/>
            <a:ext cx="310896" cy="348418"/>
          </a:xfrm>
          <a:prstGeom prst="rect">
            <a:avLst/>
          </a:prstGeom>
          <a:solidFill>
            <a:srgbClr val="0F2A4A"/>
          </a:solidFill>
          <a:ln w="12700">
            <a:solidFill>
              <a:srgbClr val="0F2A4A"/>
            </a:solidFill>
            <a:prstDash val="solid"/>
          </a:ln>
        </p:spPr>
      </p:sp>
      <p:sp>
        <p:nvSpPr>
          <p:cNvPr id="19" name="Shape 17"/>
          <p:cNvSpPr/>
          <p:nvPr/>
        </p:nvSpPr>
        <p:spPr>
          <a:xfrm>
            <a:off x="5888736" y="6146187"/>
            <a:ext cx="310896" cy="254613"/>
          </a:xfrm>
          <a:prstGeom prst="rect">
            <a:avLst/>
          </a:prstGeom>
          <a:solidFill>
            <a:srgbClr val="0F2A4A"/>
          </a:solidFill>
          <a:ln w="12700">
            <a:solidFill>
              <a:srgbClr val="0F2A4A"/>
            </a:solidFill>
            <a:prstDash val="solid"/>
          </a:ln>
        </p:spPr>
      </p:sp>
      <p:sp>
        <p:nvSpPr>
          <p:cNvPr id="20" name="Shape 18"/>
          <p:cNvSpPr/>
          <p:nvPr/>
        </p:nvSpPr>
        <p:spPr>
          <a:xfrm>
            <a:off x="6309360" y="6226591"/>
            <a:ext cx="310896" cy="174209"/>
          </a:xfrm>
          <a:prstGeom prst="rect">
            <a:avLst/>
          </a:prstGeom>
          <a:solidFill>
            <a:srgbClr val="0F2A4A"/>
          </a:solidFill>
          <a:ln w="12700">
            <a:solidFill>
              <a:srgbClr val="0F2A4A"/>
            </a:solidFill>
            <a:prstDash val="solid"/>
          </a:ln>
        </p:spPr>
      </p:sp>
      <p:sp>
        <p:nvSpPr>
          <p:cNvPr id="21" name="Shape 19"/>
          <p:cNvSpPr/>
          <p:nvPr/>
        </p:nvSpPr>
        <p:spPr>
          <a:xfrm>
            <a:off x="6729984" y="6280194"/>
            <a:ext cx="310896" cy="120606"/>
          </a:xfrm>
          <a:prstGeom prst="rect">
            <a:avLst/>
          </a:prstGeom>
          <a:solidFill>
            <a:srgbClr val="0F2A4A"/>
          </a:solidFill>
          <a:ln w="12700">
            <a:solidFill>
              <a:srgbClr val="0F2A4A"/>
            </a:solidFill>
            <a:prstDash val="solid"/>
          </a:ln>
        </p:spPr>
      </p:sp>
      <p:sp>
        <p:nvSpPr>
          <p:cNvPr id="22" name="Shape 20"/>
          <p:cNvSpPr/>
          <p:nvPr/>
        </p:nvSpPr>
        <p:spPr>
          <a:xfrm>
            <a:off x="7150608" y="6306995"/>
            <a:ext cx="310896" cy="93805"/>
          </a:xfrm>
          <a:prstGeom prst="rect">
            <a:avLst/>
          </a:prstGeom>
          <a:solidFill>
            <a:srgbClr val="0F2A4A"/>
          </a:solidFill>
          <a:ln w="12700">
            <a:solidFill>
              <a:srgbClr val="0F2A4A"/>
            </a:solidFill>
            <a:prstDash val="solid"/>
          </a:ln>
        </p:spPr>
      </p:sp>
      <p:sp>
        <p:nvSpPr>
          <p:cNvPr id="23" name="Shape 21"/>
          <p:cNvSpPr/>
          <p:nvPr/>
        </p:nvSpPr>
        <p:spPr>
          <a:xfrm>
            <a:off x="7571232" y="6333797"/>
            <a:ext cx="310896" cy="67003"/>
          </a:xfrm>
          <a:prstGeom prst="rect">
            <a:avLst/>
          </a:prstGeom>
          <a:solidFill>
            <a:srgbClr val="0F2A4A"/>
          </a:solidFill>
          <a:ln w="12700">
            <a:solidFill>
              <a:srgbClr val="0F2A4A"/>
            </a:solidFill>
            <a:prstDash val="solid"/>
          </a:ln>
        </p:spPr>
      </p:sp>
      <p:sp>
        <p:nvSpPr>
          <p:cNvPr id="24" name="Shape 22"/>
          <p:cNvSpPr/>
          <p:nvPr/>
        </p:nvSpPr>
        <p:spPr>
          <a:xfrm>
            <a:off x="7991856" y="6347197"/>
            <a:ext cx="310896" cy="53603"/>
          </a:xfrm>
          <a:prstGeom prst="rect">
            <a:avLst/>
          </a:prstGeom>
          <a:solidFill>
            <a:srgbClr val="0F2A4A"/>
          </a:solidFill>
          <a:ln w="12700">
            <a:solidFill>
              <a:srgbClr val="0F2A4A"/>
            </a:solidFill>
            <a:prstDash val="solid"/>
          </a:ln>
        </p:spPr>
      </p:sp>
      <p:sp>
        <p:nvSpPr>
          <p:cNvPr id="25" name="Shape 23"/>
          <p:cNvSpPr/>
          <p:nvPr/>
        </p:nvSpPr>
        <p:spPr>
          <a:xfrm>
            <a:off x="8412480" y="6360598"/>
            <a:ext cx="310896" cy="40202"/>
          </a:xfrm>
          <a:prstGeom prst="rect">
            <a:avLst/>
          </a:prstGeom>
          <a:solidFill>
            <a:srgbClr val="0F2A4A"/>
          </a:solidFill>
          <a:ln w="12700">
            <a:solidFill>
              <a:srgbClr val="0F2A4A"/>
            </a:solidFill>
            <a:prstDash val="solid"/>
          </a:ln>
        </p:spPr>
      </p:sp>
      <p:sp>
        <p:nvSpPr>
          <p:cNvPr id="26" name="Shape 24"/>
          <p:cNvSpPr/>
          <p:nvPr/>
        </p:nvSpPr>
        <p:spPr>
          <a:xfrm>
            <a:off x="8833104" y="6360598"/>
            <a:ext cx="310896" cy="40202"/>
          </a:xfrm>
          <a:prstGeom prst="rect">
            <a:avLst/>
          </a:prstGeom>
          <a:solidFill>
            <a:srgbClr val="0F2A4A"/>
          </a:solidFill>
          <a:ln w="12700">
            <a:solidFill>
              <a:srgbClr val="0F2A4A"/>
            </a:solidFill>
            <a:prstDash val="solid"/>
          </a:ln>
        </p:spPr>
      </p:sp>
      <p:sp>
        <p:nvSpPr>
          <p:cNvPr id="27" name="Shape 25"/>
          <p:cNvSpPr/>
          <p:nvPr/>
        </p:nvSpPr>
        <p:spPr>
          <a:xfrm>
            <a:off x="9253728" y="6373999"/>
            <a:ext cx="310896" cy="26801"/>
          </a:xfrm>
          <a:prstGeom prst="rect">
            <a:avLst/>
          </a:prstGeom>
          <a:solidFill>
            <a:srgbClr val="0F2A4A"/>
          </a:solidFill>
          <a:ln w="12700">
            <a:solidFill>
              <a:srgbClr val="0F2A4A"/>
            </a:solidFill>
            <a:prstDash val="solid"/>
          </a:ln>
        </p:spPr>
      </p:sp>
      <p:sp>
        <p:nvSpPr>
          <p:cNvPr id="28" name="Shape 26"/>
          <p:cNvSpPr/>
          <p:nvPr/>
        </p:nvSpPr>
        <p:spPr>
          <a:xfrm>
            <a:off x="9674352" y="6373999"/>
            <a:ext cx="310896" cy="26801"/>
          </a:xfrm>
          <a:prstGeom prst="rect">
            <a:avLst/>
          </a:prstGeom>
          <a:solidFill>
            <a:srgbClr val="0F2A4A"/>
          </a:solidFill>
          <a:ln w="12700">
            <a:solidFill>
              <a:srgbClr val="0F2A4A"/>
            </a:solidFill>
            <a:prstDash val="solid"/>
          </a:ln>
        </p:spPr>
      </p:sp>
      <p:sp>
        <p:nvSpPr>
          <p:cNvPr id="29" name="Text 27"/>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8FB4D4"/>
                </a:solidFill>
                <a:latin typeface="Calibri" pitchFamily="34" charset="0"/>
                <a:ea typeface="Calibri" pitchFamily="34" charset="-122"/>
                <a:cs typeface="Calibri" pitchFamily="34" charset="-120"/>
              </a:rPr>
              <a:t>Epidemiología · Sesión 3 · Medición y datos</a:t>
            </a:r>
            <a:endParaRPr lang="en-US" sz="950" dirty="0"/>
          </a:p>
        </p:txBody>
      </p:sp>
      <p:sp>
        <p:nvSpPr>
          <p:cNvPr id="30" name="Text 28"/>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8FB4D4"/>
                </a:solidFill>
                <a:latin typeface="Calibri" pitchFamily="34" charset="0"/>
                <a:ea typeface="Calibri" pitchFamily="34" charset="-122"/>
                <a:cs typeface="Calibri" pitchFamily="34" charset="-120"/>
              </a:rPr>
              <a:t>46</a:t>
            </a:r>
            <a:endParaRPr lang="en-US" sz="95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Perfil epidemiológico de una localidad</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Arranca el proyecto del semestre</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47</a:t>
            </a:r>
            <a:endParaRPr lang="en-US" sz="950" dirty="0"/>
          </a:p>
        </p:txBody>
      </p:sp>
      <p:sp>
        <p:nvSpPr>
          <p:cNvPr id="6" name="Text 4"/>
          <p:cNvSpPr txBox="1"/>
          <p:nvPr/>
        </p:nvSpPr>
        <p:spPr>
          <a:xfrm>
            <a:off x="658368" y="1600200"/>
            <a:ext cx="10515600" cy="411480"/>
          </a:xfrm>
          <a:prstGeom prst="rect">
            <a:avLst/>
          </a:prstGeom>
          <a:noFill/>
          <a:ln/>
        </p:spPr>
        <p:txBody>
          <a:bodyPr wrap="square" lIns="0" tIns="0" rIns="0" bIns="0" rtlCol="0" anchor="ctr"/>
          <a:lstStyle/>
          <a:p>
            <a:pPr algn="l" indent="0" marL="0">
              <a:lnSpc>
                <a:spcPct val="115000"/>
              </a:lnSpc>
              <a:buNone/>
            </a:pPr>
            <a:r>
              <a:rPr lang="en-US" sz="1500" dirty="0">
                <a:solidFill>
                  <a:srgbClr val="14202E"/>
                </a:solidFill>
                <a:latin typeface="Calibri" pitchFamily="34" charset="0"/>
                <a:ea typeface="Calibri" pitchFamily="34" charset="-122"/>
                <a:cs typeface="Calibri" pitchFamily="34" charset="-120"/>
              </a:rPr>
              <a:t>Primer avance esta semana. Segundo avance en la sesión 9. Informe final y exposición en la sesión 15.</a:t>
            </a:r>
            <a:endParaRPr lang="en-US" sz="1500" dirty="0"/>
          </a:p>
        </p:txBody>
      </p:sp>
      <p:sp>
        <p:nvSpPr>
          <p:cNvPr id="7" name="Shape 5"/>
          <p:cNvSpPr/>
          <p:nvPr/>
        </p:nvSpPr>
        <p:spPr>
          <a:xfrm>
            <a:off x="658368" y="2194560"/>
            <a:ext cx="10872216" cy="640080"/>
          </a:xfrm>
          <a:prstGeom prst="roundRect">
            <a:avLst>
              <a:gd name="adj" fmla="val 7143"/>
            </a:avLst>
          </a:prstGeom>
          <a:solidFill>
            <a:srgbClr val="F1F4F8"/>
          </a:solidFill>
          <a:ln w="12700">
            <a:solidFill>
              <a:srgbClr val="333333"/>
            </a:solidFill>
            <a:prstDash val="solid"/>
          </a:ln>
        </p:spPr>
      </p:sp>
      <p:sp>
        <p:nvSpPr>
          <p:cNvPr id="8" name="Text 6"/>
          <p:cNvSpPr txBox="1"/>
          <p:nvPr/>
        </p:nvSpPr>
        <p:spPr>
          <a:xfrm>
            <a:off x="896112" y="2359152"/>
            <a:ext cx="2286000" cy="329184"/>
          </a:xfrm>
          <a:prstGeom prst="rect">
            <a:avLst/>
          </a:prstGeom>
          <a:noFill/>
          <a:ln/>
        </p:spPr>
        <p:txBody>
          <a:bodyPr wrap="square" lIns="0" tIns="0" rIns="0" bIns="0" rtlCol="0" anchor="ctr"/>
          <a:lstStyle/>
          <a:p>
            <a:pPr indent="0" marL="0">
              <a:buNone/>
            </a:pPr>
            <a:r>
              <a:rPr lang="en-US" sz="1400" b="1" dirty="0">
                <a:solidFill>
                  <a:srgbClr val="B52639"/>
                </a:solidFill>
                <a:latin typeface="Calibri" pitchFamily="34" charset="0"/>
                <a:ea typeface="Calibri" pitchFamily="34" charset="-122"/>
                <a:cs typeface="Calibri" pitchFamily="34" charset="-120"/>
              </a:rPr>
              <a:t>Fuentes</a:t>
            </a:r>
            <a:endParaRPr lang="en-US" sz="1400" dirty="0"/>
          </a:p>
        </p:txBody>
      </p:sp>
      <p:sp>
        <p:nvSpPr>
          <p:cNvPr id="9" name="Text 7"/>
          <p:cNvSpPr txBox="1"/>
          <p:nvPr/>
        </p:nvSpPr>
        <p:spPr>
          <a:xfrm>
            <a:off x="3401568" y="2304288"/>
            <a:ext cx="7854696" cy="457200"/>
          </a:xfrm>
          <a:prstGeom prst="rect">
            <a:avLst/>
          </a:prstGeom>
          <a:noFill/>
          <a:ln/>
        </p:spPr>
        <p:txBody>
          <a:bodyPr wrap="square" lIns="0" tIns="0" rIns="0" bIns="0" rtlCol="0" anchor="ctr"/>
          <a:lstStyle/>
          <a:p>
            <a:pPr indent="0" marL="0">
              <a:lnSpc>
                <a:spcPct val="102000"/>
              </a:lnSpc>
              <a:buNone/>
            </a:pPr>
            <a:r>
              <a:rPr lang="en-US" sz="1250" dirty="0">
                <a:solidFill>
                  <a:srgbClr val="14202E"/>
                </a:solidFill>
                <a:latin typeface="Calibri" pitchFamily="34" charset="0"/>
                <a:ea typeface="Calibri" pitchFamily="34" charset="-122"/>
                <a:cs typeface="Calibri" pitchFamily="34" charset="-120"/>
              </a:rPr>
              <a:t>Elige tus fuentes y anótalas con el formato completo. Sin fuentes bien citadas el avance no se evalúa.</a:t>
            </a:r>
            <a:endParaRPr lang="en-US" sz="1250" dirty="0"/>
          </a:p>
        </p:txBody>
      </p:sp>
      <p:sp>
        <p:nvSpPr>
          <p:cNvPr id="10" name="Shape 8"/>
          <p:cNvSpPr/>
          <p:nvPr/>
        </p:nvSpPr>
        <p:spPr>
          <a:xfrm>
            <a:off x="658368" y="2944368"/>
            <a:ext cx="10872216" cy="640080"/>
          </a:xfrm>
          <a:prstGeom prst="roundRect">
            <a:avLst>
              <a:gd name="adj" fmla="val 7143"/>
            </a:avLst>
          </a:prstGeom>
          <a:solidFill>
            <a:srgbClr val="F1F4F8"/>
          </a:solidFill>
          <a:ln w="12700">
            <a:solidFill>
              <a:srgbClr val="333333"/>
            </a:solidFill>
            <a:prstDash val="solid"/>
          </a:ln>
        </p:spPr>
      </p:sp>
      <p:sp>
        <p:nvSpPr>
          <p:cNvPr id="11" name="Text 9"/>
          <p:cNvSpPr txBox="1"/>
          <p:nvPr/>
        </p:nvSpPr>
        <p:spPr>
          <a:xfrm>
            <a:off x="896112" y="3108960"/>
            <a:ext cx="2286000" cy="329184"/>
          </a:xfrm>
          <a:prstGeom prst="rect">
            <a:avLst/>
          </a:prstGeom>
          <a:noFill/>
          <a:ln/>
        </p:spPr>
        <p:txBody>
          <a:bodyPr wrap="square" lIns="0" tIns="0" rIns="0" bIns="0" rtlCol="0" anchor="ctr"/>
          <a:lstStyle/>
          <a:p>
            <a:pPr indent="0" marL="0">
              <a:buNone/>
            </a:pPr>
            <a:r>
              <a:rPr lang="en-US" sz="1400" b="1" dirty="0">
                <a:solidFill>
                  <a:srgbClr val="B52639"/>
                </a:solidFill>
                <a:latin typeface="Calibri" pitchFamily="34" charset="0"/>
                <a:ea typeface="Calibri" pitchFamily="34" charset="-122"/>
                <a:cs typeface="Calibri" pitchFamily="34" charset="-120"/>
              </a:rPr>
              <a:t>Denominador</a:t>
            </a:r>
            <a:endParaRPr lang="en-US" sz="1400" dirty="0"/>
          </a:p>
        </p:txBody>
      </p:sp>
      <p:sp>
        <p:nvSpPr>
          <p:cNvPr id="12" name="Text 10"/>
          <p:cNvSpPr txBox="1"/>
          <p:nvPr/>
        </p:nvSpPr>
        <p:spPr>
          <a:xfrm>
            <a:off x="3401568" y="3054096"/>
            <a:ext cx="7854696" cy="457200"/>
          </a:xfrm>
          <a:prstGeom prst="rect">
            <a:avLst/>
          </a:prstGeom>
          <a:noFill/>
          <a:ln/>
        </p:spPr>
        <p:txBody>
          <a:bodyPr wrap="square" lIns="0" tIns="0" rIns="0" bIns="0" rtlCol="0" anchor="ctr"/>
          <a:lstStyle/>
          <a:p>
            <a:pPr indent="0" marL="0">
              <a:lnSpc>
                <a:spcPct val="102000"/>
              </a:lnSpc>
              <a:buNone/>
            </a:pPr>
            <a:r>
              <a:rPr lang="en-US" sz="1250" dirty="0">
                <a:solidFill>
                  <a:srgbClr val="14202E"/>
                </a:solidFill>
                <a:latin typeface="Calibri" pitchFamily="34" charset="0"/>
                <a:ea typeface="Calibri" pitchFamily="34" charset="-122"/>
                <a:cs typeface="Calibri" pitchFamily="34" charset="-120"/>
              </a:rPr>
              <a:t>El INEI te da el denominador poblacional. Sin denominador no hay indicador posible.</a:t>
            </a:r>
            <a:endParaRPr lang="en-US" sz="1250" dirty="0"/>
          </a:p>
        </p:txBody>
      </p:sp>
      <p:sp>
        <p:nvSpPr>
          <p:cNvPr id="13" name="Shape 11"/>
          <p:cNvSpPr/>
          <p:nvPr/>
        </p:nvSpPr>
        <p:spPr>
          <a:xfrm>
            <a:off x="658368" y="3694176"/>
            <a:ext cx="10872216" cy="640080"/>
          </a:xfrm>
          <a:prstGeom prst="roundRect">
            <a:avLst>
              <a:gd name="adj" fmla="val 7143"/>
            </a:avLst>
          </a:prstGeom>
          <a:solidFill>
            <a:srgbClr val="F1F4F8"/>
          </a:solidFill>
          <a:ln w="12700">
            <a:solidFill>
              <a:srgbClr val="333333"/>
            </a:solidFill>
            <a:prstDash val="solid"/>
          </a:ln>
        </p:spPr>
      </p:sp>
      <p:sp>
        <p:nvSpPr>
          <p:cNvPr id="14" name="Text 12"/>
          <p:cNvSpPr txBox="1"/>
          <p:nvPr/>
        </p:nvSpPr>
        <p:spPr>
          <a:xfrm>
            <a:off x="896112" y="3858768"/>
            <a:ext cx="2286000" cy="329184"/>
          </a:xfrm>
          <a:prstGeom prst="rect">
            <a:avLst/>
          </a:prstGeom>
          <a:noFill/>
          <a:ln/>
        </p:spPr>
        <p:txBody>
          <a:bodyPr wrap="square" lIns="0" tIns="0" rIns="0" bIns="0" rtlCol="0" anchor="ctr"/>
          <a:lstStyle/>
          <a:p>
            <a:pPr indent="0" marL="0">
              <a:buNone/>
            </a:pPr>
            <a:r>
              <a:rPr lang="en-US" sz="1400" b="1" dirty="0">
                <a:solidFill>
                  <a:srgbClr val="B52639"/>
                </a:solidFill>
                <a:latin typeface="Calibri" pitchFamily="34" charset="0"/>
                <a:ea typeface="Calibri" pitchFamily="34" charset="-122"/>
                <a:cs typeface="Calibri" pitchFamily="34" charset="-120"/>
              </a:rPr>
              <a:t>Variables</a:t>
            </a:r>
            <a:endParaRPr lang="en-US" sz="1400" dirty="0"/>
          </a:p>
        </p:txBody>
      </p:sp>
      <p:sp>
        <p:nvSpPr>
          <p:cNvPr id="15" name="Text 13"/>
          <p:cNvSpPr txBox="1"/>
          <p:nvPr/>
        </p:nvSpPr>
        <p:spPr>
          <a:xfrm>
            <a:off x="3401568" y="3803904"/>
            <a:ext cx="7854696" cy="457200"/>
          </a:xfrm>
          <a:prstGeom prst="rect">
            <a:avLst/>
          </a:prstGeom>
          <a:noFill/>
          <a:ln/>
        </p:spPr>
        <p:txBody>
          <a:bodyPr wrap="square" lIns="0" tIns="0" rIns="0" bIns="0" rtlCol="0" anchor="ctr"/>
          <a:lstStyle/>
          <a:p>
            <a:pPr indent="0" marL="0">
              <a:lnSpc>
                <a:spcPct val="102000"/>
              </a:lnSpc>
              <a:buNone/>
            </a:pPr>
            <a:r>
              <a:rPr lang="en-US" sz="1250" dirty="0">
                <a:solidFill>
                  <a:srgbClr val="14202E"/>
                </a:solidFill>
                <a:latin typeface="Calibri" pitchFamily="34" charset="0"/>
                <a:ea typeface="Calibri" pitchFamily="34" charset="-122"/>
                <a:cs typeface="Calibri" pitchFamily="34" charset="-120"/>
              </a:rPr>
              <a:t>Define y clasifica cada variable: naturaleza, escala de medición y papel.</a:t>
            </a:r>
            <a:endParaRPr lang="en-US" sz="1250" dirty="0"/>
          </a:p>
        </p:txBody>
      </p:sp>
      <p:sp>
        <p:nvSpPr>
          <p:cNvPr id="16" name="Shape 14"/>
          <p:cNvSpPr/>
          <p:nvPr/>
        </p:nvSpPr>
        <p:spPr>
          <a:xfrm>
            <a:off x="658368" y="4443984"/>
            <a:ext cx="10872216" cy="640080"/>
          </a:xfrm>
          <a:prstGeom prst="roundRect">
            <a:avLst>
              <a:gd name="adj" fmla="val 7143"/>
            </a:avLst>
          </a:prstGeom>
          <a:solidFill>
            <a:srgbClr val="F1F4F8"/>
          </a:solidFill>
          <a:ln w="12700">
            <a:solidFill>
              <a:srgbClr val="333333"/>
            </a:solidFill>
            <a:prstDash val="solid"/>
          </a:ln>
        </p:spPr>
      </p:sp>
      <p:sp>
        <p:nvSpPr>
          <p:cNvPr id="17" name="Text 15"/>
          <p:cNvSpPr txBox="1"/>
          <p:nvPr/>
        </p:nvSpPr>
        <p:spPr>
          <a:xfrm>
            <a:off x="896112" y="4608576"/>
            <a:ext cx="2286000" cy="329184"/>
          </a:xfrm>
          <a:prstGeom prst="rect">
            <a:avLst/>
          </a:prstGeom>
          <a:noFill/>
          <a:ln/>
        </p:spPr>
        <p:txBody>
          <a:bodyPr wrap="square" lIns="0" tIns="0" rIns="0" bIns="0" rtlCol="0" anchor="ctr"/>
          <a:lstStyle/>
          <a:p>
            <a:pPr indent="0" marL="0">
              <a:buNone/>
            </a:pPr>
            <a:r>
              <a:rPr lang="en-US" sz="1400" b="1" dirty="0">
                <a:solidFill>
                  <a:srgbClr val="B52639"/>
                </a:solidFill>
                <a:latin typeface="Calibri" pitchFamily="34" charset="0"/>
                <a:ea typeface="Calibri" pitchFamily="34" charset="-122"/>
                <a:cs typeface="Calibri" pitchFamily="34" charset="-120"/>
              </a:rPr>
              <a:t>Tablas de salida</a:t>
            </a:r>
            <a:endParaRPr lang="en-US" sz="1400" dirty="0"/>
          </a:p>
        </p:txBody>
      </p:sp>
      <p:sp>
        <p:nvSpPr>
          <p:cNvPr id="18" name="Text 16"/>
          <p:cNvSpPr txBox="1"/>
          <p:nvPr/>
        </p:nvSpPr>
        <p:spPr>
          <a:xfrm>
            <a:off x="3401568" y="4553712"/>
            <a:ext cx="7854696" cy="457200"/>
          </a:xfrm>
          <a:prstGeom prst="rect">
            <a:avLst/>
          </a:prstGeom>
          <a:noFill/>
          <a:ln/>
        </p:spPr>
        <p:txBody>
          <a:bodyPr wrap="square" lIns="0" tIns="0" rIns="0" bIns="0" rtlCol="0" anchor="ctr"/>
          <a:lstStyle/>
          <a:p>
            <a:pPr indent="0" marL="0">
              <a:lnSpc>
                <a:spcPct val="102000"/>
              </a:lnSpc>
              <a:buNone/>
            </a:pPr>
            <a:r>
              <a:rPr lang="en-US" sz="1250" dirty="0">
                <a:solidFill>
                  <a:srgbClr val="14202E"/>
                </a:solidFill>
                <a:latin typeface="Calibri" pitchFamily="34" charset="0"/>
                <a:ea typeface="Calibri" pitchFamily="34" charset="-122"/>
                <a:cs typeface="Calibri" pitchFamily="34" charset="-120"/>
              </a:rPr>
              <a:t>Armadas y vacías, antes de recoger un solo dato. Es lo que exige un protocolo.</a:t>
            </a:r>
            <a:endParaRPr lang="en-US" sz="1250" dirty="0"/>
          </a:p>
        </p:txBody>
      </p:sp>
      <p:sp>
        <p:nvSpPr>
          <p:cNvPr id="19" name="Shape 17"/>
          <p:cNvSpPr/>
          <p:nvPr/>
        </p:nvSpPr>
        <p:spPr>
          <a:xfrm>
            <a:off x="658368" y="5303520"/>
            <a:ext cx="10872216" cy="914"/>
          </a:xfrm>
          <a:prstGeom prst="roundRect">
            <a:avLst>
              <a:gd name="adj" fmla="val 4001751"/>
            </a:avLst>
          </a:prstGeom>
          <a:solidFill>
            <a:srgbClr val="F1F4F8"/>
          </a:solidFill>
          <a:ln w="12700">
            <a:solidFill>
              <a:srgbClr val="F1F4F8"/>
            </a:solidFill>
            <a:prstDash val="solid"/>
          </a:ln>
        </p:spPr>
      </p:sp>
      <p:sp>
        <p:nvSpPr>
          <p:cNvPr id="20" name="Text 18"/>
          <p:cNvSpPr txBox="1"/>
          <p:nvPr/>
        </p:nvSpPr>
        <p:spPr>
          <a:xfrm>
            <a:off x="658368" y="5285232"/>
            <a:ext cx="10872216" cy="365760"/>
          </a:xfrm>
          <a:prstGeom prst="rect">
            <a:avLst/>
          </a:prstGeom>
          <a:noFill/>
          <a:ln/>
        </p:spPr>
        <p:txBody>
          <a:bodyPr wrap="square" lIns="0" tIns="0" rIns="0" bIns="0" rtlCol="0" anchor="ctr"/>
          <a:lstStyle/>
          <a:p>
            <a:pPr algn="l" indent="0" marL="0">
              <a:lnSpc>
                <a:spcPct val="115000"/>
              </a:lnSpc>
              <a:buNone/>
            </a:pPr>
            <a:r>
              <a:rPr lang="en-US" sz="1350" i="1" dirty="0">
                <a:solidFill>
                  <a:srgbClr val="B52639"/>
                </a:solidFill>
                <a:latin typeface="Calibri" pitchFamily="34" charset="0"/>
                <a:ea typeface="Calibri" pitchFamily="34" charset="-122"/>
                <a:cs typeface="Calibri" pitchFamily="34" charset="-120"/>
              </a:rPr>
              <a:t>Si llegas a la sesión 9 sin esto resuelto, el segundo avance se vuelve inviable.</a:t>
            </a:r>
            <a:endParaRPr lang="en-US" sz="135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Repaso antes del test</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Errores conceptuales frecuentes</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48</a:t>
            </a:r>
            <a:endParaRPr lang="en-US" sz="950" dirty="0"/>
          </a:p>
        </p:txBody>
      </p:sp>
      <p:graphicFrame>
        <p:nvGraphicFramePr>
          <p:cNvPr id="49" name="Table 0"/>
          <p:cNvGraphicFramePr>
            <a:graphicFrameLocks noGrp="1"/>
          </p:cNvGraphicFramePr>
          <p:nvPr>
            <p:extLst>
              <p:ext uri="{D42A27DB-BD31-4B8C-83A1-F6EECF244321}">
                <p14:modId xmlns:p14="http://schemas.microsoft.com/office/powerpoint/2010/main" val="1579011935"/>
              </p:ext>
            </p:extLst>
          </p:nvPr>
        </p:nvGraphicFramePr>
        <p:xfrm>
          <a:off x="658368" y="1600200"/>
          <a:ext cx="10872216" cy="914400"/>
        </p:xfrm>
        <a:graphic>
          <a:graphicData uri="http://schemas.openxmlformats.org/drawingml/2006/table">
            <a:tbl>
              <a:tblPr/>
              <a:tblGrid>
                <a:gridCol w="4754880"/>
                <a:gridCol w="6117336"/>
              </a:tblGrid>
              <a:tr h="0">
                <a:tc>
                  <a:txBody>
                    <a:bodyPr/>
                    <a:lstStyle/>
                    <a:p>
                      <a:pPr indent="0" marL="0">
                        <a:buNone/>
                      </a:pPr>
                      <a:r>
                        <a:rPr lang="en-US" sz="1150" b="1" dirty="0">
                          <a:solidFill>
                            <a:srgbClr val="0F2A4A"/>
                          </a:solidFill>
                          <a:latin typeface="Calibri" pitchFamily="34" charset="0"/>
                          <a:ea typeface="Calibri" pitchFamily="34" charset="-122"/>
                          <a:cs typeface="Calibri" pitchFamily="34" charset="-120"/>
                        </a:rPr>
                        <a:t>Se dice o se hace</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c>
                  <a:txBody>
                    <a:bodyPr/>
                    <a:lstStyle/>
                    <a:p>
                      <a:pPr indent="0" marL="0">
                        <a:buNone/>
                      </a:pPr>
                      <a:r>
                        <a:rPr lang="en-US" sz="1150" b="1" dirty="0">
                          <a:solidFill>
                            <a:srgbClr val="0F2A4A"/>
                          </a:solidFill>
                          <a:latin typeface="Calibri" pitchFamily="34" charset="0"/>
                          <a:ea typeface="Calibri" pitchFamily="34" charset="-122"/>
                          <a:cs typeface="Calibri" pitchFamily="34" charset="-120"/>
                        </a:rPr>
                        <a:t>Por qué está mal</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r>
              <a:tr h="0">
                <a:tc>
                  <a:txBody>
                    <a:bodyPr/>
                    <a:lstStyle/>
                    <a:p>
                      <a:pPr indent="0" marL="0">
                        <a:buNone/>
                      </a:pPr>
                      <a:r>
                        <a:rPr lang="en-US" sz="1050" dirty="0">
                          <a:solidFill>
                            <a:srgbClr val="14202E"/>
                          </a:solidFill>
                          <a:latin typeface="Calibri" pitchFamily="34" charset="0"/>
                          <a:ea typeface="Calibri" pitchFamily="34" charset="-122"/>
                          <a:cs typeface="Calibri" pitchFamily="34" charset="-120"/>
                        </a:rPr>
                        <a:t>Calcular el promedio de una variable nominal</a:t>
                      </a:r>
                      <a:endParaRPr lang="en-US" sz="10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050" dirty="0">
                          <a:solidFill>
                            <a:srgbClr val="14202E"/>
                          </a:solidFill>
                          <a:latin typeface="Calibri" pitchFamily="34" charset="0"/>
                          <a:ea typeface="Calibri" pitchFamily="34" charset="-122"/>
                          <a:cs typeface="Calibri" pitchFamily="34" charset="-120"/>
                        </a:rPr>
                        <a:t>Sin orden ni distancia entre categorías la media no significa nada. En nominal solo hay moda.</a:t>
                      </a:r>
                      <a:endParaRPr lang="en-US" sz="10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050" dirty="0">
                          <a:solidFill>
                            <a:srgbClr val="14202E"/>
                          </a:solidFill>
                          <a:latin typeface="Calibri" pitchFamily="34" charset="0"/>
                          <a:ea typeface="Calibri" pitchFamily="34" charset="-122"/>
                          <a:cs typeface="Calibri" pitchFamily="34" charset="-120"/>
                        </a:rPr>
                        <a:t>“Discreta significa que tiene pocos valores”</a:t>
                      </a:r>
                      <a:endParaRPr lang="en-US" sz="10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050" dirty="0">
                          <a:solidFill>
                            <a:srgbClr val="14202E"/>
                          </a:solidFill>
                          <a:latin typeface="Calibri" pitchFamily="34" charset="0"/>
                          <a:ea typeface="Calibri" pitchFamily="34" charset="-122"/>
                          <a:cs typeface="Calibri" pitchFamily="34" charset="-120"/>
                        </a:rPr>
                        <a:t>La diferencia es la naturaleza: entre dos valores consecutivos de una discreta no existe nada.</a:t>
                      </a:r>
                      <a:endParaRPr lang="en-US" sz="10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050" dirty="0">
                          <a:solidFill>
                            <a:srgbClr val="14202E"/>
                          </a:solidFill>
                          <a:latin typeface="Calibri" pitchFamily="34" charset="0"/>
                          <a:ea typeface="Calibri" pitchFamily="34" charset="-122"/>
                          <a:cs typeface="Calibri" pitchFamily="34" charset="-120"/>
                        </a:rPr>
                        <a:t>Tratar la temperatura en °C como variable de razón</a:t>
                      </a:r>
                      <a:endParaRPr lang="en-US" sz="10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050" dirty="0">
                          <a:solidFill>
                            <a:srgbClr val="14202E"/>
                          </a:solidFill>
                          <a:latin typeface="Calibri" pitchFamily="34" charset="0"/>
                          <a:ea typeface="Calibri" pitchFamily="34" charset="-122"/>
                          <a:cs typeface="Calibri" pitchFamily="34" charset="-120"/>
                        </a:rPr>
                        <a:t>Su cero es arbitrario. 40 °C no es el doble de calor que 20 °C.</a:t>
                      </a:r>
                      <a:endParaRPr lang="en-US" sz="10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050" dirty="0">
                          <a:solidFill>
                            <a:srgbClr val="14202E"/>
                          </a:solidFill>
                          <a:latin typeface="Calibri" pitchFamily="34" charset="0"/>
                          <a:ea typeface="Calibri" pitchFamily="34" charset="-122"/>
                          <a:cs typeface="Calibri" pitchFamily="34" charset="-120"/>
                        </a:rPr>
                        <a:t>Reportar solo la media</a:t>
                      </a:r>
                      <a:endParaRPr lang="en-US" sz="10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050" dirty="0">
                          <a:solidFill>
                            <a:srgbClr val="14202E"/>
                          </a:solidFill>
                          <a:latin typeface="Calibri" pitchFamily="34" charset="0"/>
                          <a:ea typeface="Calibri" pitchFamily="34" charset="-122"/>
                          <a:cs typeface="Calibri" pitchFamily="34" charset="-120"/>
                        </a:rPr>
                        <a:t>Sin medida de dispersión, dos poblaciones muy distintas parecen idénticas.</a:t>
                      </a:r>
                      <a:endParaRPr lang="en-US" sz="10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050" dirty="0">
                          <a:solidFill>
                            <a:srgbClr val="14202E"/>
                          </a:solidFill>
                          <a:latin typeface="Calibri" pitchFamily="34" charset="0"/>
                          <a:ea typeface="Calibri" pitchFamily="34" charset="-122"/>
                          <a:cs typeface="Calibri" pitchFamily="34" charset="-120"/>
                        </a:rPr>
                        <a:t>Usar la media en una distribución muy asimétrica</a:t>
                      </a:r>
                      <a:endParaRPr lang="en-US" sz="10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050" dirty="0">
                          <a:solidFill>
                            <a:srgbClr val="14202E"/>
                          </a:solidFill>
                          <a:latin typeface="Calibri" pitchFamily="34" charset="0"/>
                          <a:ea typeface="Calibri" pitchFamily="34" charset="-122"/>
                          <a:cs typeface="Calibri" pitchFamily="34" charset="-120"/>
                        </a:rPr>
                        <a:t>Los valores extremos la arrastran. Ahí la mediana representa mejor al conjunto.</a:t>
                      </a:r>
                      <a:endParaRPr lang="en-US" sz="10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050" dirty="0">
                          <a:solidFill>
                            <a:srgbClr val="14202E"/>
                          </a:solidFill>
                          <a:latin typeface="Calibri" pitchFamily="34" charset="0"/>
                          <a:ea typeface="Calibri" pitchFamily="34" charset="-122"/>
                          <a:cs typeface="Calibri" pitchFamily="34" charset="-120"/>
                        </a:rPr>
                        <a:t>Aplicar la regla 68-95-99,7 sin verificar normalidad</a:t>
                      </a:r>
                      <a:endParaRPr lang="en-US" sz="10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050" dirty="0">
                          <a:solidFill>
                            <a:srgbClr val="14202E"/>
                          </a:solidFill>
                          <a:latin typeface="Calibri" pitchFamily="34" charset="0"/>
                          <a:ea typeface="Calibri" pitchFamily="34" charset="-122"/>
                          <a:cs typeface="Calibri" pitchFamily="34" charset="-120"/>
                        </a:rPr>
                        <a:t>Solo vale para distribuciones aproximadamente normales.</a:t>
                      </a:r>
                      <a:endParaRPr lang="en-US" sz="10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050" dirty="0">
                          <a:solidFill>
                            <a:srgbClr val="14202E"/>
                          </a:solidFill>
                          <a:latin typeface="Calibri" pitchFamily="34" charset="0"/>
                          <a:ea typeface="Calibri" pitchFamily="34" charset="-122"/>
                          <a:cs typeface="Calibri" pitchFamily="34" charset="-120"/>
                        </a:rPr>
                        <a:t>Confundir mortalidad con letalidad</a:t>
                      </a:r>
                      <a:endParaRPr lang="en-US" sz="10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050" dirty="0">
                          <a:solidFill>
                            <a:srgbClr val="14202E"/>
                          </a:solidFill>
                          <a:latin typeface="Calibri" pitchFamily="34" charset="0"/>
                          <a:ea typeface="Calibri" pitchFamily="34" charset="-122"/>
                          <a:cs typeface="Calibri" pitchFamily="34" charset="-120"/>
                        </a:rPr>
                        <a:t>Distinto denominador: toda la población en una, solo los enfermos en la otra.</a:t>
                      </a:r>
                      <a:endParaRPr lang="en-US" sz="10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050" dirty="0">
                          <a:solidFill>
                            <a:srgbClr val="14202E"/>
                          </a:solidFill>
                          <a:latin typeface="Calibri" pitchFamily="34" charset="0"/>
                          <a:ea typeface="Calibri" pitchFamily="34" charset="-122"/>
                          <a:cs typeface="Calibri" pitchFamily="34" charset="-120"/>
                        </a:rPr>
                        <a:t>Interrumpir el eje Y o usar gráficos en 3D</a:t>
                      </a:r>
                      <a:endParaRPr lang="en-US" sz="10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050" dirty="0">
                          <a:solidFill>
                            <a:srgbClr val="14202E"/>
                          </a:solidFill>
                          <a:latin typeface="Calibri" pitchFamily="34" charset="0"/>
                          <a:ea typeface="Calibri" pitchFamily="34" charset="-122"/>
                          <a:cs typeface="Calibri" pitchFamily="34" charset="-120"/>
                        </a:rPr>
                        <a:t>No es estética: distorsiona la magnitud de las diferencias.</a:t>
                      </a:r>
                      <a:endParaRPr lang="en-US" sz="10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050" dirty="0">
                          <a:solidFill>
                            <a:srgbClr val="14202E"/>
                          </a:solidFill>
                          <a:latin typeface="Calibri" pitchFamily="34" charset="0"/>
                          <a:ea typeface="Calibri" pitchFamily="34" charset="-122"/>
                          <a:cs typeface="Calibri" pitchFamily="34" charset="-120"/>
                        </a:rPr>
                        <a:t>Presentar una tabla sin fuente ni año</a:t>
                      </a:r>
                      <a:endParaRPr lang="en-US" sz="10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050" dirty="0">
                          <a:solidFill>
                            <a:srgbClr val="14202E"/>
                          </a:solidFill>
                          <a:latin typeface="Calibri" pitchFamily="34" charset="0"/>
                          <a:ea typeface="Calibri" pitchFamily="34" charset="-122"/>
                          <a:cs typeface="Calibri" pitchFamily="34" charset="-120"/>
                        </a:rPr>
                        <a:t>Un dato sin procedencia no es verificable, y lo no verificable no sirve para decidir.</a:t>
                      </a:r>
                      <a:endParaRPr lang="en-US" sz="10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Cierre conceptual</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Puntos clave para recordar</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49</a:t>
            </a:r>
            <a:endParaRPr lang="en-US" sz="950" dirty="0"/>
          </a:p>
        </p:txBody>
      </p:sp>
      <p:sp>
        <p:nvSpPr>
          <p:cNvPr id="6" name="Text 4"/>
          <p:cNvSpPr txBox="1"/>
          <p:nvPr/>
        </p:nvSpPr>
        <p:spPr>
          <a:xfrm>
            <a:off x="658368" y="1645920"/>
            <a:ext cx="5207508" cy="3657600"/>
          </a:xfrm>
          <a:prstGeom prst="rect">
            <a:avLst/>
          </a:prstGeom>
          <a:noFill/>
          <a:ln/>
        </p:spPr>
        <p:txBody>
          <a:bodyPr wrap="square" lIns="0" tIns="0" rIns="0" bIns="0" rtlCol="0" anchor="ctr"/>
          <a:lstStyle/>
          <a:p>
            <a:pPr marL="342900" indent="-342900">
              <a:lnSpc>
                <a:spcPct val="110000"/>
              </a:lnSpc>
              <a:spcAft>
                <a:spcPts val="1000"/>
              </a:spcAft>
              <a:buSzPct val="100000"/>
              <a:buChar char="•"/>
            </a:pPr>
            <a:r>
              <a:rPr lang="en-US" sz="1250" dirty="0">
                <a:solidFill>
                  <a:srgbClr val="14202E"/>
                </a:solidFill>
                <a:latin typeface="Calibri" pitchFamily="34" charset="0"/>
                <a:ea typeface="Calibri" pitchFamily="34" charset="-122"/>
                <a:cs typeface="Calibri" pitchFamily="34" charset="-120"/>
              </a:rPr>
              <a:t>Medir es aplicar una escala estándar; sin estándar no hay comparación posible.</a:t>
            </a:r>
            <a:endParaRPr lang="en-US" sz="1250" dirty="0"/>
          </a:p>
          <a:p>
            <a:pPr marL="342900" indent="-342900">
              <a:lnSpc>
                <a:spcPct val="110000"/>
              </a:lnSpc>
              <a:spcAft>
                <a:spcPts val="1000"/>
              </a:spcAft>
              <a:buSzPct val="100000"/>
              <a:buChar char="•"/>
            </a:pPr>
            <a:r>
              <a:rPr lang="en-US" sz="1250" dirty="0">
                <a:solidFill>
                  <a:srgbClr val="14202E"/>
                </a:solidFill>
                <a:latin typeface="Calibri" pitchFamily="34" charset="0"/>
                <a:ea typeface="Calibri" pitchFamily="34" charset="-122"/>
                <a:cs typeface="Calibri" pitchFamily="34" charset="-120"/>
              </a:rPr>
              <a:t>La CIE-10 sigue siendo el estándar operativo en el Perú, pero el país está en transición a la CIE-11.</a:t>
            </a:r>
            <a:endParaRPr lang="en-US" sz="1250" dirty="0"/>
          </a:p>
          <a:p>
            <a:pPr marL="342900" indent="-342900">
              <a:lnSpc>
                <a:spcPct val="110000"/>
              </a:lnSpc>
              <a:spcAft>
                <a:spcPts val="1000"/>
              </a:spcAft>
              <a:buSzPct val="100000"/>
              <a:buChar char="•"/>
            </a:pPr>
            <a:r>
              <a:rPr lang="en-US" sz="1250" dirty="0">
                <a:solidFill>
                  <a:srgbClr val="14202E"/>
                </a:solidFill>
                <a:latin typeface="Calibri" pitchFamily="34" charset="0"/>
                <a:ea typeface="Calibri" pitchFamily="34" charset="-122"/>
                <a:cs typeface="Calibri" pitchFamily="34" charset="-120"/>
              </a:rPr>
              <a:t>La causa básica se decide en el certificado, y un certificado mal llenado distorsiona el perfil del país.</a:t>
            </a:r>
            <a:endParaRPr lang="en-US" sz="1250" dirty="0"/>
          </a:p>
          <a:p>
            <a:pPr marL="342900" indent="-342900">
              <a:lnSpc>
                <a:spcPct val="110000"/>
              </a:lnSpc>
              <a:spcAft>
                <a:spcPts val="1000"/>
              </a:spcAft>
              <a:buSzPct val="100000"/>
              <a:buChar char="•"/>
            </a:pPr>
            <a:r>
              <a:rPr lang="en-US" sz="1250" dirty="0">
                <a:solidFill>
                  <a:srgbClr val="14202E"/>
                </a:solidFill>
                <a:latin typeface="Calibri" pitchFamily="34" charset="0"/>
                <a:ea typeface="Calibri" pitchFamily="34" charset="-122"/>
                <a:cs typeface="Calibri" pitchFamily="34" charset="-120"/>
              </a:rPr>
              <a:t>Ninguna técnica estadística repara un dato mal recogido.</a:t>
            </a:r>
            <a:endParaRPr lang="en-US" sz="1250" dirty="0"/>
          </a:p>
          <a:p>
            <a:pPr marL="342900" indent="-342900">
              <a:lnSpc>
                <a:spcPct val="110000"/>
              </a:lnSpc>
              <a:spcAft>
                <a:spcPts val="1000"/>
              </a:spcAft>
              <a:buSzPct val="100000"/>
              <a:buChar char="•"/>
            </a:pPr>
            <a:r>
              <a:rPr lang="en-US" sz="1250" dirty="0">
                <a:solidFill>
                  <a:srgbClr val="14202E"/>
                </a:solidFill>
                <a:latin typeface="Calibri" pitchFamily="34" charset="0"/>
                <a:ea typeface="Calibri" pitchFamily="34" charset="-122"/>
                <a:cs typeface="Calibri" pitchFamily="34" charset="-120"/>
              </a:rPr>
              <a:t>Las poblaciones con menor acceso son, por construcción, las peor medidas.</a:t>
            </a:r>
            <a:endParaRPr lang="en-US" sz="1250" dirty="0"/>
          </a:p>
          <a:p>
            <a:pPr marL="342900" indent="-342900">
              <a:lnSpc>
                <a:spcPct val="110000"/>
              </a:lnSpc>
              <a:spcAft>
                <a:spcPts val="1000"/>
              </a:spcAft>
              <a:buSzPct val="100000"/>
              <a:buChar char="•"/>
            </a:pPr>
            <a:r>
              <a:rPr lang="en-US" sz="1250" dirty="0">
                <a:solidFill>
                  <a:srgbClr val="14202E"/>
                </a:solidFill>
                <a:latin typeface="Calibri" pitchFamily="34" charset="0"/>
                <a:ea typeface="Calibri" pitchFamily="34" charset="-122"/>
                <a:cs typeface="Calibri" pitchFamily="34" charset="-120"/>
              </a:rPr>
              <a:t>La escala de medición decide qué operaciones y qué medidas resumen tienen sentido.</a:t>
            </a:r>
            <a:endParaRPr lang="en-US" sz="1250" dirty="0"/>
          </a:p>
        </p:txBody>
      </p:sp>
      <p:sp>
        <p:nvSpPr>
          <p:cNvPr id="7" name="Text 5"/>
          <p:cNvSpPr txBox="1"/>
          <p:nvPr/>
        </p:nvSpPr>
        <p:spPr>
          <a:xfrm>
            <a:off x="6323076" y="1645920"/>
            <a:ext cx="5207508" cy="3657600"/>
          </a:xfrm>
          <a:prstGeom prst="rect">
            <a:avLst/>
          </a:prstGeom>
          <a:noFill/>
          <a:ln/>
        </p:spPr>
        <p:txBody>
          <a:bodyPr wrap="square" lIns="0" tIns="0" rIns="0" bIns="0" rtlCol="0" anchor="ctr"/>
          <a:lstStyle/>
          <a:p>
            <a:pPr marL="342900" indent="-342900">
              <a:lnSpc>
                <a:spcPct val="110000"/>
              </a:lnSpc>
              <a:spcAft>
                <a:spcPts val="1000"/>
              </a:spcAft>
              <a:buSzPct val="100000"/>
              <a:buChar char="•"/>
            </a:pPr>
            <a:r>
              <a:rPr lang="en-US" sz="1250" dirty="0">
                <a:solidFill>
                  <a:srgbClr val="14202E"/>
                </a:solidFill>
                <a:latin typeface="Calibri" pitchFamily="34" charset="0"/>
                <a:ea typeface="Calibri" pitchFamily="34" charset="-122"/>
                <a:cs typeface="Calibri" pitchFamily="34" charset="-120"/>
              </a:rPr>
              <a:t>Dependiente e independiente son roles en una pregunta, no propiedades de la variable.</a:t>
            </a:r>
            <a:endParaRPr lang="en-US" sz="1250" dirty="0"/>
          </a:p>
          <a:p>
            <a:pPr marL="342900" indent="-342900">
              <a:lnSpc>
                <a:spcPct val="110000"/>
              </a:lnSpc>
              <a:spcAft>
                <a:spcPts val="1000"/>
              </a:spcAft>
              <a:buSzPct val="100000"/>
              <a:buChar char="•"/>
            </a:pPr>
            <a:r>
              <a:rPr lang="en-US" sz="1250" dirty="0">
                <a:solidFill>
                  <a:srgbClr val="14202E"/>
                </a:solidFill>
                <a:latin typeface="Calibri" pitchFamily="34" charset="0"/>
                <a:ea typeface="Calibri" pitchFamily="34" charset="-122"/>
                <a:cs typeface="Calibri" pitchFamily="34" charset="-120"/>
              </a:rPr>
              <a:t>Una tabla debe entenderse sola: título con qué, cómo, dónde y cuándo, unidades, totales y fuente.</a:t>
            </a:r>
            <a:endParaRPr lang="en-US" sz="1250" dirty="0"/>
          </a:p>
          <a:p>
            <a:pPr marL="342900" indent="-342900">
              <a:lnSpc>
                <a:spcPct val="110000"/>
              </a:lnSpc>
              <a:spcAft>
                <a:spcPts val="1000"/>
              </a:spcAft>
              <a:buSzPct val="100000"/>
              <a:buChar char="•"/>
            </a:pPr>
            <a:r>
              <a:rPr lang="en-US" sz="1250" dirty="0">
                <a:solidFill>
                  <a:srgbClr val="14202E"/>
                </a:solidFill>
                <a:latin typeface="Calibri" pitchFamily="34" charset="0"/>
                <a:ea typeface="Calibri" pitchFamily="34" charset="-122"/>
                <a:cs typeface="Calibri" pitchFamily="34" charset="-120"/>
              </a:rPr>
              <a:t>La tabla de 2 × 2 es la base de casi todas las medidas que vienen después.</a:t>
            </a:r>
            <a:endParaRPr lang="en-US" sz="1250" dirty="0"/>
          </a:p>
          <a:p>
            <a:pPr marL="342900" indent="-342900">
              <a:lnSpc>
                <a:spcPct val="110000"/>
              </a:lnSpc>
              <a:spcAft>
                <a:spcPts val="1000"/>
              </a:spcAft>
              <a:buSzPct val="100000"/>
              <a:buChar char="•"/>
            </a:pPr>
            <a:r>
              <a:rPr lang="en-US" sz="1250" dirty="0">
                <a:solidFill>
                  <a:srgbClr val="14202E"/>
                </a:solidFill>
                <a:latin typeface="Calibri" pitchFamily="34" charset="0"/>
                <a:ea typeface="Calibri" pitchFamily="34" charset="-122"/>
                <a:cs typeface="Calibri" pitchFamily="34" charset="-120"/>
              </a:rPr>
              <a:t>Cuando la media se separa de la mediana hay asimetría. Es un hallazgo, no un error.</a:t>
            </a:r>
            <a:endParaRPr lang="en-US" sz="1250" dirty="0"/>
          </a:p>
          <a:p>
            <a:pPr marL="342900" indent="-342900">
              <a:lnSpc>
                <a:spcPct val="110000"/>
              </a:lnSpc>
              <a:spcAft>
                <a:spcPts val="1000"/>
              </a:spcAft>
              <a:buSzPct val="100000"/>
              <a:buChar char="•"/>
            </a:pPr>
            <a:r>
              <a:rPr lang="en-US" sz="1250" dirty="0">
                <a:solidFill>
                  <a:srgbClr val="14202E"/>
                </a:solidFill>
                <a:latin typeface="Calibri" pitchFamily="34" charset="0"/>
                <a:ea typeface="Calibri" pitchFamily="34" charset="-122"/>
                <a:cs typeface="Calibri" pitchFamily="34" charset="-120"/>
              </a:rPr>
              <a:t>La media describe el centro; la desviación estándar, la variación. Una sin la otra cuenta media historia.</a:t>
            </a:r>
            <a:endParaRPr lang="en-US" sz="1250" dirty="0"/>
          </a:p>
          <a:p>
            <a:pPr marL="342900" indent="-342900">
              <a:lnSpc>
                <a:spcPct val="110000"/>
              </a:lnSpc>
              <a:spcAft>
                <a:spcPts val="1000"/>
              </a:spcAft>
              <a:buSzPct val="100000"/>
              <a:buChar char="•"/>
            </a:pPr>
            <a:r>
              <a:rPr lang="en-US" sz="1250" dirty="0">
                <a:solidFill>
                  <a:srgbClr val="14202E"/>
                </a:solidFill>
                <a:latin typeface="Calibri" pitchFamily="34" charset="0"/>
                <a:ea typeface="Calibri" pitchFamily="34" charset="-122"/>
                <a:cs typeface="Calibri" pitchFamily="34" charset="-120"/>
              </a:rPr>
              <a:t>El rango intercuartil es la base del canal endémico.</a:t>
            </a:r>
            <a:endParaRPr lang="en-US" sz="12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8182C"/>
        </a:solidFill>
      </p:bgPr>
    </p:bg>
    <p:spTree>
      <p:nvGrpSpPr>
        <p:cNvPr id="1" name=""/>
        <p:cNvGrpSpPr/>
        <p:nvPr/>
      </p:nvGrpSpPr>
      <p:grpSpPr>
        <a:xfrm>
          <a:off x="0" y="0"/>
          <a:ext cx="0" cy="0"/>
          <a:chOff x="0" y="0"/>
          <a:chExt cx="0" cy="0"/>
        </a:xfrm>
      </p:grpSpPr>
      <p:sp>
        <p:nvSpPr>
          <p:cNvPr id="2" name="Text 0"/>
          <p:cNvSpPr txBox="1"/>
          <p:nvPr/>
        </p:nvSpPr>
        <p:spPr>
          <a:xfrm>
            <a:off x="658368" y="1828800"/>
            <a:ext cx="2011680" cy="1371600"/>
          </a:xfrm>
          <a:prstGeom prst="rect">
            <a:avLst/>
          </a:prstGeom>
          <a:noFill/>
          <a:ln/>
        </p:spPr>
        <p:txBody>
          <a:bodyPr wrap="square" lIns="0" tIns="0" rIns="0" bIns="0" rtlCol="0" anchor="ctr"/>
          <a:lstStyle/>
          <a:p>
            <a:pPr indent="0" marL="0">
              <a:buNone/>
            </a:pPr>
            <a:r>
              <a:rPr lang="en-US" sz="8400" b="1" dirty="0">
                <a:solidFill>
                  <a:srgbClr val="B52639"/>
                </a:solidFill>
                <a:latin typeface="Cambria" pitchFamily="34" charset="0"/>
                <a:ea typeface="Cambria" pitchFamily="34" charset="-122"/>
                <a:cs typeface="Cambria" pitchFamily="34" charset="-120"/>
              </a:rPr>
              <a:t>1</a:t>
            </a:r>
            <a:endParaRPr lang="en-US" sz="8400" dirty="0"/>
          </a:p>
        </p:txBody>
      </p:sp>
      <p:sp>
        <p:nvSpPr>
          <p:cNvPr id="3" name="Text 1"/>
          <p:cNvSpPr txBox="1"/>
          <p:nvPr/>
        </p:nvSpPr>
        <p:spPr>
          <a:xfrm>
            <a:off x="658368" y="3017520"/>
            <a:ext cx="9052560" cy="1143000"/>
          </a:xfrm>
          <a:prstGeom prst="rect">
            <a:avLst/>
          </a:prstGeom>
          <a:noFill/>
          <a:ln/>
        </p:spPr>
        <p:txBody>
          <a:bodyPr wrap="square" lIns="0" tIns="0" rIns="0" bIns="0" rtlCol="0" anchor="ctr"/>
          <a:lstStyle/>
          <a:p>
            <a:pPr indent="0" marL="0">
              <a:buNone/>
            </a:pPr>
            <a:r>
              <a:rPr lang="en-US" sz="3600" b="1" dirty="0">
                <a:solidFill>
                  <a:srgbClr val="FFFFFF"/>
                </a:solidFill>
                <a:latin typeface="Cambria" pitchFamily="34" charset="0"/>
                <a:ea typeface="Cambria" pitchFamily="34" charset="-122"/>
                <a:cs typeface="Cambria" pitchFamily="34" charset="-120"/>
              </a:rPr>
              <a:t>Medición y datos</a:t>
            </a:r>
            <a:endParaRPr lang="en-US" sz="3600" dirty="0"/>
          </a:p>
        </p:txBody>
      </p:sp>
      <p:sp>
        <p:nvSpPr>
          <p:cNvPr id="4" name="Text 2"/>
          <p:cNvSpPr txBox="1"/>
          <p:nvPr/>
        </p:nvSpPr>
        <p:spPr>
          <a:xfrm>
            <a:off x="658368" y="4279392"/>
            <a:ext cx="8595360" cy="640080"/>
          </a:xfrm>
          <a:prstGeom prst="rect">
            <a:avLst/>
          </a:prstGeom>
          <a:noFill/>
          <a:ln/>
        </p:spPr>
        <p:txBody>
          <a:bodyPr wrap="square" lIns="0" tIns="0" rIns="0" bIns="0" rtlCol="0" anchor="ctr"/>
          <a:lstStyle/>
          <a:p>
            <a:pPr indent="0" marL="0">
              <a:buNone/>
            </a:pPr>
            <a:r>
              <a:rPr lang="en-US" sz="1400" dirty="0">
                <a:solidFill>
                  <a:srgbClr val="8FB4D4"/>
                </a:solidFill>
                <a:latin typeface="Calibri" pitchFamily="34" charset="0"/>
                <a:ea typeface="Calibri" pitchFamily="34" charset="-122"/>
                <a:cs typeface="Calibri" pitchFamily="34" charset="-120"/>
              </a:rPr>
              <a:t>Qué medimos, con qué estándar y de dónde salen los números</a:t>
            </a:r>
            <a:endParaRPr lang="en-US" sz="1400" dirty="0"/>
          </a:p>
        </p:txBody>
      </p:sp>
      <p:sp>
        <p:nvSpPr>
          <p:cNvPr id="5" name="Shape 3"/>
          <p:cNvSpPr/>
          <p:nvPr/>
        </p:nvSpPr>
        <p:spPr>
          <a:xfrm>
            <a:off x="0" y="6320396"/>
            <a:ext cx="310896" cy="80404"/>
          </a:xfrm>
          <a:prstGeom prst="rect">
            <a:avLst/>
          </a:prstGeom>
          <a:solidFill>
            <a:srgbClr val="0F2A4A"/>
          </a:solidFill>
          <a:ln w="12700">
            <a:solidFill>
              <a:srgbClr val="0F2A4A"/>
            </a:solidFill>
            <a:prstDash val="solid"/>
          </a:ln>
        </p:spPr>
      </p:sp>
      <p:sp>
        <p:nvSpPr>
          <p:cNvPr id="6" name="Shape 4"/>
          <p:cNvSpPr/>
          <p:nvPr/>
        </p:nvSpPr>
        <p:spPr>
          <a:xfrm>
            <a:off x="420624" y="6266793"/>
            <a:ext cx="310896" cy="134007"/>
          </a:xfrm>
          <a:prstGeom prst="rect">
            <a:avLst/>
          </a:prstGeom>
          <a:solidFill>
            <a:srgbClr val="0F2A4A"/>
          </a:solidFill>
          <a:ln w="12700">
            <a:solidFill>
              <a:srgbClr val="0F2A4A"/>
            </a:solidFill>
            <a:prstDash val="solid"/>
          </a:ln>
        </p:spPr>
      </p:sp>
      <p:sp>
        <p:nvSpPr>
          <p:cNvPr id="7" name="Shape 5"/>
          <p:cNvSpPr/>
          <p:nvPr/>
        </p:nvSpPr>
        <p:spPr>
          <a:xfrm>
            <a:off x="841248" y="6186389"/>
            <a:ext cx="310896" cy="214411"/>
          </a:xfrm>
          <a:prstGeom prst="rect">
            <a:avLst/>
          </a:prstGeom>
          <a:solidFill>
            <a:srgbClr val="0F2A4A"/>
          </a:solidFill>
          <a:ln w="12700">
            <a:solidFill>
              <a:srgbClr val="0F2A4A"/>
            </a:solidFill>
            <a:prstDash val="solid"/>
          </a:ln>
        </p:spPr>
      </p:sp>
      <p:sp>
        <p:nvSpPr>
          <p:cNvPr id="8" name="Shape 6"/>
          <p:cNvSpPr/>
          <p:nvPr/>
        </p:nvSpPr>
        <p:spPr>
          <a:xfrm>
            <a:off x="1261872" y="6079183"/>
            <a:ext cx="310896" cy="321617"/>
          </a:xfrm>
          <a:prstGeom prst="rect">
            <a:avLst/>
          </a:prstGeom>
          <a:solidFill>
            <a:srgbClr val="0F2A4A"/>
          </a:solidFill>
          <a:ln w="12700">
            <a:solidFill>
              <a:srgbClr val="0F2A4A"/>
            </a:solidFill>
            <a:prstDash val="solid"/>
          </a:ln>
        </p:spPr>
      </p:sp>
      <p:sp>
        <p:nvSpPr>
          <p:cNvPr id="9" name="Shape 7"/>
          <p:cNvSpPr/>
          <p:nvPr/>
        </p:nvSpPr>
        <p:spPr>
          <a:xfrm>
            <a:off x="1682496" y="5945177"/>
            <a:ext cx="310896" cy="455623"/>
          </a:xfrm>
          <a:prstGeom prst="rect">
            <a:avLst/>
          </a:prstGeom>
          <a:solidFill>
            <a:srgbClr val="0F2A4A"/>
          </a:solidFill>
          <a:ln w="12700">
            <a:solidFill>
              <a:srgbClr val="0F2A4A"/>
            </a:solidFill>
            <a:prstDash val="solid"/>
          </a:ln>
        </p:spPr>
      </p:sp>
      <p:sp>
        <p:nvSpPr>
          <p:cNvPr id="10" name="Shape 8"/>
          <p:cNvSpPr/>
          <p:nvPr/>
        </p:nvSpPr>
        <p:spPr>
          <a:xfrm>
            <a:off x="2103120" y="5784368"/>
            <a:ext cx="310896" cy="616432"/>
          </a:xfrm>
          <a:prstGeom prst="rect">
            <a:avLst/>
          </a:prstGeom>
          <a:solidFill>
            <a:srgbClr val="0F2A4A"/>
          </a:solidFill>
          <a:ln w="12700">
            <a:solidFill>
              <a:srgbClr val="0F2A4A"/>
            </a:solidFill>
            <a:prstDash val="solid"/>
          </a:ln>
        </p:spPr>
      </p:sp>
      <p:sp>
        <p:nvSpPr>
          <p:cNvPr id="11" name="Shape 9"/>
          <p:cNvSpPr/>
          <p:nvPr/>
        </p:nvSpPr>
        <p:spPr>
          <a:xfrm>
            <a:off x="2523744" y="5623560"/>
            <a:ext cx="310896" cy="777240"/>
          </a:xfrm>
          <a:prstGeom prst="rect">
            <a:avLst/>
          </a:prstGeom>
          <a:solidFill>
            <a:srgbClr val="B52639"/>
          </a:solidFill>
          <a:ln w="12700">
            <a:solidFill>
              <a:srgbClr val="B52639"/>
            </a:solidFill>
            <a:prstDash val="solid"/>
          </a:ln>
        </p:spPr>
      </p:sp>
      <p:sp>
        <p:nvSpPr>
          <p:cNvPr id="12" name="Shape 10"/>
          <p:cNvSpPr/>
          <p:nvPr/>
        </p:nvSpPr>
        <p:spPr>
          <a:xfrm>
            <a:off x="2944368" y="5703964"/>
            <a:ext cx="310896" cy="696836"/>
          </a:xfrm>
          <a:prstGeom prst="rect">
            <a:avLst/>
          </a:prstGeom>
          <a:solidFill>
            <a:srgbClr val="0F2A4A"/>
          </a:solidFill>
          <a:ln w="12700">
            <a:solidFill>
              <a:srgbClr val="0F2A4A"/>
            </a:solidFill>
            <a:prstDash val="solid"/>
          </a:ln>
        </p:spPr>
      </p:sp>
      <p:sp>
        <p:nvSpPr>
          <p:cNvPr id="13" name="Shape 11"/>
          <p:cNvSpPr/>
          <p:nvPr/>
        </p:nvSpPr>
        <p:spPr>
          <a:xfrm>
            <a:off x="3364992" y="5864772"/>
            <a:ext cx="310896" cy="536028"/>
          </a:xfrm>
          <a:prstGeom prst="rect">
            <a:avLst/>
          </a:prstGeom>
          <a:solidFill>
            <a:srgbClr val="0F2A4A"/>
          </a:solidFill>
          <a:ln w="12700">
            <a:solidFill>
              <a:srgbClr val="0F2A4A"/>
            </a:solidFill>
            <a:prstDash val="solid"/>
          </a:ln>
        </p:spPr>
      </p:sp>
      <p:sp>
        <p:nvSpPr>
          <p:cNvPr id="14" name="Shape 12"/>
          <p:cNvSpPr/>
          <p:nvPr/>
        </p:nvSpPr>
        <p:spPr>
          <a:xfrm>
            <a:off x="3785616" y="5998779"/>
            <a:ext cx="310896" cy="402021"/>
          </a:xfrm>
          <a:prstGeom prst="rect">
            <a:avLst/>
          </a:prstGeom>
          <a:solidFill>
            <a:srgbClr val="0F2A4A"/>
          </a:solidFill>
          <a:ln w="12700">
            <a:solidFill>
              <a:srgbClr val="0F2A4A"/>
            </a:solidFill>
            <a:prstDash val="solid"/>
          </a:ln>
        </p:spPr>
      </p:sp>
      <p:sp>
        <p:nvSpPr>
          <p:cNvPr id="15" name="Shape 13"/>
          <p:cNvSpPr/>
          <p:nvPr/>
        </p:nvSpPr>
        <p:spPr>
          <a:xfrm>
            <a:off x="4206240" y="6105985"/>
            <a:ext cx="310896" cy="294815"/>
          </a:xfrm>
          <a:prstGeom prst="rect">
            <a:avLst/>
          </a:prstGeom>
          <a:solidFill>
            <a:srgbClr val="0F2A4A"/>
          </a:solidFill>
          <a:ln w="12700">
            <a:solidFill>
              <a:srgbClr val="0F2A4A"/>
            </a:solidFill>
            <a:prstDash val="solid"/>
          </a:ln>
        </p:spPr>
      </p:sp>
      <p:sp>
        <p:nvSpPr>
          <p:cNvPr id="16" name="Shape 14"/>
          <p:cNvSpPr/>
          <p:nvPr/>
        </p:nvSpPr>
        <p:spPr>
          <a:xfrm>
            <a:off x="4626864" y="6172988"/>
            <a:ext cx="310896" cy="227812"/>
          </a:xfrm>
          <a:prstGeom prst="rect">
            <a:avLst/>
          </a:prstGeom>
          <a:solidFill>
            <a:srgbClr val="0F2A4A"/>
          </a:solidFill>
          <a:ln w="12700">
            <a:solidFill>
              <a:srgbClr val="0F2A4A"/>
            </a:solidFill>
            <a:prstDash val="solid"/>
          </a:ln>
        </p:spPr>
      </p:sp>
      <p:sp>
        <p:nvSpPr>
          <p:cNvPr id="17" name="Shape 15"/>
          <p:cNvSpPr/>
          <p:nvPr/>
        </p:nvSpPr>
        <p:spPr>
          <a:xfrm>
            <a:off x="5047488" y="6132786"/>
            <a:ext cx="310896" cy="268014"/>
          </a:xfrm>
          <a:prstGeom prst="rect">
            <a:avLst/>
          </a:prstGeom>
          <a:solidFill>
            <a:srgbClr val="0F2A4A"/>
          </a:solidFill>
          <a:ln w="12700">
            <a:solidFill>
              <a:srgbClr val="0F2A4A"/>
            </a:solidFill>
            <a:prstDash val="solid"/>
          </a:ln>
        </p:spPr>
      </p:sp>
      <p:sp>
        <p:nvSpPr>
          <p:cNvPr id="18" name="Shape 16"/>
          <p:cNvSpPr/>
          <p:nvPr/>
        </p:nvSpPr>
        <p:spPr>
          <a:xfrm>
            <a:off x="5468112" y="6052382"/>
            <a:ext cx="310896" cy="348418"/>
          </a:xfrm>
          <a:prstGeom prst="rect">
            <a:avLst/>
          </a:prstGeom>
          <a:solidFill>
            <a:srgbClr val="0F2A4A"/>
          </a:solidFill>
          <a:ln w="12700">
            <a:solidFill>
              <a:srgbClr val="0F2A4A"/>
            </a:solidFill>
            <a:prstDash val="solid"/>
          </a:ln>
        </p:spPr>
      </p:sp>
      <p:sp>
        <p:nvSpPr>
          <p:cNvPr id="19" name="Shape 17"/>
          <p:cNvSpPr/>
          <p:nvPr/>
        </p:nvSpPr>
        <p:spPr>
          <a:xfrm>
            <a:off x="5888736" y="6146187"/>
            <a:ext cx="310896" cy="254613"/>
          </a:xfrm>
          <a:prstGeom prst="rect">
            <a:avLst/>
          </a:prstGeom>
          <a:solidFill>
            <a:srgbClr val="0F2A4A"/>
          </a:solidFill>
          <a:ln w="12700">
            <a:solidFill>
              <a:srgbClr val="0F2A4A"/>
            </a:solidFill>
            <a:prstDash val="solid"/>
          </a:ln>
        </p:spPr>
      </p:sp>
      <p:sp>
        <p:nvSpPr>
          <p:cNvPr id="20" name="Shape 18"/>
          <p:cNvSpPr/>
          <p:nvPr/>
        </p:nvSpPr>
        <p:spPr>
          <a:xfrm>
            <a:off x="6309360" y="6226591"/>
            <a:ext cx="310896" cy="174209"/>
          </a:xfrm>
          <a:prstGeom prst="rect">
            <a:avLst/>
          </a:prstGeom>
          <a:solidFill>
            <a:srgbClr val="0F2A4A"/>
          </a:solidFill>
          <a:ln w="12700">
            <a:solidFill>
              <a:srgbClr val="0F2A4A"/>
            </a:solidFill>
            <a:prstDash val="solid"/>
          </a:ln>
        </p:spPr>
      </p:sp>
      <p:sp>
        <p:nvSpPr>
          <p:cNvPr id="21" name="Shape 19"/>
          <p:cNvSpPr/>
          <p:nvPr/>
        </p:nvSpPr>
        <p:spPr>
          <a:xfrm>
            <a:off x="6729984" y="6280194"/>
            <a:ext cx="310896" cy="120606"/>
          </a:xfrm>
          <a:prstGeom prst="rect">
            <a:avLst/>
          </a:prstGeom>
          <a:solidFill>
            <a:srgbClr val="0F2A4A"/>
          </a:solidFill>
          <a:ln w="12700">
            <a:solidFill>
              <a:srgbClr val="0F2A4A"/>
            </a:solidFill>
            <a:prstDash val="solid"/>
          </a:ln>
        </p:spPr>
      </p:sp>
      <p:sp>
        <p:nvSpPr>
          <p:cNvPr id="22" name="Shape 20"/>
          <p:cNvSpPr/>
          <p:nvPr/>
        </p:nvSpPr>
        <p:spPr>
          <a:xfrm>
            <a:off x="7150608" y="6306995"/>
            <a:ext cx="310896" cy="93805"/>
          </a:xfrm>
          <a:prstGeom prst="rect">
            <a:avLst/>
          </a:prstGeom>
          <a:solidFill>
            <a:srgbClr val="0F2A4A"/>
          </a:solidFill>
          <a:ln w="12700">
            <a:solidFill>
              <a:srgbClr val="0F2A4A"/>
            </a:solidFill>
            <a:prstDash val="solid"/>
          </a:ln>
        </p:spPr>
      </p:sp>
      <p:sp>
        <p:nvSpPr>
          <p:cNvPr id="23" name="Shape 21"/>
          <p:cNvSpPr/>
          <p:nvPr/>
        </p:nvSpPr>
        <p:spPr>
          <a:xfrm>
            <a:off x="7571232" y="6333797"/>
            <a:ext cx="310896" cy="67003"/>
          </a:xfrm>
          <a:prstGeom prst="rect">
            <a:avLst/>
          </a:prstGeom>
          <a:solidFill>
            <a:srgbClr val="0F2A4A"/>
          </a:solidFill>
          <a:ln w="12700">
            <a:solidFill>
              <a:srgbClr val="0F2A4A"/>
            </a:solidFill>
            <a:prstDash val="solid"/>
          </a:ln>
        </p:spPr>
      </p:sp>
      <p:sp>
        <p:nvSpPr>
          <p:cNvPr id="24" name="Shape 22"/>
          <p:cNvSpPr/>
          <p:nvPr/>
        </p:nvSpPr>
        <p:spPr>
          <a:xfrm>
            <a:off x="7991856" y="6347197"/>
            <a:ext cx="310896" cy="53603"/>
          </a:xfrm>
          <a:prstGeom prst="rect">
            <a:avLst/>
          </a:prstGeom>
          <a:solidFill>
            <a:srgbClr val="0F2A4A"/>
          </a:solidFill>
          <a:ln w="12700">
            <a:solidFill>
              <a:srgbClr val="0F2A4A"/>
            </a:solidFill>
            <a:prstDash val="solid"/>
          </a:ln>
        </p:spPr>
      </p:sp>
      <p:sp>
        <p:nvSpPr>
          <p:cNvPr id="25" name="Shape 23"/>
          <p:cNvSpPr/>
          <p:nvPr/>
        </p:nvSpPr>
        <p:spPr>
          <a:xfrm>
            <a:off x="8412480" y="6360598"/>
            <a:ext cx="310896" cy="40202"/>
          </a:xfrm>
          <a:prstGeom prst="rect">
            <a:avLst/>
          </a:prstGeom>
          <a:solidFill>
            <a:srgbClr val="0F2A4A"/>
          </a:solidFill>
          <a:ln w="12700">
            <a:solidFill>
              <a:srgbClr val="0F2A4A"/>
            </a:solidFill>
            <a:prstDash val="solid"/>
          </a:ln>
        </p:spPr>
      </p:sp>
      <p:sp>
        <p:nvSpPr>
          <p:cNvPr id="26" name="Shape 24"/>
          <p:cNvSpPr/>
          <p:nvPr/>
        </p:nvSpPr>
        <p:spPr>
          <a:xfrm>
            <a:off x="8833104" y="6360598"/>
            <a:ext cx="310896" cy="40202"/>
          </a:xfrm>
          <a:prstGeom prst="rect">
            <a:avLst/>
          </a:prstGeom>
          <a:solidFill>
            <a:srgbClr val="0F2A4A"/>
          </a:solidFill>
          <a:ln w="12700">
            <a:solidFill>
              <a:srgbClr val="0F2A4A"/>
            </a:solidFill>
            <a:prstDash val="solid"/>
          </a:ln>
        </p:spPr>
      </p:sp>
      <p:sp>
        <p:nvSpPr>
          <p:cNvPr id="27" name="Shape 25"/>
          <p:cNvSpPr/>
          <p:nvPr/>
        </p:nvSpPr>
        <p:spPr>
          <a:xfrm>
            <a:off x="9253728" y="6373999"/>
            <a:ext cx="310896" cy="26801"/>
          </a:xfrm>
          <a:prstGeom prst="rect">
            <a:avLst/>
          </a:prstGeom>
          <a:solidFill>
            <a:srgbClr val="0F2A4A"/>
          </a:solidFill>
          <a:ln w="12700">
            <a:solidFill>
              <a:srgbClr val="0F2A4A"/>
            </a:solidFill>
            <a:prstDash val="solid"/>
          </a:ln>
        </p:spPr>
      </p:sp>
      <p:sp>
        <p:nvSpPr>
          <p:cNvPr id="28" name="Shape 26"/>
          <p:cNvSpPr/>
          <p:nvPr/>
        </p:nvSpPr>
        <p:spPr>
          <a:xfrm>
            <a:off x="9674352" y="6373999"/>
            <a:ext cx="310896" cy="26801"/>
          </a:xfrm>
          <a:prstGeom prst="rect">
            <a:avLst/>
          </a:prstGeom>
          <a:solidFill>
            <a:srgbClr val="0F2A4A"/>
          </a:solidFill>
          <a:ln w="12700">
            <a:solidFill>
              <a:srgbClr val="0F2A4A"/>
            </a:solidFill>
            <a:prstDash val="solid"/>
          </a:ln>
        </p:spPr>
      </p:sp>
      <p:sp>
        <p:nvSpPr>
          <p:cNvPr id="29" name="Text 27"/>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8FB4D4"/>
                </a:solidFill>
                <a:latin typeface="Calibri" pitchFamily="34" charset="0"/>
                <a:ea typeface="Calibri" pitchFamily="34" charset="-122"/>
                <a:cs typeface="Calibri" pitchFamily="34" charset="-120"/>
              </a:rPr>
              <a:t>Epidemiología · Sesión 3 · Medición y datos</a:t>
            </a:r>
            <a:endParaRPr lang="en-US" sz="950" dirty="0"/>
          </a:p>
        </p:txBody>
      </p:sp>
      <p:sp>
        <p:nvSpPr>
          <p:cNvPr id="30" name="Text 28"/>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8FB4D4"/>
                </a:solidFill>
                <a:latin typeface="Calibri" pitchFamily="34" charset="0"/>
                <a:ea typeface="Calibri" pitchFamily="34" charset="-122"/>
                <a:cs typeface="Calibri" pitchFamily="34" charset="-120"/>
              </a:rPr>
              <a:t>5</a:t>
            </a:r>
            <a:endParaRPr lang="en-US" sz="95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Del mismo tipo que el test rápido</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Autoevaluación</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50</a:t>
            </a:r>
            <a:endParaRPr lang="en-US" sz="950" dirty="0"/>
          </a:p>
        </p:txBody>
      </p:sp>
      <p:sp>
        <p:nvSpPr>
          <p:cNvPr id="6" name="Shape 4"/>
          <p:cNvSpPr/>
          <p:nvPr/>
        </p:nvSpPr>
        <p:spPr>
          <a:xfrm>
            <a:off x="658368" y="1645920"/>
            <a:ext cx="5253228" cy="1097280"/>
          </a:xfrm>
          <a:prstGeom prst="roundRect">
            <a:avLst>
              <a:gd name="adj" fmla="val 4167"/>
            </a:avLst>
          </a:prstGeom>
          <a:solidFill>
            <a:srgbClr val="F1F4F8"/>
          </a:solidFill>
          <a:ln w="12700">
            <a:solidFill>
              <a:srgbClr val="333333"/>
            </a:solidFill>
            <a:prstDash val="solid"/>
          </a:ln>
        </p:spPr>
      </p:sp>
      <p:sp>
        <p:nvSpPr>
          <p:cNvPr id="7" name="Text 5"/>
          <p:cNvSpPr txBox="1"/>
          <p:nvPr/>
        </p:nvSpPr>
        <p:spPr>
          <a:xfrm>
            <a:off x="877824" y="1828800"/>
            <a:ext cx="457200" cy="320040"/>
          </a:xfrm>
          <a:prstGeom prst="rect">
            <a:avLst/>
          </a:prstGeom>
          <a:noFill/>
          <a:ln/>
        </p:spPr>
        <p:txBody>
          <a:bodyPr wrap="square" lIns="0" tIns="0" rIns="0" bIns="0" rtlCol="0" anchor="ctr"/>
          <a:lstStyle/>
          <a:p>
            <a:pPr indent="0" marL="0">
              <a:buNone/>
            </a:pPr>
            <a:r>
              <a:rPr lang="en-US" sz="1800" b="1" dirty="0">
                <a:solidFill>
                  <a:srgbClr val="B52639"/>
                </a:solidFill>
                <a:latin typeface="Cambria" pitchFamily="34" charset="0"/>
                <a:ea typeface="Cambria" pitchFamily="34" charset="-122"/>
                <a:cs typeface="Cambria" pitchFamily="34" charset="-120"/>
              </a:rPr>
              <a:t>1</a:t>
            </a:r>
            <a:endParaRPr lang="en-US" sz="1800" dirty="0"/>
          </a:p>
        </p:txBody>
      </p:sp>
      <p:sp>
        <p:nvSpPr>
          <p:cNvPr id="8" name="Text 6"/>
          <p:cNvSpPr txBox="1"/>
          <p:nvPr/>
        </p:nvSpPr>
        <p:spPr>
          <a:xfrm>
            <a:off x="1371600" y="1792224"/>
            <a:ext cx="4338828" cy="868680"/>
          </a:xfrm>
          <a:prstGeom prst="rect">
            <a:avLst/>
          </a:prstGeom>
          <a:noFill/>
          <a:ln/>
        </p:spPr>
        <p:txBody>
          <a:bodyPr wrap="square" lIns="0" tIns="0" rIns="0" bIns="0" rtlCol="0" anchor="ctr"/>
          <a:lstStyle/>
          <a:p>
            <a:pPr indent="0" marL="0">
              <a:lnSpc>
                <a:spcPct val="105000"/>
              </a:lnSpc>
              <a:buNone/>
            </a:pPr>
            <a:r>
              <a:rPr lang="en-US" sz="1200" dirty="0">
                <a:solidFill>
                  <a:srgbClr val="14202E"/>
                </a:solidFill>
                <a:latin typeface="Calibri" pitchFamily="34" charset="0"/>
                <a:ea typeface="Calibri" pitchFamily="34" charset="-122"/>
                <a:cs typeface="Calibri" pitchFamily="34" charset="-120"/>
              </a:rPr>
              <a:t>Clasifica por naturaleza y escala: grupo sanguíneo, número de consultas, estadio de úlcera por presión, temperatura axilar, peso al nacer.</a:t>
            </a:r>
            <a:endParaRPr lang="en-US" sz="1200" dirty="0"/>
          </a:p>
        </p:txBody>
      </p:sp>
      <p:sp>
        <p:nvSpPr>
          <p:cNvPr id="9" name="Shape 7"/>
          <p:cNvSpPr/>
          <p:nvPr/>
        </p:nvSpPr>
        <p:spPr>
          <a:xfrm>
            <a:off x="6277356" y="1645920"/>
            <a:ext cx="5253228" cy="1097280"/>
          </a:xfrm>
          <a:prstGeom prst="roundRect">
            <a:avLst>
              <a:gd name="adj" fmla="val 4167"/>
            </a:avLst>
          </a:prstGeom>
          <a:solidFill>
            <a:srgbClr val="F1F4F8"/>
          </a:solidFill>
          <a:ln w="12700">
            <a:solidFill>
              <a:srgbClr val="333333"/>
            </a:solidFill>
            <a:prstDash val="solid"/>
          </a:ln>
        </p:spPr>
      </p:sp>
      <p:sp>
        <p:nvSpPr>
          <p:cNvPr id="10" name="Text 8"/>
          <p:cNvSpPr txBox="1"/>
          <p:nvPr/>
        </p:nvSpPr>
        <p:spPr>
          <a:xfrm>
            <a:off x="6496812" y="1828800"/>
            <a:ext cx="457200" cy="320040"/>
          </a:xfrm>
          <a:prstGeom prst="rect">
            <a:avLst/>
          </a:prstGeom>
          <a:noFill/>
          <a:ln/>
        </p:spPr>
        <p:txBody>
          <a:bodyPr wrap="square" lIns="0" tIns="0" rIns="0" bIns="0" rtlCol="0" anchor="ctr"/>
          <a:lstStyle/>
          <a:p>
            <a:pPr indent="0" marL="0">
              <a:buNone/>
            </a:pPr>
            <a:r>
              <a:rPr lang="en-US" sz="1800" b="1" dirty="0">
                <a:solidFill>
                  <a:srgbClr val="B52639"/>
                </a:solidFill>
                <a:latin typeface="Cambria" pitchFamily="34" charset="0"/>
                <a:ea typeface="Cambria" pitchFamily="34" charset="-122"/>
                <a:cs typeface="Cambria" pitchFamily="34" charset="-120"/>
              </a:rPr>
              <a:t>2</a:t>
            </a:r>
            <a:endParaRPr lang="en-US" sz="1800" dirty="0"/>
          </a:p>
        </p:txBody>
      </p:sp>
      <p:sp>
        <p:nvSpPr>
          <p:cNvPr id="11" name="Text 9"/>
          <p:cNvSpPr txBox="1"/>
          <p:nvPr/>
        </p:nvSpPr>
        <p:spPr>
          <a:xfrm>
            <a:off x="6990588" y="1792224"/>
            <a:ext cx="4338828" cy="868680"/>
          </a:xfrm>
          <a:prstGeom prst="rect">
            <a:avLst/>
          </a:prstGeom>
          <a:noFill/>
          <a:ln/>
        </p:spPr>
        <p:txBody>
          <a:bodyPr wrap="square" lIns="0" tIns="0" rIns="0" bIns="0" rtlCol="0" anchor="ctr"/>
          <a:lstStyle/>
          <a:p>
            <a:pPr indent="0" marL="0">
              <a:lnSpc>
                <a:spcPct val="105000"/>
              </a:lnSpc>
              <a:buNone/>
            </a:pPr>
            <a:r>
              <a:rPr lang="en-US" sz="1200" dirty="0">
                <a:solidFill>
                  <a:srgbClr val="14202E"/>
                </a:solidFill>
                <a:latin typeface="Calibri" pitchFamily="34" charset="0"/>
                <a:ea typeface="Calibri" pitchFamily="34" charset="-122"/>
                <a:cs typeface="Calibri" pitchFamily="34" charset="-120"/>
              </a:rPr>
              <a:t>En un estudio sobre el efecto de la anemia en el rendimiento escolar, identifica la variable dependiente y la independiente.</a:t>
            </a:r>
            <a:endParaRPr lang="en-US" sz="1200" dirty="0"/>
          </a:p>
        </p:txBody>
      </p:sp>
      <p:sp>
        <p:nvSpPr>
          <p:cNvPr id="12" name="Shape 10"/>
          <p:cNvSpPr/>
          <p:nvPr/>
        </p:nvSpPr>
        <p:spPr>
          <a:xfrm>
            <a:off x="658368" y="2926080"/>
            <a:ext cx="5253228" cy="1097280"/>
          </a:xfrm>
          <a:prstGeom prst="roundRect">
            <a:avLst>
              <a:gd name="adj" fmla="val 4167"/>
            </a:avLst>
          </a:prstGeom>
          <a:solidFill>
            <a:srgbClr val="F1F4F8"/>
          </a:solidFill>
          <a:ln w="12700">
            <a:solidFill>
              <a:srgbClr val="333333"/>
            </a:solidFill>
            <a:prstDash val="solid"/>
          </a:ln>
        </p:spPr>
      </p:sp>
      <p:sp>
        <p:nvSpPr>
          <p:cNvPr id="13" name="Text 11"/>
          <p:cNvSpPr txBox="1"/>
          <p:nvPr/>
        </p:nvSpPr>
        <p:spPr>
          <a:xfrm>
            <a:off x="877824" y="3108960"/>
            <a:ext cx="457200" cy="320040"/>
          </a:xfrm>
          <a:prstGeom prst="rect">
            <a:avLst/>
          </a:prstGeom>
          <a:noFill/>
          <a:ln/>
        </p:spPr>
        <p:txBody>
          <a:bodyPr wrap="square" lIns="0" tIns="0" rIns="0" bIns="0" rtlCol="0" anchor="ctr"/>
          <a:lstStyle/>
          <a:p>
            <a:pPr indent="0" marL="0">
              <a:buNone/>
            </a:pPr>
            <a:r>
              <a:rPr lang="en-US" sz="1800" b="1" dirty="0">
                <a:solidFill>
                  <a:srgbClr val="B52639"/>
                </a:solidFill>
                <a:latin typeface="Cambria" pitchFamily="34" charset="0"/>
                <a:ea typeface="Cambria" pitchFamily="34" charset="-122"/>
                <a:cs typeface="Cambria" pitchFamily="34" charset="-120"/>
              </a:rPr>
              <a:t>3</a:t>
            </a:r>
            <a:endParaRPr lang="en-US" sz="1800" dirty="0"/>
          </a:p>
        </p:txBody>
      </p:sp>
      <p:sp>
        <p:nvSpPr>
          <p:cNvPr id="14" name="Text 12"/>
          <p:cNvSpPr txBox="1"/>
          <p:nvPr/>
        </p:nvSpPr>
        <p:spPr>
          <a:xfrm>
            <a:off x="1371600" y="3072384"/>
            <a:ext cx="4338828" cy="868680"/>
          </a:xfrm>
          <a:prstGeom prst="rect">
            <a:avLst/>
          </a:prstGeom>
          <a:noFill/>
          <a:ln/>
        </p:spPr>
        <p:txBody>
          <a:bodyPr wrap="square" lIns="0" tIns="0" rIns="0" bIns="0" rtlCol="0" anchor="ctr"/>
          <a:lstStyle/>
          <a:p>
            <a:pPr indent="0" marL="0">
              <a:lnSpc>
                <a:spcPct val="105000"/>
              </a:lnSpc>
              <a:buNone/>
            </a:pPr>
            <a:r>
              <a:rPr lang="en-US" sz="1200" dirty="0">
                <a:solidFill>
                  <a:srgbClr val="14202E"/>
                </a:solidFill>
                <a:latin typeface="Calibri" pitchFamily="34" charset="0"/>
                <a:ea typeface="Calibri" pitchFamily="34" charset="-122"/>
                <a:cs typeface="Calibri" pitchFamily="34" charset="-120"/>
              </a:rPr>
              <a:t>Serie de hemoglobina: 9,2 · 10,1 · 10,4 · 11,0 · 11,3 · 11,8 · 12,1 · 13,1 g/dl. Calcula mediana y rango e interpreta.</a:t>
            </a:r>
            <a:endParaRPr lang="en-US" sz="1200" dirty="0"/>
          </a:p>
        </p:txBody>
      </p:sp>
      <p:sp>
        <p:nvSpPr>
          <p:cNvPr id="15" name="Shape 13"/>
          <p:cNvSpPr/>
          <p:nvPr/>
        </p:nvSpPr>
        <p:spPr>
          <a:xfrm>
            <a:off x="6277356" y="2926080"/>
            <a:ext cx="5253228" cy="1097280"/>
          </a:xfrm>
          <a:prstGeom prst="roundRect">
            <a:avLst>
              <a:gd name="adj" fmla="val 4167"/>
            </a:avLst>
          </a:prstGeom>
          <a:solidFill>
            <a:srgbClr val="F1F4F8"/>
          </a:solidFill>
          <a:ln w="12700">
            <a:solidFill>
              <a:srgbClr val="333333"/>
            </a:solidFill>
            <a:prstDash val="solid"/>
          </a:ln>
        </p:spPr>
      </p:sp>
      <p:sp>
        <p:nvSpPr>
          <p:cNvPr id="16" name="Text 14"/>
          <p:cNvSpPr txBox="1"/>
          <p:nvPr/>
        </p:nvSpPr>
        <p:spPr>
          <a:xfrm>
            <a:off x="6496812" y="3108960"/>
            <a:ext cx="457200" cy="320040"/>
          </a:xfrm>
          <a:prstGeom prst="rect">
            <a:avLst/>
          </a:prstGeom>
          <a:noFill/>
          <a:ln/>
        </p:spPr>
        <p:txBody>
          <a:bodyPr wrap="square" lIns="0" tIns="0" rIns="0" bIns="0" rtlCol="0" anchor="ctr"/>
          <a:lstStyle/>
          <a:p>
            <a:pPr indent="0" marL="0">
              <a:buNone/>
            </a:pPr>
            <a:r>
              <a:rPr lang="en-US" sz="1800" b="1" dirty="0">
                <a:solidFill>
                  <a:srgbClr val="B52639"/>
                </a:solidFill>
                <a:latin typeface="Cambria" pitchFamily="34" charset="0"/>
                <a:ea typeface="Cambria" pitchFamily="34" charset="-122"/>
                <a:cs typeface="Cambria" pitchFamily="34" charset="-120"/>
              </a:rPr>
              <a:t>4</a:t>
            </a:r>
            <a:endParaRPr lang="en-US" sz="1800" dirty="0"/>
          </a:p>
        </p:txBody>
      </p:sp>
      <p:sp>
        <p:nvSpPr>
          <p:cNvPr id="17" name="Text 15"/>
          <p:cNvSpPr txBox="1"/>
          <p:nvPr/>
        </p:nvSpPr>
        <p:spPr>
          <a:xfrm>
            <a:off x="6990588" y="3072384"/>
            <a:ext cx="4338828" cy="868680"/>
          </a:xfrm>
          <a:prstGeom prst="rect">
            <a:avLst/>
          </a:prstGeom>
          <a:noFill/>
          <a:ln/>
        </p:spPr>
        <p:txBody>
          <a:bodyPr wrap="square" lIns="0" tIns="0" rIns="0" bIns="0" rtlCol="0" anchor="ctr"/>
          <a:lstStyle/>
          <a:p>
            <a:pPr indent="0" marL="0">
              <a:lnSpc>
                <a:spcPct val="105000"/>
              </a:lnSpc>
              <a:buNone/>
            </a:pPr>
            <a:r>
              <a:rPr lang="en-US" sz="1200" dirty="0">
                <a:solidFill>
                  <a:srgbClr val="14202E"/>
                </a:solidFill>
                <a:latin typeface="Calibri" pitchFamily="34" charset="0"/>
                <a:ea typeface="Calibri" pitchFamily="34" charset="-122"/>
                <a:cs typeface="Calibri" pitchFamily="34" charset="-120"/>
              </a:rPr>
              <a:t>Una variable normal tiene media 3200 g y DE 450 g. ¿Entre qué valores está el 95 % de las observaciones?</a:t>
            </a:r>
            <a:endParaRPr lang="en-US" sz="1200" dirty="0"/>
          </a:p>
        </p:txBody>
      </p:sp>
      <p:sp>
        <p:nvSpPr>
          <p:cNvPr id="18" name="Shape 16"/>
          <p:cNvSpPr/>
          <p:nvPr/>
        </p:nvSpPr>
        <p:spPr>
          <a:xfrm>
            <a:off x="658368" y="4206240"/>
            <a:ext cx="5253228" cy="1097280"/>
          </a:xfrm>
          <a:prstGeom prst="roundRect">
            <a:avLst>
              <a:gd name="adj" fmla="val 4167"/>
            </a:avLst>
          </a:prstGeom>
          <a:solidFill>
            <a:srgbClr val="F1F4F8"/>
          </a:solidFill>
          <a:ln w="12700">
            <a:solidFill>
              <a:srgbClr val="333333"/>
            </a:solidFill>
            <a:prstDash val="solid"/>
          </a:ln>
        </p:spPr>
      </p:sp>
      <p:sp>
        <p:nvSpPr>
          <p:cNvPr id="19" name="Text 17"/>
          <p:cNvSpPr txBox="1"/>
          <p:nvPr/>
        </p:nvSpPr>
        <p:spPr>
          <a:xfrm>
            <a:off x="877824" y="4389120"/>
            <a:ext cx="457200" cy="320040"/>
          </a:xfrm>
          <a:prstGeom prst="rect">
            <a:avLst/>
          </a:prstGeom>
          <a:noFill/>
          <a:ln/>
        </p:spPr>
        <p:txBody>
          <a:bodyPr wrap="square" lIns="0" tIns="0" rIns="0" bIns="0" rtlCol="0" anchor="ctr"/>
          <a:lstStyle/>
          <a:p>
            <a:pPr indent="0" marL="0">
              <a:buNone/>
            </a:pPr>
            <a:r>
              <a:rPr lang="en-US" sz="1800" b="1" dirty="0">
                <a:solidFill>
                  <a:srgbClr val="B52639"/>
                </a:solidFill>
                <a:latin typeface="Cambria" pitchFamily="34" charset="0"/>
                <a:ea typeface="Cambria" pitchFamily="34" charset="-122"/>
                <a:cs typeface="Cambria" pitchFamily="34" charset="-120"/>
              </a:rPr>
              <a:t>5</a:t>
            </a:r>
            <a:endParaRPr lang="en-US" sz="1800" dirty="0"/>
          </a:p>
        </p:txBody>
      </p:sp>
      <p:sp>
        <p:nvSpPr>
          <p:cNvPr id="20" name="Text 18"/>
          <p:cNvSpPr txBox="1"/>
          <p:nvPr/>
        </p:nvSpPr>
        <p:spPr>
          <a:xfrm>
            <a:off x="1371600" y="4352544"/>
            <a:ext cx="4338828" cy="868680"/>
          </a:xfrm>
          <a:prstGeom prst="rect">
            <a:avLst/>
          </a:prstGeom>
          <a:noFill/>
          <a:ln/>
        </p:spPr>
        <p:txBody>
          <a:bodyPr wrap="square" lIns="0" tIns="0" rIns="0" bIns="0" rtlCol="0" anchor="ctr"/>
          <a:lstStyle/>
          <a:p>
            <a:pPr indent="0" marL="0">
              <a:lnSpc>
                <a:spcPct val="105000"/>
              </a:lnSpc>
              <a:buNone/>
            </a:pPr>
            <a:r>
              <a:rPr lang="en-US" sz="1200" dirty="0">
                <a:solidFill>
                  <a:srgbClr val="14202E"/>
                </a:solidFill>
                <a:latin typeface="Calibri" pitchFamily="34" charset="0"/>
                <a:ea typeface="Calibri" pitchFamily="34" charset="-122"/>
                <a:cs typeface="Calibri" pitchFamily="34" charset="-120"/>
              </a:rPr>
              <a:t>Un gráfico con eje Y de 80 a 100 concluye que la cobertura “se desplomó”. ¿Qué observarías?</a:t>
            </a:r>
            <a:endParaRPr lang="en-US" sz="1200" dirty="0"/>
          </a:p>
        </p:txBody>
      </p:sp>
      <p:sp>
        <p:nvSpPr>
          <p:cNvPr id="21" name="Shape 19"/>
          <p:cNvSpPr/>
          <p:nvPr/>
        </p:nvSpPr>
        <p:spPr>
          <a:xfrm>
            <a:off x="6277356" y="4206240"/>
            <a:ext cx="5253228" cy="1097280"/>
          </a:xfrm>
          <a:prstGeom prst="roundRect">
            <a:avLst>
              <a:gd name="adj" fmla="val 4167"/>
            </a:avLst>
          </a:prstGeom>
          <a:solidFill>
            <a:srgbClr val="F1F4F8"/>
          </a:solidFill>
          <a:ln w="12700">
            <a:solidFill>
              <a:srgbClr val="333333"/>
            </a:solidFill>
            <a:prstDash val="solid"/>
          </a:ln>
        </p:spPr>
      </p:sp>
      <p:sp>
        <p:nvSpPr>
          <p:cNvPr id="22" name="Text 20"/>
          <p:cNvSpPr txBox="1"/>
          <p:nvPr/>
        </p:nvSpPr>
        <p:spPr>
          <a:xfrm>
            <a:off x="6496812" y="4389120"/>
            <a:ext cx="457200" cy="320040"/>
          </a:xfrm>
          <a:prstGeom prst="rect">
            <a:avLst/>
          </a:prstGeom>
          <a:noFill/>
          <a:ln/>
        </p:spPr>
        <p:txBody>
          <a:bodyPr wrap="square" lIns="0" tIns="0" rIns="0" bIns="0" rtlCol="0" anchor="ctr"/>
          <a:lstStyle/>
          <a:p>
            <a:pPr indent="0" marL="0">
              <a:buNone/>
            </a:pPr>
            <a:r>
              <a:rPr lang="en-US" sz="1800" b="1" dirty="0">
                <a:solidFill>
                  <a:srgbClr val="B52639"/>
                </a:solidFill>
                <a:latin typeface="Cambria" pitchFamily="34" charset="0"/>
                <a:ea typeface="Cambria" pitchFamily="34" charset="-122"/>
                <a:cs typeface="Cambria" pitchFamily="34" charset="-120"/>
              </a:rPr>
              <a:t>6</a:t>
            </a:r>
            <a:endParaRPr lang="en-US" sz="1800" dirty="0"/>
          </a:p>
        </p:txBody>
      </p:sp>
      <p:sp>
        <p:nvSpPr>
          <p:cNvPr id="23" name="Text 21"/>
          <p:cNvSpPr txBox="1"/>
          <p:nvPr/>
        </p:nvSpPr>
        <p:spPr>
          <a:xfrm>
            <a:off x="6990588" y="4352544"/>
            <a:ext cx="4338828" cy="868680"/>
          </a:xfrm>
          <a:prstGeom prst="rect">
            <a:avLst/>
          </a:prstGeom>
          <a:noFill/>
          <a:ln/>
        </p:spPr>
        <p:txBody>
          <a:bodyPr wrap="square" lIns="0" tIns="0" rIns="0" bIns="0" rtlCol="0" anchor="ctr"/>
          <a:lstStyle/>
          <a:p>
            <a:pPr indent="0" marL="0">
              <a:lnSpc>
                <a:spcPct val="105000"/>
              </a:lnSpc>
              <a:buNone/>
            </a:pPr>
            <a:r>
              <a:rPr lang="en-US" sz="1200" dirty="0">
                <a:solidFill>
                  <a:srgbClr val="14202E"/>
                </a:solidFill>
                <a:latin typeface="Calibri" pitchFamily="34" charset="0"/>
                <a:ea typeface="Calibri" pitchFamily="34" charset="-122"/>
                <a:cs typeface="Calibri" pitchFamily="34" charset="-120"/>
              </a:rPr>
              <a:t>Diseña la tabla de salida para la estructura por edad y sexo de la localidad de tu proyecto.</a:t>
            </a:r>
            <a:endParaRPr lang="en-US" sz="1200" dirty="0"/>
          </a:p>
        </p:txBody>
      </p:sp>
      <p:sp>
        <p:nvSpPr>
          <p:cNvPr id="24" name="Text 22"/>
          <p:cNvSpPr txBox="1"/>
          <p:nvPr/>
        </p:nvSpPr>
        <p:spPr>
          <a:xfrm>
            <a:off x="658368" y="5532120"/>
            <a:ext cx="10872216" cy="274320"/>
          </a:xfrm>
          <a:prstGeom prst="rect">
            <a:avLst/>
          </a:prstGeom>
          <a:noFill/>
          <a:ln/>
        </p:spPr>
        <p:txBody>
          <a:bodyPr wrap="square" lIns="0" tIns="0" rIns="0" bIns="0" rtlCol="0" anchor="ctr"/>
          <a:lstStyle/>
          <a:p>
            <a:pPr algn="l" indent="0" marL="0">
              <a:lnSpc>
                <a:spcPct val="115000"/>
              </a:lnSpc>
              <a:buNone/>
            </a:pPr>
            <a:r>
              <a:rPr lang="en-US" sz="1200" i="1" dirty="0">
                <a:solidFill>
                  <a:srgbClr val="54637A"/>
                </a:solidFill>
                <a:latin typeface="Calibri" pitchFamily="34" charset="0"/>
                <a:ea typeface="Calibri" pitchFamily="34" charset="-122"/>
                <a:cs typeface="Calibri" pitchFamily="34" charset="-120"/>
              </a:rPr>
              <a:t>Resuélvelas por escrito antes de la clase. Se discuten en aula.</a:t>
            </a:r>
            <a:endParaRPr lang="en-US" sz="12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08182C"/>
        </a:solidFill>
      </p:bgPr>
    </p:bg>
    <p:spTree>
      <p:nvGrpSpPr>
        <p:cNvPr id="1" name=""/>
        <p:cNvGrpSpPr/>
        <p:nvPr/>
      </p:nvGrpSpPr>
      <p:grpSpPr>
        <a:xfrm>
          <a:off x="0" y="0"/>
          <a:ext cx="0" cy="0"/>
          <a:chOff x="0" y="0"/>
          <a:chExt cx="0" cy="0"/>
        </a:xfrm>
      </p:grpSpPr>
      <p:sp>
        <p:nvSpPr>
          <p:cNvPr id="2" name="Text 0"/>
          <p:cNvSpPr txBox="1"/>
          <p:nvPr/>
        </p:nvSpPr>
        <p:spPr>
          <a:xfrm>
            <a:off x="658368" y="822960"/>
            <a:ext cx="10872216" cy="640080"/>
          </a:xfrm>
          <a:prstGeom prst="rect">
            <a:avLst/>
          </a:prstGeom>
          <a:noFill/>
          <a:ln/>
        </p:spPr>
        <p:txBody>
          <a:bodyPr wrap="square" lIns="0" tIns="0" rIns="0" bIns="0" rtlCol="0" anchor="ctr"/>
          <a:lstStyle/>
          <a:p>
            <a:pPr indent="0" marL="0">
              <a:buNone/>
            </a:pPr>
            <a:r>
              <a:rPr lang="en-US" sz="3400" b="1" dirty="0">
                <a:solidFill>
                  <a:srgbClr val="FFFFFF"/>
                </a:solidFill>
                <a:latin typeface="Cambria" pitchFamily="34" charset="0"/>
                <a:ea typeface="Cambria" pitchFamily="34" charset="-122"/>
                <a:cs typeface="Cambria" pitchFamily="34" charset="-120"/>
              </a:rPr>
              <a:t>Aplicando lo aprendido</a:t>
            </a:r>
            <a:endParaRPr lang="en-US" sz="3400" dirty="0"/>
          </a:p>
        </p:txBody>
      </p:sp>
      <p:sp>
        <p:nvSpPr>
          <p:cNvPr id="3" name="Text 1"/>
          <p:cNvSpPr txBox="1"/>
          <p:nvPr/>
        </p:nvSpPr>
        <p:spPr>
          <a:xfrm>
            <a:off x="658368" y="1554480"/>
            <a:ext cx="10872216" cy="365760"/>
          </a:xfrm>
          <a:prstGeom prst="rect">
            <a:avLst/>
          </a:prstGeom>
          <a:noFill/>
          <a:ln/>
        </p:spPr>
        <p:txBody>
          <a:bodyPr wrap="square" lIns="0" tIns="0" rIns="0" bIns="0" rtlCol="0" anchor="ctr"/>
          <a:lstStyle/>
          <a:p>
            <a:pPr indent="0" marL="0">
              <a:buNone/>
            </a:pPr>
            <a:r>
              <a:rPr lang="en-US" sz="1500" dirty="0">
                <a:solidFill>
                  <a:srgbClr val="8FB4D4"/>
                </a:solidFill>
                <a:latin typeface="Calibri" pitchFamily="34" charset="0"/>
                <a:ea typeface="Calibri" pitchFamily="34" charset="-122"/>
                <a:cs typeface="Calibri" pitchFamily="34" charset="-120"/>
              </a:rPr>
              <a:t>Trabajo práctico en equipo: informe analítico-crítico. Con los datos de una localidad deberá:</a:t>
            </a:r>
            <a:endParaRPr lang="en-US" sz="1500" dirty="0"/>
          </a:p>
        </p:txBody>
      </p:sp>
      <p:sp>
        <p:nvSpPr>
          <p:cNvPr id="4" name="Shape 2"/>
          <p:cNvSpPr/>
          <p:nvPr/>
        </p:nvSpPr>
        <p:spPr>
          <a:xfrm>
            <a:off x="658368" y="2267712"/>
            <a:ext cx="256032" cy="256032"/>
          </a:xfrm>
          <a:prstGeom prst="ellipse">
            <a:avLst/>
          </a:prstGeom>
          <a:solidFill>
            <a:srgbClr val="B52639"/>
          </a:solidFill>
          <a:ln w="12700">
            <a:solidFill>
              <a:srgbClr val="333333"/>
            </a:solidFill>
            <a:prstDash val="solid"/>
          </a:ln>
        </p:spPr>
      </p:sp>
      <p:sp>
        <p:nvSpPr>
          <p:cNvPr id="5" name="Text 3"/>
          <p:cNvSpPr txBox="1"/>
          <p:nvPr/>
        </p:nvSpPr>
        <p:spPr>
          <a:xfrm>
            <a:off x="658368" y="2276856"/>
            <a:ext cx="256032" cy="237744"/>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6" name="Text 4"/>
          <p:cNvSpPr txBox="1"/>
          <p:nvPr/>
        </p:nvSpPr>
        <p:spPr>
          <a:xfrm>
            <a:off x="1115568" y="2194560"/>
            <a:ext cx="7863840" cy="365760"/>
          </a:xfrm>
          <a:prstGeom prst="rect">
            <a:avLst/>
          </a:prstGeom>
          <a:noFill/>
          <a:ln/>
        </p:spPr>
        <p:txBody>
          <a:bodyPr wrap="square" lIns="0" tIns="0" rIns="0" bIns="0" rtlCol="0" anchor="ctr"/>
          <a:lstStyle/>
          <a:p>
            <a:pPr indent="0" marL="0">
              <a:buNone/>
            </a:pPr>
            <a:r>
              <a:rPr lang="en-US" sz="1450" dirty="0">
                <a:solidFill>
                  <a:srgbClr val="FFFFFF"/>
                </a:solidFill>
                <a:latin typeface="Calibri" pitchFamily="34" charset="0"/>
                <a:ea typeface="Calibri" pitchFamily="34" charset="-122"/>
                <a:cs typeface="Calibri" pitchFamily="34" charset="-120"/>
              </a:rPr>
              <a:t>Identificar las fuentes utilizadas y evaluar su validez, calidad, integridad y cobertura</a:t>
            </a:r>
            <a:endParaRPr lang="en-US" sz="1450" dirty="0"/>
          </a:p>
        </p:txBody>
      </p:sp>
      <p:sp>
        <p:nvSpPr>
          <p:cNvPr id="7" name="Shape 5"/>
          <p:cNvSpPr/>
          <p:nvPr/>
        </p:nvSpPr>
        <p:spPr>
          <a:xfrm>
            <a:off x="658368" y="2834640"/>
            <a:ext cx="256032" cy="256032"/>
          </a:xfrm>
          <a:prstGeom prst="ellipse">
            <a:avLst/>
          </a:prstGeom>
          <a:solidFill>
            <a:srgbClr val="B52639"/>
          </a:solidFill>
          <a:ln w="12700">
            <a:solidFill>
              <a:srgbClr val="333333"/>
            </a:solidFill>
            <a:prstDash val="solid"/>
          </a:ln>
        </p:spPr>
      </p:sp>
      <p:sp>
        <p:nvSpPr>
          <p:cNvPr id="8" name="Text 6"/>
          <p:cNvSpPr txBox="1"/>
          <p:nvPr/>
        </p:nvSpPr>
        <p:spPr>
          <a:xfrm>
            <a:off x="658368" y="2843784"/>
            <a:ext cx="256032" cy="237744"/>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9" name="Text 7"/>
          <p:cNvSpPr txBox="1"/>
          <p:nvPr/>
        </p:nvSpPr>
        <p:spPr>
          <a:xfrm>
            <a:off x="1115568" y="2761488"/>
            <a:ext cx="7863840" cy="365760"/>
          </a:xfrm>
          <a:prstGeom prst="rect">
            <a:avLst/>
          </a:prstGeom>
          <a:noFill/>
          <a:ln/>
        </p:spPr>
        <p:txBody>
          <a:bodyPr wrap="square" lIns="0" tIns="0" rIns="0" bIns="0" rtlCol="0" anchor="ctr"/>
          <a:lstStyle/>
          <a:p>
            <a:pPr indent="0" marL="0">
              <a:buNone/>
            </a:pPr>
            <a:r>
              <a:rPr lang="en-US" sz="1450" dirty="0">
                <a:solidFill>
                  <a:srgbClr val="FFFFFF"/>
                </a:solidFill>
                <a:latin typeface="Calibri" pitchFamily="34" charset="0"/>
                <a:ea typeface="Calibri" pitchFamily="34" charset="-122"/>
                <a:cs typeface="Calibri" pitchFamily="34" charset="-120"/>
              </a:rPr>
              <a:t>Definir y clasificar las variables por naturaleza, escala y papel</a:t>
            </a:r>
            <a:endParaRPr lang="en-US" sz="1450" dirty="0"/>
          </a:p>
        </p:txBody>
      </p:sp>
      <p:sp>
        <p:nvSpPr>
          <p:cNvPr id="10" name="Shape 8"/>
          <p:cNvSpPr/>
          <p:nvPr/>
        </p:nvSpPr>
        <p:spPr>
          <a:xfrm>
            <a:off x="658368" y="3401568"/>
            <a:ext cx="256032" cy="256032"/>
          </a:xfrm>
          <a:prstGeom prst="ellipse">
            <a:avLst/>
          </a:prstGeom>
          <a:solidFill>
            <a:srgbClr val="B52639"/>
          </a:solidFill>
          <a:ln w="12700">
            <a:solidFill>
              <a:srgbClr val="333333"/>
            </a:solidFill>
            <a:prstDash val="solid"/>
          </a:ln>
        </p:spPr>
      </p:sp>
      <p:sp>
        <p:nvSpPr>
          <p:cNvPr id="11" name="Text 9"/>
          <p:cNvSpPr txBox="1"/>
          <p:nvPr/>
        </p:nvSpPr>
        <p:spPr>
          <a:xfrm>
            <a:off x="658368" y="3410712"/>
            <a:ext cx="256032" cy="237744"/>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2" name="Text 10"/>
          <p:cNvSpPr txBox="1"/>
          <p:nvPr/>
        </p:nvSpPr>
        <p:spPr>
          <a:xfrm>
            <a:off x="1115568" y="3328416"/>
            <a:ext cx="7863840" cy="365760"/>
          </a:xfrm>
          <a:prstGeom prst="rect">
            <a:avLst/>
          </a:prstGeom>
          <a:noFill/>
          <a:ln/>
        </p:spPr>
        <p:txBody>
          <a:bodyPr wrap="square" lIns="0" tIns="0" rIns="0" bIns="0" rtlCol="0" anchor="ctr"/>
          <a:lstStyle/>
          <a:p>
            <a:pPr indent="0" marL="0">
              <a:buNone/>
            </a:pPr>
            <a:r>
              <a:rPr lang="en-US" sz="1450" dirty="0">
                <a:solidFill>
                  <a:srgbClr val="FFFFFF"/>
                </a:solidFill>
                <a:latin typeface="Calibri" pitchFamily="34" charset="0"/>
                <a:ea typeface="Calibri" pitchFamily="34" charset="-122"/>
                <a:cs typeface="Calibri" pitchFamily="34" charset="-120"/>
              </a:rPr>
              <a:t>Construir una tabla de distribución de frecuencias con sus tres columnas</a:t>
            </a:r>
            <a:endParaRPr lang="en-US" sz="1450" dirty="0"/>
          </a:p>
        </p:txBody>
      </p:sp>
      <p:sp>
        <p:nvSpPr>
          <p:cNvPr id="13" name="Shape 11"/>
          <p:cNvSpPr/>
          <p:nvPr/>
        </p:nvSpPr>
        <p:spPr>
          <a:xfrm>
            <a:off x="658368" y="3968496"/>
            <a:ext cx="256032" cy="256032"/>
          </a:xfrm>
          <a:prstGeom prst="ellipse">
            <a:avLst/>
          </a:prstGeom>
          <a:solidFill>
            <a:srgbClr val="B52639"/>
          </a:solidFill>
          <a:ln w="12700">
            <a:solidFill>
              <a:srgbClr val="333333"/>
            </a:solidFill>
            <a:prstDash val="solid"/>
          </a:ln>
        </p:spPr>
      </p:sp>
      <p:sp>
        <p:nvSpPr>
          <p:cNvPr id="14" name="Text 12"/>
          <p:cNvSpPr txBox="1"/>
          <p:nvPr/>
        </p:nvSpPr>
        <p:spPr>
          <a:xfrm>
            <a:off x="658368" y="3977640"/>
            <a:ext cx="256032" cy="237744"/>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15" name="Text 13"/>
          <p:cNvSpPr txBox="1"/>
          <p:nvPr/>
        </p:nvSpPr>
        <p:spPr>
          <a:xfrm>
            <a:off x="1115568" y="3895344"/>
            <a:ext cx="7863840" cy="365760"/>
          </a:xfrm>
          <a:prstGeom prst="rect">
            <a:avLst/>
          </a:prstGeom>
          <a:noFill/>
          <a:ln/>
        </p:spPr>
        <p:txBody>
          <a:bodyPr wrap="square" lIns="0" tIns="0" rIns="0" bIns="0" rtlCol="0" anchor="ctr"/>
          <a:lstStyle/>
          <a:p>
            <a:pPr indent="0" marL="0">
              <a:buNone/>
            </a:pPr>
            <a:r>
              <a:rPr lang="en-US" sz="1450" dirty="0">
                <a:solidFill>
                  <a:srgbClr val="FFFFFF"/>
                </a:solidFill>
                <a:latin typeface="Calibri" pitchFamily="34" charset="0"/>
                <a:ea typeface="Calibri" pitchFamily="34" charset="-122"/>
                <a:cs typeface="Calibri" pitchFamily="34" charset="-120"/>
              </a:rPr>
              <a:t>Elegir y elaborar la figura apropiada según el tipo de variable</a:t>
            </a:r>
            <a:endParaRPr lang="en-US" sz="1450" dirty="0"/>
          </a:p>
        </p:txBody>
      </p:sp>
      <p:sp>
        <p:nvSpPr>
          <p:cNvPr id="16" name="Shape 14"/>
          <p:cNvSpPr/>
          <p:nvPr/>
        </p:nvSpPr>
        <p:spPr>
          <a:xfrm>
            <a:off x="658368" y="4535424"/>
            <a:ext cx="256032" cy="256032"/>
          </a:xfrm>
          <a:prstGeom prst="ellipse">
            <a:avLst/>
          </a:prstGeom>
          <a:solidFill>
            <a:srgbClr val="B52639"/>
          </a:solidFill>
          <a:ln w="12700">
            <a:solidFill>
              <a:srgbClr val="333333"/>
            </a:solidFill>
            <a:prstDash val="solid"/>
          </a:ln>
        </p:spPr>
      </p:sp>
      <p:sp>
        <p:nvSpPr>
          <p:cNvPr id="17" name="Text 15"/>
          <p:cNvSpPr txBox="1"/>
          <p:nvPr/>
        </p:nvSpPr>
        <p:spPr>
          <a:xfrm>
            <a:off x="658368" y="4544568"/>
            <a:ext cx="256032" cy="237744"/>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18" name="Text 16"/>
          <p:cNvSpPr txBox="1"/>
          <p:nvPr/>
        </p:nvSpPr>
        <p:spPr>
          <a:xfrm>
            <a:off x="1115568" y="4462272"/>
            <a:ext cx="7863840" cy="365760"/>
          </a:xfrm>
          <a:prstGeom prst="rect">
            <a:avLst/>
          </a:prstGeom>
          <a:noFill/>
          <a:ln/>
        </p:spPr>
        <p:txBody>
          <a:bodyPr wrap="square" lIns="0" tIns="0" rIns="0" bIns="0" rtlCol="0" anchor="ctr"/>
          <a:lstStyle/>
          <a:p>
            <a:pPr indent="0" marL="0">
              <a:buNone/>
            </a:pPr>
            <a:r>
              <a:rPr lang="en-US" sz="1450" dirty="0">
                <a:solidFill>
                  <a:srgbClr val="FFFFFF"/>
                </a:solidFill>
                <a:latin typeface="Calibri" pitchFamily="34" charset="0"/>
                <a:ea typeface="Calibri" pitchFamily="34" charset="-122"/>
                <a:cs typeface="Calibri" pitchFamily="34" charset="-120"/>
              </a:rPr>
              <a:t>Calcular e interpretar las medidas de tendencia central y de dispersión</a:t>
            </a:r>
            <a:endParaRPr lang="en-US" sz="1450" dirty="0"/>
          </a:p>
        </p:txBody>
      </p:sp>
      <p:sp>
        <p:nvSpPr>
          <p:cNvPr id="19" name="Shape 17"/>
          <p:cNvSpPr/>
          <p:nvPr/>
        </p:nvSpPr>
        <p:spPr>
          <a:xfrm>
            <a:off x="8238744" y="2194560"/>
            <a:ext cx="3291840" cy="1920240"/>
          </a:xfrm>
          <a:prstGeom prst="roundRect">
            <a:avLst>
              <a:gd name="adj" fmla="val 1905"/>
            </a:avLst>
          </a:prstGeom>
          <a:solidFill>
            <a:srgbClr val="0F2A4A"/>
          </a:solidFill>
          <a:ln w="12700">
            <a:solidFill>
              <a:srgbClr val="0F2A4A"/>
            </a:solidFill>
            <a:prstDash val="solid"/>
          </a:ln>
        </p:spPr>
      </p:sp>
      <p:sp>
        <p:nvSpPr>
          <p:cNvPr id="20" name="Text 18"/>
          <p:cNvSpPr txBox="1"/>
          <p:nvPr/>
        </p:nvSpPr>
        <p:spPr>
          <a:xfrm>
            <a:off x="8476488" y="2395728"/>
            <a:ext cx="2816352"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CRITERIO DE REVISIÓN</a:t>
            </a:r>
            <a:endParaRPr lang="en-US" sz="1050" dirty="0"/>
          </a:p>
        </p:txBody>
      </p:sp>
      <p:sp>
        <p:nvSpPr>
          <p:cNvPr id="21" name="Text 19"/>
          <p:cNvSpPr txBox="1"/>
          <p:nvPr/>
        </p:nvSpPr>
        <p:spPr>
          <a:xfrm>
            <a:off x="8476488" y="2688336"/>
            <a:ext cx="2816352" cy="1243584"/>
          </a:xfrm>
          <a:prstGeom prst="rect">
            <a:avLst/>
          </a:prstGeom>
          <a:noFill/>
          <a:ln/>
        </p:spPr>
        <p:txBody>
          <a:bodyPr wrap="square" lIns="0" tIns="0" rIns="0" bIns="0" rtlCol="0" anchor="ctr"/>
          <a:lstStyle/>
          <a:p>
            <a:pPr indent="0" marL="0">
              <a:lnSpc>
                <a:spcPct val="112000"/>
              </a:lnSpc>
              <a:buNone/>
            </a:pPr>
            <a:r>
              <a:rPr lang="en-US" sz="1250" dirty="0">
                <a:solidFill>
                  <a:srgbClr val="FFFFFF"/>
                </a:solidFill>
                <a:latin typeface="Calibri" pitchFamily="34" charset="0"/>
                <a:ea typeface="Calibri" pitchFamily="34" charset="-122"/>
                <a:cs typeface="Calibri" pitchFamily="34" charset="-120"/>
              </a:rPr>
              <a:t>Se aplicará la lista de chequeo de tablas y las reglas de figuras vistas hoy.</a:t>
            </a:r>
            <a:endParaRPr lang="en-US" sz="1250" dirty="0"/>
          </a:p>
          <a:p>
            <a:pPr indent="0" marL="0">
              <a:lnSpc>
                <a:spcPct val="112000"/>
              </a:lnSpc>
              <a:buNone/>
            </a:pPr>
            <a:endParaRPr lang="en-US" sz="1250" dirty="0"/>
          </a:p>
          <a:p>
            <a:pPr indent="0" marL="0">
              <a:lnSpc>
                <a:spcPct val="112000"/>
              </a:lnSpc>
              <a:buNone/>
            </a:pPr>
            <a:r>
              <a:rPr lang="en-US" sz="1250" dirty="0">
                <a:solidFill>
                  <a:srgbClr val="FFFFFF"/>
                </a:solidFill>
                <a:latin typeface="Calibri" pitchFamily="34" charset="0"/>
                <a:ea typeface="Calibri" pitchFamily="34" charset="-122"/>
                <a:cs typeface="Calibri" pitchFamily="34" charset="-120"/>
              </a:rPr>
              <a:t>Cada dato debe llevar fuente, año y fecha de consulta.</a:t>
            </a:r>
            <a:endParaRPr lang="en-US" sz="1250" dirty="0"/>
          </a:p>
        </p:txBody>
      </p:sp>
      <p:sp>
        <p:nvSpPr>
          <p:cNvPr id="22" name="Shape 20"/>
          <p:cNvSpPr/>
          <p:nvPr/>
        </p:nvSpPr>
        <p:spPr>
          <a:xfrm>
            <a:off x="0" y="6315666"/>
            <a:ext cx="310896" cy="85134"/>
          </a:xfrm>
          <a:prstGeom prst="rect">
            <a:avLst/>
          </a:prstGeom>
          <a:solidFill>
            <a:srgbClr val="0F2A4A"/>
          </a:solidFill>
          <a:ln w="12700">
            <a:solidFill>
              <a:srgbClr val="0F2A4A"/>
            </a:solidFill>
            <a:prstDash val="solid"/>
          </a:ln>
        </p:spPr>
      </p:sp>
      <p:sp>
        <p:nvSpPr>
          <p:cNvPr id="23" name="Shape 21"/>
          <p:cNvSpPr/>
          <p:nvPr/>
        </p:nvSpPr>
        <p:spPr>
          <a:xfrm>
            <a:off x="420624" y="6258910"/>
            <a:ext cx="310896" cy="141890"/>
          </a:xfrm>
          <a:prstGeom prst="rect">
            <a:avLst/>
          </a:prstGeom>
          <a:solidFill>
            <a:srgbClr val="0F2A4A"/>
          </a:solidFill>
          <a:ln w="12700">
            <a:solidFill>
              <a:srgbClr val="0F2A4A"/>
            </a:solidFill>
            <a:prstDash val="solid"/>
          </a:ln>
        </p:spPr>
      </p:sp>
      <p:sp>
        <p:nvSpPr>
          <p:cNvPr id="24" name="Shape 22"/>
          <p:cNvSpPr/>
          <p:nvPr/>
        </p:nvSpPr>
        <p:spPr>
          <a:xfrm>
            <a:off x="841248" y="6173777"/>
            <a:ext cx="310896" cy="227023"/>
          </a:xfrm>
          <a:prstGeom prst="rect">
            <a:avLst/>
          </a:prstGeom>
          <a:solidFill>
            <a:srgbClr val="0F2A4A"/>
          </a:solidFill>
          <a:ln w="12700">
            <a:solidFill>
              <a:srgbClr val="0F2A4A"/>
            </a:solidFill>
            <a:prstDash val="solid"/>
          </a:ln>
        </p:spPr>
      </p:sp>
      <p:sp>
        <p:nvSpPr>
          <p:cNvPr id="25" name="Shape 23"/>
          <p:cNvSpPr/>
          <p:nvPr/>
        </p:nvSpPr>
        <p:spPr>
          <a:xfrm>
            <a:off x="1261872" y="6060265"/>
            <a:ext cx="310896" cy="340535"/>
          </a:xfrm>
          <a:prstGeom prst="rect">
            <a:avLst/>
          </a:prstGeom>
          <a:solidFill>
            <a:srgbClr val="0F2A4A"/>
          </a:solidFill>
          <a:ln w="12700">
            <a:solidFill>
              <a:srgbClr val="0F2A4A"/>
            </a:solidFill>
            <a:prstDash val="solid"/>
          </a:ln>
        </p:spPr>
      </p:sp>
      <p:sp>
        <p:nvSpPr>
          <p:cNvPr id="26" name="Shape 24"/>
          <p:cNvSpPr/>
          <p:nvPr/>
        </p:nvSpPr>
        <p:spPr>
          <a:xfrm>
            <a:off x="1682496" y="5918375"/>
            <a:ext cx="310896" cy="482425"/>
          </a:xfrm>
          <a:prstGeom prst="rect">
            <a:avLst/>
          </a:prstGeom>
          <a:solidFill>
            <a:srgbClr val="0F2A4A"/>
          </a:solidFill>
          <a:ln w="12700">
            <a:solidFill>
              <a:srgbClr val="0F2A4A"/>
            </a:solidFill>
            <a:prstDash val="solid"/>
          </a:ln>
        </p:spPr>
      </p:sp>
      <p:sp>
        <p:nvSpPr>
          <p:cNvPr id="27" name="Shape 25"/>
          <p:cNvSpPr/>
          <p:nvPr/>
        </p:nvSpPr>
        <p:spPr>
          <a:xfrm>
            <a:off x="2103120" y="5748108"/>
            <a:ext cx="310896" cy="652692"/>
          </a:xfrm>
          <a:prstGeom prst="rect">
            <a:avLst/>
          </a:prstGeom>
          <a:solidFill>
            <a:srgbClr val="0F2A4A"/>
          </a:solidFill>
          <a:ln w="12700">
            <a:solidFill>
              <a:srgbClr val="0F2A4A"/>
            </a:solidFill>
            <a:prstDash val="solid"/>
          </a:ln>
        </p:spPr>
      </p:sp>
      <p:sp>
        <p:nvSpPr>
          <p:cNvPr id="28" name="Shape 26"/>
          <p:cNvSpPr/>
          <p:nvPr/>
        </p:nvSpPr>
        <p:spPr>
          <a:xfrm>
            <a:off x="2523744" y="5577840"/>
            <a:ext cx="310896" cy="822960"/>
          </a:xfrm>
          <a:prstGeom prst="rect">
            <a:avLst/>
          </a:prstGeom>
          <a:solidFill>
            <a:srgbClr val="B52639"/>
          </a:solidFill>
          <a:ln w="12700">
            <a:solidFill>
              <a:srgbClr val="B52639"/>
            </a:solidFill>
            <a:prstDash val="solid"/>
          </a:ln>
        </p:spPr>
      </p:sp>
      <p:sp>
        <p:nvSpPr>
          <p:cNvPr id="29" name="Shape 27"/>
          <p:cNvSpPr/>
          <p:nvPr/>
        </p:nvSpPr>
        <p:spPr>
          <a:xfrm>
            <a:off x="2944368" y="5662974"/>
            <a:ext cx="310896" cy="737826"/>
          </a:xfrm>
          <a:prstGeom prst="rect">
            <a:avLst/>
          </a:prstGeom>
          <a:solidFill>
            <a:srgbClr val="0F2A4A"/>
          </a:solidFill>
          <a:ln w="12700">
            <a:solidFill>
              <a:srgbClr val="0F2A4A"/>
            </a:solidFill>
            <a:prstDash val="solid"/>
          </a:ln>
        </p:spPr>
      </p:sp>
      <p:sp>
        <p:nvSpPr>
          <p:cNvPr id="30" name="Shape 28"/>
          <p:cNvSpPr/>
          <p:nvPr/>
        </p:nvSpPr>
        <p:spPr>
          <a:xfrm>
            <a:off x="3364992" y="5833241"/>
            <a:ext cx="310896" cy="567559"/>
          </a:xfrm>
          <a:prstGeom prst="rect">
            <a:avLst/>
          </a:prstGeom>
          <a:solidFill>
            <a:srgbClr val="0F2A4A"/>
          </a:solidFill>
          <a:ln w="12700">
            <a:solidFill>
              <a:srgbClr val="0F2A4A"/>
            </a:solidFill>
            <a:prstDash val="solid"/>
          </a:ln>
        </p:spPr>
      </p:sp>
      <p:sp>
        <p:nvSpPr>
          <p:cNvPr id="31" name="Shape 29"/>
          <p:cNvSpPr/>
          <p:nvPr/>
        </p:nvSpPr>
        <p:spPr>
          <a:xfrm>
            <a:off x="3785616" y="5975131"/>
            <a:ext cx="310896" cy="425669"/>
          </a:xfrm>
          <a:prstGeom prst="rect">
            <a:avLst/>
          </a:prstGeom>
          <a:solidFill>
            <a:srgbClr val="0F2A4A"/>
          </a:solidFill>
          <a:ln w="12700">
            <a:solidFill>
              <a:srgbClr val="0F2A4A"/>
            </a:solidFill>
            <a:prstDash val="solid"/>
          </a:ln>
        </p:spPr>
      </p:sp>
      <p:sp>
        <p:nvSpPr>
          <p:cNvPr id="32" name="Shape 30"/>
          <p:cNvSpPr/>
          <p:nvPr/>
        </p:nvSpPr>
        <p:spPr>
          <a:xfrm>
            <a:off x="4206240" y="6088643"/>
            <a:ext cx="310896" cy="312157"/>
          </a:xfrm>
          <a:prstGeom prst="rect">
            <a:avLst/>
          </a:prstGeom>
          <a:solidFill>
            <a:srgbClr val="0F2A4A"/>
          </a:solidFill>
          <a:ln w="12700">
            <a:solidFill>
              <a:srgbClr val="0F2A4A"/>
            </a:solidFill>
            <a:prstDash val="solid"/>
          </a:ln>
        </p:spPr>
      </p:sp>
      <p:sp>
        <p:nvSpPr>
          <p:cNvPr id="33" name="Shape 31"/>
          <p:cNvSpPr/>
          <p:nvPr/>
        </p:nvSpPr>
        <p:spPr>
          <a:xfrm>
            <a:off x="4626864" y="6159588"/>
            <a:ext cx="310896" cy="241212"/>
          </a:xfrm>
          <a:prstGeom prst="rect">
            <a:avLst/>
          </a:prstGeom>
          <a:solidFill>
            <a:srgbClr val="0F2A4A"/>
          </a:solidFill>
          <a:ln w="12700">
            <a:solidFill>
              <a:srgbClr val="0F2A4A"/>
            </a:solidFill>
            <a:prstDash val="solid"/>
          </a:ln>
        </p:spPr>
      </p:sp>
      <p:sp>
        <p:nvSpPr>
          <p:cNvPr id="34" name="Shape 32"/>
          <p:cNvSpPr/>
          <p:nvPr/>
        </p:nvSpPr>
        <p:spPr>
          <a:xfrm>
            <a:off x="5047488" y="6117021"/>
            <a:ext cx="310896" cy="283779"/>
          </a:xfrm>
          <a:prstGeom prst="rect">
            <a:avLst/>
          </a:prstGeom>
          <a:solidFill>
            <a:srgbClr val="0F2A4A"/>
          </a:solidFill>
          <a:ln w="12700">
            <a:solidFill>
              <a:srgbClr val="0F2A4A"/>
            </a:solidFill>
            <a:prstDash val="solid"/>
          </a:ln>
        </p:spPr>
      </p:sp>
      <p:sp>
        <p:nvSpPr>
          <p:cNvPr id="35" name="Shape 33"/>
          <p:cNvSpPr/>
          <p:nvPr/>
        </p:nvSpPr>
        <p:spPr>
          <a:xfrm>
            <a:off x="5468112" y="6031887"/>
            <a:ext cx="310896" cy="368913"/>
          </a:xfrm>
          <a:prstGeom prst="rect">
            <a:avLst/>
          </a:prstGeom>
          <a:solidFill>
            <a:srgbClr val="0F2A4A"/>
          </a:solidFill>
          <a:ln w="12700">
            <a:solidFill>
              <a:srgbClr val="0F2A4A"/>
            </a:solidFill>
            <a:prstDash val="solid"/>
          </a:ln>
        </p:spPr>
      </p:sp>
      <p:sp>
        <p:nvSpPr>
          <p:cNvPr id="36" name="Shape 34"/>
          <p:cNvSpPr/>
          <p:nvPr/>
        </p:nvSpPr>
        <p:spPr>
          <a:xfrm>
            <a:off x="5888736" y="6131210"/>
            <a:ext cx="310896" cy="269590"/>
          </a:xfrm>
          <a:prstGeom prst="rect">
            <a:avLst/>
          </a:prstGeom>
          <a:solidFill>
            <a:srgbClr val="0F2A4A"/>
          </a:solidFill>
          <a:ln w="12700">
            <a:solidFill>
              <a:srgbClr val="0F2A4A"/>
            </a:solidFill>
            <a:prstDash val="solid"/>
          </a:ln>
        </p:spPr>
      </p:sp>
      <p:sp>
        <p:nvSpPr>
          <p:cNvPr id="37" name="Shape 35"/>
          <p:cNvSpPr/>
          <p:nvPr/>
        </p:nvSpPr>
        <p:spPr>
          <a:xfrm>
            <a:off x="6309360" y="6216343"/>
            <a:ext cx="310896" cy="184457"/>
          </a:xfrm>
          <a:prstGeom prst="rect">
            <a:avLst/>
          </a:prstGeom>
          <a:solidFill>
            <a:srgbClr val="0F2A4A"/>
          </a:solidFill>
          <a:ln w="12700">
            <a:solidFill>
              <a:srgbClr val="0F2A4A"/>
            </a:solidFill>
            <a:prstDash val="solid"/>
          </a:ln>
        </p:spPr>
      </p:sp>
      <p:sp>
        <p:nvSpPr>
          <p:cNvPr id="38" name="Shape 36"/>
          <p:cNvSpPr/>
          <p:nvPr/>
        </p:nvSpPr>
        <p:spPr>
          <a:xfrm>
            <a:off x="6729984" y="6273099"/>
            <a:ext cx="310896" cy="127701"/>
          </a:xfrm>
          <a:prstGeom prst="rect">
            <a:avLst/>
          </a:prstGeom>
          <a:solidFill>
            <a:srgbClr val="0F2A4A"/>
          </a:solidFill>
          <a:ln w="12700">
            <a:solidFill>
              <a:srgbClr val="0F2A4A"/>
            </a:solidFill>
            <a:prstDash val="solid"/>
          </a:ln>
        </p:spPr>
      </p:sp>
      <p:sp>
        <p:nvSpPr>
          <p:cNvPr id="39" name="Shape 37"/>
          <p:cNvSpPr/>
          <p:nvPr/>
        </p:nvSpPr>
        <p:spPr>
          <a:xfrm>
            <a:off x="7150608" y="6301477"/>
            <a:ext cx="310896" cy="99323"/>
          </a:xfrm>
          <a:prstGeom prst="rect">
            <a:avLst/>
          </a:prstGeom>
          <a:solidFill>
            <a:srgbClr val="0F2A4A"/>
          </a:solidFill>
          <a:ln w="12700">
            <a:solidFill>
              <a:srgbClr val="0F2A4A"/>
            </a:solidFill>
            <a:prstDash val="solid"/>
          </a:ln>
        </p:spPr>
      </p:sp>
      <p:sp>
        <p:nvSpPr>
          <p:cNvPr id="40" name="Shape 38"/>
          <p:cNvSpPr/>
          <p:nvPr/>
        </p:nvSpPr>
        <p:spPr>
          <a:xfrm>
            <a:off x="7571232" y="6329855"/>
            <a:ext cx="310896" cy="70945"/>
          </a:xfrm>
          <a:prstGeom prst="rect">
            <a:avLst/>
          </a:prstGeom>
          <a:solidFill>
            <a:srgbClr val="0F2A4A"/>
          </a:solidFill>
          <a:ln w="12700">
            <a:solidFill>
              <a:srgbClr val="0F2A4A"/>
            </a:solidFill>
            <a:prstDash val="solid"/>
          </a:ln>
        </p:spPr>
      </p:sp>
      <p:sp>
        <p:nvSpPr>
          <p:cNvPr id="41" name="Shape 39"/>
          <p:cNvSpPr/>
          <p:nvPr/>
        </p:nvSpPr>
        <p:spPr>
          <a:xfrm>
            <a:off x="7991856" y="6344044"/>
            <a:ext cx="310896" cy="56756"/>
          </a:xfrm>
          <a:prstGeom prst="rect">
            <a:avLst/>
          </a:prstGeom>
          <a:solidFill>
            <a:srgbClr val="0F2A4A"/>
          </a:solidFill>
          <a:ln w="12700">
            <a:solidFill>
              <a:srgbClr val="0F2A4A"/>
            </a:solidFill>
            <a:prstDash val="solid"/>
          </a:ln>
        </p:spPr>
      </p:sp>
      <p:sp>
        <p:nvSpPr>
          <p:cNvPr id="42" name="Shape 40"/>
          <p:cNvSpPr/>
          <p:nvPr/>
        </p:nvSpPr>
        <p:spPr>
          <a:xfrm>
            <a:off x="8412480" y="6358233"/>
            <a:ext cx="310896" cy="42567"/>
          </a:xfrm>
          <a:prstGeom prst="rect">
            <a:avLst/>
          </a:prstGeom>
          <a:solidFill>
            <a:srgbClr val="0F2A4A"/>
          </a:solidFill>
          <a:ln w="12700">
            <a:solidFill>
              <a:srgbClr val="0F2A4A"/>
            </a:solidFill>
            <a:prstDash val="solid"/>
          </a:ln>
        </p:spPr>
      </p:sp>
      <p:sp>
        <p:nvSpPr>
          <p:cNvPr id="43" name="Shape 41"/>
          <p:cNvSpPr/>
          <p:nvPr/>
        </p:nvSpPr>
        <p:spPr>
          <a:xfrm>
            <a:off x="8833104" y="6358233"/>
            <a:ext cx="310896" cy="42567"/>
          </a:xfrm>
          <a:prstGeom prst="rect">
            <a:avLst/>
          </a:prstGeom>
          <a:solidFill>
            <a:srgbClr val="0F2A4A"/>
          </a:solidFill>
          <a:ln w="12700">
            <a:solidFill>
              <a:srgbClr val="0F2A4A"/>
            </a:solidFill>
            <a:prstDash val="solid"/>
          </a:ln>
        </p:spPr>
      </p:sp>
      <p:sp>
        <p:nvSpPr>
          <p:cNvPr id="44" name="Shape 42"/>
          <p:cNvSpPr/>
          <p:nvPr/>
        </p:nvSpPr>
        <p:spPr>
          <a:xfrm>
            <a:off x="9253728" y="6372422"/>
            <a:ext cx="310896" cy="28378"/>
          </a:xfrm>
          <a:prstGeom prst="rect">
            <a:avLst/>
          </a:prstGeom>
          <a:solidFill>
            <a:srgbClr val="0F2A4A"/>
          </a:solidFill>
          <a:ln w="12700">
            <a:solidFill>
              <a:srgbClr val="0F2A4A"/>
            </a:solidFill>
            <a:prstDash val="solid"/>
          </a:ln>
        </p:spPr>
      </p:sp>
      <p:sp>
        <p:nvSpPr>
          <p:cNvPr id="45" name="Shape 43"/>
          <p:cNvSpPr/>
          <p:nvPr/>
        </p:nvSpPr>
        <p:spPr>
          <a:xfrm>
            <a:off x="9674352" y="6372422"/>
            <a:ext cx="310896" cy="28378"/>
          </a:xfrm>
          <a:prstGeom prst="rect">
            <a:avLst/>
          </a:prstGeom>
          <a:solidFill>
            <a:srgbClr val="0F2A4A"/>
          </a:solidFill>
          <a:ln w="12700">
            <a:solidFill>
              <a:srgbClr val="0F2A4A"/>
            </a:solidFill>
            <a:prstDash val="solid"/>
          </a:ln>
        </p:spPr>
      </p:sp>
      <p:sp>
        <p:nvSpPr>
          <p:cNvPr id="46" name="Text 44"/>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8FB4D4"/>
                </a:solidFill>
                <a:latin typeface="Calibri" pitchFamily="34" charset="0"/>
                <a:ea typeface="Calibri" pitchFamily="34" charset="-122"/>
                <a:cs typeface="Calibri" pitchFamily="34" charset="-120"/>
              </a:rPr>
              <a:t>Epidemiología · Sesión 3 · Medición y datos</a:t>
            </a:r>
            <a:endParaRPr lang="en-US" sz="950" dirty="0"/>
          </a:p>
        </p:txBody>
      </p:sp>
      <p:sp>
        <p:nvSpPr>
          <p:cNvPr id="47" name="Text 45"/>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8FB4D4"/>
                </a:solidFill>
                <a:latin typeface="Calibri" pitchFamily="34" charset="0"/>
                <a:ea typeface="Calibri" pitchFamily="34" charset="-122"/>
                <a:cs typeface="Calibri" pitchFamily="34" charset="-120"/>
              </a:rPr>
              <a:t>51</a:t>
            </a:r>
            <a:endParaRPr lang="en-US" sz="95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Bibliografía de la sesión</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Referencias</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52</a:t>
            </a:r>
            <a:endParaRPr lang="en-US" sz="950" dirty="0"/>
          </a:p>
        </p:txBody>
      </p:sp>
      <p:sp>
        <p:nvSpPr>
          <p:cNvPr id="6" name="Text 4"/>
          <p:cNvSpPr txBox="1"/>
          <p:nvPr/>
        </p:nvSpPr>
        <p:spPr>
          <a:xfrm>
            <a:off x="658368" y="1600200"/>
            <a:ext cx="5207508" cy="3840480"/>
          </a:xfrm>
          <a:prstGeom prst="rect">
            <a:avLst/>
          </a:prstGeom>
          <a:noFill/>
          <a:ln/>
        </p:spPr>
        <p:txBody>
          <a:bodyPr wrap="square" lIns="0" tIns="0" rIns="0" bIns="0" rtlCol="0" anchor="ctr"/>
          <a:lstStyle/>
          <a:p>
            <a:pPr marL="342900" indent="-342900">
              <a:lnSpc>
                <a:spcPct val="105000"/>
              </a:lnSpc>
              <a:spcAft>
                <a:spcPts val="800"/>
              </a:spcAft>
              <a:buSzPct val="100000"/>
              <a:buChar char="•"/>
            </a:pPr>
            <a:r>
              <a:rPr lang="en-US" sz="1150" dirty="0">
                <a:solidFill>
                  <a:srgbClr val="54637A"/>
                </a:solidFill>
                <a:latin typeface="Calibri" pitchFamily="34" charset="0"/>
                <a:ea typeface="Calibri" pitchFamily="34" charset="-122"/>
                <a:cs typeface="Calibri" pitchFamily="34" charset="-120"/>
              </a:rPr>
              <a:t>OPS. MOPECE. Módulo 3: Medición de las condiciones de salud y enfermedad en la población. 3.ª ed. Washington DC: OPS; 2017.</a:t>
            </a:r>
            <a:endParaRPr lang="en-US" sz="1150" dirty="0"/>
          </a:p>
          <a:p>
            <a:pPr marL="342900" indent="-342900">
              <a:lnSpc>
                <a:spcPct val="105000"/>
              </a:lnSpc>
              <a:spcAft>
                <a:spcPts val="800"/>
              </a:spcAft>
              <a:buSzPct val="100000"/>
              <a:buChar char="•"/>
            </a:pPr>
            <a:r>
              <a:rPr lang="en-US" sz="1150" dirty="0">
                <a:solidFill>
                  <a:srgbClr val="54637A"/>
                </a:solidFill>
                <a:latin typeface="Calibri" pitchFamily="34" charset="0"/>
                <a:ea typeface="Calibri" pitchFamily="34" charset="-122"/>
                <a:cs typeface="Calibri" pitchFamily="34" charset="-120"/>
              </a:rPr>
              <a:t>Bonita R, Beaglehole R, Kjellström T. Epidemiología básica. 2.ª ed. Washington DC: OPS; 2008.</a:t>
            </a:r>
            <a:endParaRPr lang="en-US" sz="1150" dirty="0"/>
          </a:p>
          <a:p>
            <a:pPr marL="342900" indent="-342900">
              <a:lnSpc>
                <a:spcPct val="105000"/>
              </a:lnSpc>
              <a:spcAft>
                <a:spcPts val="800"/>
              </a:spcAft>
              <a:buSzPct val="100000"/>
              <a:buChar char="•"/>
            </a:pPr>
            <a:r>
              <a:rPr lang="en-US" sz="1150" dirty="0">
                <a:solidFill>
                  <a:srgbClr val="54637A"/>
                </a:solidFill>
                <a:latin typeface="Calibri" pitchFamily="34" charset="0"/>
                <a:ea typeface="Calibri" pitchFamily="34" charset="-122"/>
                <a:cs typeface="Calibri" pitchFamily="34" charset="-120"/>
              </a:rPr>
              <a:t>Gordis L. Epidemiología. 6.ª ed. Barcelona: Elsevier; 2019.</a:t>
            </a:r>
            <a:endParaRPr lang="en-US" sz="1150" dirty="0"/>
          </a:p>
          <a:p>
            <a:pPr marL="342900" indent="-342900">
              <a:lnSpc>
                <a:spcPct val="105000"/>
              </a:lnSpc>
              <a:spcAft>
                <a:spcPts val="800"/>
              </a:spcAft>
              <a:buSzPct val="100000"/>
              <a:buChar char="•"/>
            </a:pPr>
            <a:r>
              <a:rPr lang="en-US" sz="1150" dirty="0">
                <a:solidFill>
                  <a:srgbClr val="54637A"/>
                </a:solidFill>
                <a:latin typeface="Calibri" pitchFamily="34" charset="0"/>
                <a:ea typeface="Calibri" pitchFamily="34" charset="-122"/>
                <a:cs typeface="Calibri" pitchFamily="34" charset="-120"/>
              </a:rPr>
              <a:t>Fletcher RH, Fletcher SW, Fletcher GS. Epidemiología clínica. 5.ª ed. Barcelona: Wolters Kluwer; 2016.</a:t>
            </a:r>
            <a:endParaRPr lang="en-US" sz="1150" dirty="0"/>
          </a:p>
          <a:p>
            <a:pPr marL="342900" indent="-342900">
              <a:lnSpc>
                <a:spcPct val="105000"/>
              </a:lnSpc>
              <a:spcAft>
                <a:spcPts val="800"/>
              </a:spcAft>
              <a:buSzPct val="100000"/>
              <a:buChar char="•"/>
            </a:pPr>
            <a:r>
              <a:rPr lang="en-US" sz="1150" dirty="0">
                <a:solidFill>
                  <a:srgbClr val="54637A"/>
                </a:solidFill>
                <a:latin typeface="Calibri" pitchFamily="34" charset="0"/>
                <a:ea typeface="Calibri" pitchFamily="34" charset="-122"/>
                <a:cs typeface="Calibri" pitchFamily="34" charset="-120"/>
              </a:rPr>
              <a:t>Vogt WP. Dictionary of Statistics and Methodology. 4.ª ed. Thousand Oaks: SAGE; 2011.</a:t>
            </a:r>
            <a:endParaRPr lang="en-US" sz="1150" dirty="0"/>
          </a:p>
        </p:txBody>
      </p:sp>
      <p:sp>
        <p:nvSpPr>
          <p:cNvPr id="7" name="Text 5"/>
          <p:cNvSpPr txBox="1"/>
          <p:nvPr/>
        </p:nvSpPr>
        <p:spPr>
          <a:xfrm>
            <a:off x="6323076" y="1600200"/>
            <a:ext cx="5207508" cy="3840480"/>
          </a:xfrm>
          <a:prstGeom prst="rect">
            <a:avLst/>
          </a:prstGeom>
          <a:noFill/>
          <a:ln/>
        </p:spPr>
        <p:txBody>
          <a:bodyPr wrap="square" lIns="0" tIns="0" rIns="0" bIns="0" rtlCol="0" anchor="ctr"/>
          <a:lstStyle/>
          <a:p>
            <a:pPr marL="342900" indent="-342900">
              <a:lnSpc>
                <a:spcPct val="105000"/>
              </a:lnSpc>
              <a:spcAft>
                <a:spcPts val="800"/>
              </a:spcAft>
              <a:buSzPct val="100000"/>
              <a:buChar char="•"/>
            </a:pPr>
            <a:r>
              <a:rPr lang="en-US" sz="1150" dirty="0">
                <a:solidFill>
                  <a:srgbClr val="54637A"/>
                </a:solidFill>
                <a:latin typeface="Calibri" pitchFamily="34" charset="0"/>
                <a:ea typeface="Calibri" pitchFamily="34" charset="-122"/>
                <a:cs typeface="Calibri" pitchFamily="34" charset="-120"/>
              </a:rPr>
              <a:t>OMS. Clasificación Estadística Internacional de Enfermedades, 10.ª revisión (CIE-10). Ginebra.</a:t>
            </a:r>
            <a:endParaRPr lang="en-US" sz="1150" dirty="0"/>
          </a:p>
          <a:p>
            <a:pPr marL="342900" indent="-342900">
              <a:lnSpc>
                <a:spcPct val="105000"/>
              </a:lnSpc>
              <a:spcAft>
                <a:spcPts val="800"/>
              </a:spcAft>
              <a:buSzPct val="100000"/>
              <a:buChar char="•"/>
            </a:pPr>
            <a:r>
              <a:rPr lang="en-US" sz="1150" dirty="0">
                <a:solidFill>
                  <a:srgbClr val="54637A"/>
                </a:solidFill>
                <a:latin typeface="Calibri" pitchFamily="34" charset="0"/>
                <a:ea typeface="Calibri" pitchFamily="34" charset="-122"/>
                <a:cs typeface="Calibri" pitchFamily="34" charset="-120"/>
              </a:rPr>
              <a:t>OMS. Clasificación Internacional del Funcionamiento, de la Discapacidad y de la Salud (CIF). Ginebra; 2001.</a:t>
            </a:r>
            <a:endParaRPr lang="en-US" sz="1150" dirty="0"/>
          </a:p>
          <a:p>
            <a:pPr marL="342900" indent="-342900">
              <a:lnSpc>
                <a:spcPct val="105000"/>
              </a:lnSpc>
              <a:spcAft>
                <a:spcPts val="800"/>
              </a:spcAft>
              <a:buSzPct val="100000"/>
              <a:buChar char="•"/>
            </a:pPr>
            <a:r>
              <a:rPr lang="en-US" sz="1150" dirty="0">
                <a:solidFill>
                  <a:srgbClr val="54637A"/>
                </a:solidFill>
                <a:latin typeface="Calibri" pitchFamily="34" charset="0"/>
                <a:ea typeface="Calibri" pitchFamily="34" charset="-122"/>
                <a:cs typeface="Calibri" pitchFamily="34" charset="-120"/>
              </a:rPr>
              <a:t>OPS. Implementación de la CIE-11 en la Región de las Américas: notas técnicas y de prensa. Washington DC; 2026.</a:t>
            </a:r>
            <a:endParaRPr lang="en-US" sz="1150" dirty="0"/>
          </a:p>
          <a:p>
            <a:pPr marL="342900" indent="-342900">
              <a:lnSpc>
                <a:spcPct val="105000"/>
              </a:lnSpc>
              <a:spcAft>
                <a:spcPts val="800"/>
              </a:spcAft>
              <a:buSzPct val="100000"/>
              <a:buChar char="•"/>
            </a:pPr>
            <a:r>
              <a:rPr lang="en-US" sz="1150" dirty="0">
                <a:solidFill>
                  <a:srgbClr val="54637A"/>
                </a:solidFill>
                <a:latin typeface="Calibri" pitchFamily="34" charset="0"/>
                <a:ea typeface="Calibri" pitchFamily="34" charset="-122"/>
                <a:cs typeface="Calibri" pitchFamily="34" charset="-120"/>
              </a:rPr>
              <a:t>OPS. Iniciativa Regional de Datos Básicos de Salud. Washington DC; 2016.</a:t>
            </a:r>
            <a:endParaRPr lang="en-US" sz="1150" dirty="0"/>
          </a:p>
          <a:p>
            <a:pPr marL="342900" indent="-342900">
              <a:lnSpc>
                <a:spcPct val="105000"/>
              </a:lnSpc>
              <a:spcAft>
                <a:spcPts val="800"/>
              </a:spcAft>
              <a:buSzPct val="100000"/>
              <a:buChar char="•"/>
            </a:pPr>
            <a:r>
              <a:rPr lang="en-US" sz="1150" dirty="0">
                <a:solidFill>
                  <a:srgbClr val="54637A"/>
                </a:solidFill>
                <a:latin typeface="Calibri" pitchFamily="34" charset="0"/>
                <a:ea typeface="Calibri" pitchFamily="34" charset="-122"/>
                <a:cs typeface="Calibri" pitchFamily="34" charset="-120"/>
              </a:rPr>
              <a:t>INEI. Censos Nacionales 2025 y ENDES. Lima. · MINSA. SINADEF y REUNIS. Lima.</a:t>
            </a:r>
            <a:endParaRPr lang="en-US" sz="11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Definición</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Qué significa medir</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6</a:t>
            </a:r>
            <a:endParaRPr lang="en-US" sz="950" dirty="0"/>
          </a:p>
        </p:txBody>
      </p:sp>
      <p:sp>
        <p:nvSpPr>
          <p:cNvPr id="6" name="Shape 4"/>
          <p:cNvSpPr/>
          <p:nvPr/>
        </p:nvSpPr>
        <p:spPr>
          <a:xfrm>
            <a:off x="658368" y="1600200"/>
            <a:ext cx="10872216" cy="960120"/>
          </a:xfrm>
          <a:prstGeom prst="roundRect">
            <a:avLst>
              <a:gd name="adj" fmla="val 3810"/>
            </a:avLst>
          </a:prstGeom>
          <a:solidFill>
            <a:srgbClr val="08182C"/>
          </a:solidFill>
          <a:ln w="12700">
            <a:solidFill>
              <a:srgbClr val="08182C"/>
            </a:solidFill>
            <a:prstDash val="solid"/>
          </a:ln>
        </p:spPr>
      </p:sp>
      <p:sp>
        <p:nvSpPr>
          <p:cNvPr id="7" name="Text 5"/>
          <p:cNvSpPr txBox="1"/>
          <p:nvPr/>
        </p:nvSpPr>
        <p:spPr>
          <a:xfrm>
            <a:off x="932688" y="1810512"/>
            <a:ext cx="10323576" cy="594360"/>
          </a:xfrm>
          <a:prstGeom prst="rect">
            <a:avLst/>
          </a:prstGeom>
          <a:noFill/>
          <a:ln/>
        </p:spPr>
        <p:txBody>
          <a:bodyPr wrap="square" lIns="0" tIns="0" rIns="0" bIns="0" rtlCol="0" anchor="ctr"/>
          <a:lstStyle/>
          <a:p>
            <a:pPr indent="0" marL="0">
              <a:buNone/>
            </a:pPr>
            <a:r>
              <a:rPr lang="en-US" sz="1800" i="1" dirty="0">
                <a:solidFill>
                  <a:srgbClr val="FFFFFF"/>
                </a:solidFill>
                <a:latin typeface="Cambria" pitchFamily="34" charset="0"/>
                <a:ea typeface="Cambria" pitchFamily="34" charset="-122"/>
                <a:cs typeface="Cambria" pitchFamily="34" charset="-120"/>
              </a:rPr>
              <a:t>Medición: el procedimiento de aplicar una escala ESTÁNDAR a una variable o a un conjunto de valores.</a:t>
            </a:r>
            <a:endParaRPr lang="en-US" sz="1800" dirty="0"/>
          </a:p>
        </p:txBody>
      </p:sp>
      <p:sp>
        <p:nvSpPr>
          <p:cNvPr id="8" name="Shape 6"/>
          <p:cNvSpPr/>
          <p:nvPr/>
        </p:nvSpPr>
        <p:spPr>
          <a:xfrm>
            <a:off x="658368" y="2697480"/>
            <a:ext cx="5253228" cy="1554480"/>
          </a:xfrm>
          <a:prstGeom prst="roundRect">
            <a:avLst>
              <a:gd name="adj" fmla="val 2353"/>
            </a:avLst>
          </a:prstGeom>
          <a:solidFill>
            <a:srgbClr val="F1F4F8"/>
          </a:solidFill>
          <a:ln w="12700">
            <a:solidFill>
              <a:srgbClr val="F1F4F8"/>
            </a:solidFill>
            <a:prstDash val="solid"/>
          </a:ln>
        </p:spPr>
      </p:sp>
      <p:sp>
        <p:nvSpPr>
          <p:cNvPr id="9" name="Text 7"/>
          <p:cNvSpPr txBox="1"/>
          <p:nvPr/>
        </p:nvSpPr>
        <p:spPr>
          <a:xfrm>
            <a:off x="896112" y="289864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CENSOS NACIONALES</a:t>
            </a:r>
            <a:endParaRPr lang="en-US" sz="1050" dirty="0"/>
          </a:p>
        </p:txBody>
      </p:sp>
      <p:sp>
        <p:nvSpPr>
          <p:cNvPr id="10" name="Text 8"/>
          <p:cNvSpPr txBox="1"/>
          <p:nvPr/>
        </p:nvSpPr>
        <p:spPr>
          <a:xfrm>
            <a:off x="896112" y="3191256"/>
            <a:ext cx="4777740" cy="87782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Conteo periódico de la población y varias de sus características, cada diez años en muchos países. Permiten hacer estimaciones y proyecciones.</a:t>
            </a:r>
            <a:endParaRPr lang="en-US" sz="1350" dirty="0"/>
          </a:p>
        </p:txBody>
      </p:sp>
      <p:sp>
        <p:nvSpPr>
          <p:cNvPr id="11" name="Shape 9"/>
          <p:cNvSpPr/>
          <p:nvPr/>
        </p:nvSpPr>
        <p:spPr>
          <a:xfrm>
            <a:off x="6277356" y="2697480"/>
            <a:ext cx="5253228" cy="1554480"/>
          </a:xfrm>
          <a:prstGeom prst="roundRect">
            <a:avLst>
              <a:gd name="adj" fmla="val 2353"/>
            </a:avLst>
          </a:prstGeom>
          <a:solidFill>
            <a:srgbClr val="F1F4F8"/>
          </a:solidFill>
          <a:ln w="12700">
            <a:solidFill>
              <a:srgbClr val="F1F4F8"/>
            </a:solidFill>
            <a:prstDash val="solid"/>
          </a:ln>
        </p:spPr>
      </p:sp>
      <p:sp>
        <p:nvSpPr>
          <p:cNvPr id="12" name="Text 10"/>
          <p:cNvSpPr txBox="1"/>
          <p:nvPr/>
        </p:nvSpPr>
        <p:spPr>
          <a:xfrm>
            <a:off x="6515100" y="289864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ENCUESTAS DE SALUD</a:t>
            </a:r>
            <a:endParaRPr lang="en-US" sz="1050" dirty="0"/>
          </a:p>
        </p:txBody>
      </p:sp>
      <p:sp>
        <p:nvSpPr>
          <p:cNvPr id="13" name="Text 11"/>
          <p:cNvSpPr txBox="1"/>
          <p:nvPr/>
        </p:nvSpPr>
        <p:spPr>
          <a:xfrm>
            <a:off x="6515100" y="3191256"/>
            <a:ext cx="4777740" cy="87782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Permiten explorar con más profundidad aspectos que el censo no cubre: conductas, morbilidad percibida, acceso.</a:t>
            </a:r>
            <a:endParaRPr lang="en-US" sz="1350" dirty="0"/>
          </a:p>
        </p:txBody>
      </p:sp>
      <p:sp>
        <p:nvSpPr>
          <p:cNvPr id="14" name="Shape 12"/>
          <p:cNvSpPr/>
          <p:nvPr/>
        </p:nvSpPr>
        <p:spPr>
          <a:xfrm>
            <a:off x="658368" y="4434840"/>
            <a:ext cx="10872216" cy="960120"/>
          </a:xfrm>
          <a:prstGeom prst="roundRect">
            <a:avLst>
              <a:gd name="adj" fmla="val 3810"/>
            </a:avLst>
          </a:prstGeom>
          <a:solidFill>
            <a:srgbClr val="F6E4E6"/>
          </a:solidFill>
          <a:ln w="12700">
            <a:solidFill>
              <a:srgbClr val="F6E4E6"/>
            </a:solidFill>
            <a:prstDash val="solid"/>
          </a:ln>
        </p:spPr>
      </p:sp>
      <p:sp>
        <p:nvSpPr>
          <p:cNvPr id="15" name="Text 13"/>
          <p:cNvSpPr txBox="1"/>
          <p:nvPr/>
        </p:nvSpPr>
        <p:spPr>
          <a:xfrm>
            <a:off x="896112" y="4636008"/>
            <a:ext cx="10396728" cy="576072"/>
          </a:xfrm>
          <a:prstGeom prst="rect">
            <a:avLst/>
          </a:prstGeom>
          <a:noFill/>
          <a:ln/>
        </p:spPr>
        <p:txBody>
          <a:bodyPr wrap="square" lIns="0" tIns="0" rIns="0" bIns="0" rtlCol="0" anchor="ctr"/>
          <a:lstStyle/>
          <a:p>
            <a:pPr indent="0" marL="0">
              <a:lnSpc>
                <a:spcPct val="112000"/>
              </a:lnSpc>
              <a:buNone/>
            </a:pPr>
            <a:r>
              <a:rPr lang="en-US" sz="1450" dirty="0">
                <a:solidFill>
                  <a:srgbClr val="14202E"/>
                </a:solidFill>
                <a:latin typeface="Calibri" pitchFamily="34" charset="0"/>
                <a:ea typeface="Calibri" pitchFamily="34" charset="-122"/>
                <a:cs typeface="Calibri" pitchFamily="34" charset="-120"/>
              </a:rPr>
              <a:t>Sin estándar no hay comparación, y sin comparación la epidemiología no puede hacer su trabajo. Esa es la razón de ser de los procedimientos de medición estandarizados.</a:t>
            </a:r>
            <a:endParaRPr lang="en-US" sz="14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La familia de clasificaciones de la OMS</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Estándares de medición</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7</a:t>
            </a:r>
            <a:endParaRPr lang="en-US" sz="950" dirty="0"/>
          </a:p>
        </p:txBody>
      </p:sp>
      <p:sp>
        <p:nvSpPr>
          <p:cNvPr id="6" name="Shape 4"/>
          <p:cNvSpPr/>
          <p:nvPr/>
        </p:nvSpPr>
        <p:spPr>
          <a:xfrm>
            <a:off x="658368" y="1691640"/>
            <a:ext cx="5253228" cy="2011680"/>
          </a:xfrm>
          <a:prstGeom prst="roundRect">
            <a:avLst>
              <a:gd name="adj" fmla="val 1818"/>
            </a:avLst>
          </a:prstGeom>
          <a:solidFill>
            <a:srgbClr val="F1F4F8"/>
          </a:solidFill>
          <a:ln w="12700">
            <a:solidFill>
              <a:srgbClr val="F1F4F8"/>
            </a:solidFill>
            <a:prstDash val="solid"/>
          </a:ln>
        </p:spPr>
      </p:sp>
      <p:sp>
        <p:nvSpPr>
          <p:cNvPr id="7" name="Text 5"/>
          <p:cNvSpPr txBox="1"/>
          <p:nvPr/>
        </p:nvSpPr>
        <p:spPr>
          <a:xfrm>
            <a:off x="896112" y="189280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CIE</a:t>
            </a:r>
            <a:endParaRPr lang="en-US" sz="1050" dirty="0"/>
          </a:p>
        </p:txBody>
      </p:sp>
      <p:sp>
        <p:nvSpPr>
          <p:cNvPr id="8" name="Text 6"/>
          <p:cNvSpPr txBox="1"/>
          <p:nvPr/>
        </p:nvSpPr>
        <p:spPr>
          <a:xfrm>
            <a:off x="896112" y="2185416"/>
            <a:ext cx="4777740" cy="548640"/>
          </a:xfrm>
          <a:prstGeom prst="rect">
            <a:avLst/>
          </a:prstGeom>
          <a:noFill/>
          <a:ln/>
        </p:spPr>
        <p:txBody>
          <a:bodyPr wrap="square" lIns="0" tIns="0" rIns="0" bIns="0" rtlCol="0" anchor="ctr"/>
          <a:lstStyle/>
          <a:p>
            <a:pPr indent="0" marL="0">
              <a:buNone/>
            </a:pPr>
            <a:r>
              <a:rPr lang="en-US" sz="1500" b="1" dirty="0">
                <a:solidFill>
                  <a:srgbClr val="0F2A4A"/>
                </a:solidFill>
                <a:latin typeface="Calibri" pitchFamily="34" charset="0"/>
                <a:ea typeface="Calibri" pitchFamily="34" charset="-122"/>
                <a:cs typeface="Calibri" pitchFamily="34" charset="-120"/>
              </a:rPr>
              <a:t>Clasificación Internacional de Enfermedades</a:t>
            </a:r>
            <a:endParaRPr lang="en-US" sz="1500" dirty="0"/>
          </a:p>
        </p:txBody>
      </p:sp>
      <p:sp>
        <p:nvSpPr>
          <p:cNvPr id="9" name="Text 7"/>
          <p:cNvSpPr txBox="1"/>
          <p:nvPr/>
        </p:nvSpPr>
        <p:spPr>
          <a:xfrm>
            <a:off x="896112" y="2788920"/>
            <a:ext cx="4777740" cy="731520"/>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Clasifica y codifica la mortalidad, la morbilidad y los factores que influyen en el estado de salud y el contacto con los servicios.</a:t>
            </a:r>
            <a:endParaRPr lang="en-US" sz="1300" dirty="0"/>
          </a:p>
        </p:txBody>
      </p:sp>
      <p:sp>
        <p:nvSpPr>
          <p:cNvPr id="10" name="Shape 8"/>
          <p:cNvSpPr/>
          <p:nvPr/>
        </p:nvSpPr>
        <p:spPr>
          <a:xfrm>
            <a:off x="6277356" y="1691640"/>
            <a:ext cx="5253228" cy="2011680"/>
          </a:xfrm>
          <a:prstGeom prst="roundRect">
            <a:avLst>
              <a:gd name="adj" fmla="val 1818"/>
            </a:avLst>
          </a:prstGeom>
          <a:solidFill>
            <a:srgbClr val="F1F4F8"/>
          </a:solidFill>
          <a:ln w="12700">
            <a:solidFill>
              <a:srgbClr val="F1F4F8"/>
            </a:solidFill>
            <a:prstDash val="solid"/>
          </a:ln>
        </p:spPr>
      </p:sp>
      <p:sp>
        <p:nvSpPr>
          <p:cNvPr id="11" name="Text 9"/>
          <p:cNvSpPr txBox="1"/>
          <p:nvPr/>
        </p:nvSpPr>
        <p:spPr>
          <a:xfrm>
            <a:off x="6515100" y="189280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CIF</a:t>
            </a:r>
            <a:endParaRPr lang="en-US" sz="1050" dirty="0"/>
          </a:p>
        </p:txBody>
      </p:sp>
      <p:sp>
        <p:nvSpPr>
          <p:cNvPr id="12" name="Text 10"/>
          <p:cNvSpPr txBox="1"/>
          <p:nvPr/>
        </p:nvSpPr>
        <p:spPr>
          <a:xfrm>
            <a:off x="6515100" y="2185416"/>
            <a:ext cx="4777740" cy="548640"/>
          </a:xfrm>
          <a:prstGeom prst="rect">
            <a:avLst/>
          </a:prstGeom>
          <a:noFill/>
          <a:ln/>
        </p:spPr>
        <p:txBody>
          <a:bodyPr wrap="square" lIns="0" tIns="0" rIns="0" bIns="0" rtlCol="0" anchor="ctr"/>
          <a:lstStyle/>
          <a:p>
            <a:pPr indent="0" marL="0">
              <a:buNone/>
            </a:pPr>
            <a:r>
              <a:rPr lang="en-US" sz="1500" b="1" dirty="0">
                <a:solidFill>
                  <a:srgbClr val="0F2A4A"/>
                </a:solidFill>
                <a:latin typeface="Calibri" pitchFamily="34" charset="0"/>
                <a:ea typeface="Calibri" pitchFamily="34" charset="-122"/>
                <a:cs typeface="Calibri" pitchFamily="34" charset="-120"/>
              </a:rPr>
              <a:t>Clasificación del Funcionamiento y la Discapacidad</a:t>
            </a:r>
            <a:endParaRPr lang="en-US" sz="1500" dirty="0"/>
          </a:p>
        </p:txBody>
      </p:sp>
      <p:sp>
        <p:nvSpPr>
          <p:cNvPr id="13" name="Text 11"/>
          <p:cNvSpPr txBox="1"/>
          <p:nvPr/>
        </p:nvSpPr>
        <p:spPr>
          <a:xfrm>
            <a:off x="6515100" y="2788920"/>
            <a:ext cx="4777740" cy="731520"/>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Marco para generar indicadores de funcionamiento y discapacidad: actividades cotidianas, barreras del ambiente, años de vida libres de discapacidad.</a:t>
            </a:r>
            <a:endParaRPr lang="en-US" sz="1300" dirty="0"/>
          </a:p>
        </p:txBody>
      </p:sp>
      <p:sp>
        <p:nvSpPr>
          <p:cNvPr id="14" name="Shape 12"/>
          <p:cNvSpPr/>
          <p:nvPr/>
        </p:nvSpPr>
        <p:spPr>
          <a:xfrm>
            <a:off x="658368" y="3931920"/>
            <a:ext cx="10872216" cy="1463040"/>
          </a:xfrm>
          <a:prstGeom prst="roundRect">
            <a:avLst>
              <a:gd name="adj" fmla="val 2500"/>
            </a:avLst>
          </a:prstGeom>
          <a:solidFill>
            <a:srgbClr val="08182C"/>
          </a:solidFill>
          <a:ln w="12700">
            <a:solidFill>
              <a:srgbClr val="08182C"/>
            </a:solidFill>
            <a:prstDash val="solid"/>
          </a:ln>
        </p:spPr>
      </p:sp>
      <p:sp>
        <p:nvSpPr>
          <p:cNvPr id="15" name="Text 13"/>
          <p:cNvSpPr txBox="1"/>
          <p:nvPr/>
        </p:nvSpPr>
        <p:spPr>
          <a:xfrm>
            <a:off x="896112" y="413308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ÍNDICES DE CALIDAD DE VIDA</a:t>
            </a:r>
            <a:endParaRPr lang="en-US" sz="1050" dirty="0"/>
          </a:p>
        </p:txBody>
      </p:sp>
      <p:sp>
        <p:nvSpPr>
          <p:cNvPr id="16" name="Text 14"/>
          <p:cNvSpPr txBox="1"/>
          <p:nvPr/>
        </p:nvSpPr>
        <p:spPr>
          <a:xfrm>
            <a:off x="896112" y="4425696"/>
            <a:ext cx="10396728" cy="786384"/>
          </a:xfrm>
          <a:prstGeom prst="rect">
            <a:avLst/>
          </a:prstGeom>
          <a:noFill/>
          <a:ln/>
        </p:spPr>
        <p:txBody>
          <a:bodyPr wrap="square" lIns="0" tIns="0" rIns="0" bIns="0" rtlCol="0" anchor="ctr"/>
          <a:lstStyle/>
          <a:p>
            <a:pPr indent="0" marL="0">
              <a:lnSpc>
                <a:spcPct val="112000"/>
              </a:lnSpc>
              <a:buNone/>
            </a:pPr>
            <a:r>
              <a:rPr lang="en-US" sz="1400" dirty="0">
                <a:solidFill>
                  <a:srgbClr val="FFFFFF"/>
                </a:solidFill>
                <a:latin typeface="Calibri" pitchFamily="34" charset="0"/>
                <a:ea typeface="Calibri" pitchFamily="34" charset="-122"/>
                <a:cs typeface="Calibri" pitchFamily="34" charset="-120"/>
              </a:rPr>
              <a:t>Emparentados con la CIF, incluyen variables de función como la actividad física, la presencia de dolor, el nivel de sueño, la energía o el aislamiento social. Sus datos provienen sobre todo de encuestas poblacionales y de registros de personas con discapacidad.</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Dato oficial · atención con la bibliografía</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La CIE está en transición</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8</a:t>
            </a:r>
            <a:endParaRPr lang="en-US" sz="950" dirty="0"/>
          </a:p>
        </p:txBody>
      </p:sp>
      <p:sp>
        <p:nvSpPr>
          <p:cNvPr id="6" name="Shape 4"/>
          <p:cNvSpPr/>
          <p:nvPr/>
        </p:nvSpPr>
        <p:spPr>
          <a:xfrm>
            <a:off x="658368" y="1645920"/>
            <a:ext cx="5253228" cy="1920240"/>
          </a:xfrm>
          <a:prstGeom prst="roundRect">
            <a:avLst>
              <a:gd name="adj" fmla="val 1905"/>
            </a:avLst>
          </a:prstGeom>
          <a:solidFill>
            <a:srgbClr val="F1F4F8"/>
          </a:solidFill>
          <a:ln w="12700">
            <a:solidFill>
              <a:srgbClr val="F1F4F8"/>
            </a:solidFill>
            <a:prstDash val="solid"/>
          </a:ln>
        </p:spPr>
      </p:sp>
      <p:sp>
        <p:nvSpPr>
          <p:cNvPr id="7" name="Text 5"/>
          <p:cNvSpPr txBox="1"/>
          <p:nvPr/>
        </p:nvSpPr>
        <p:spPr>
          <a:xfrm>
            <a:off x="896112" y="184708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LO QUE SIGUE VIGENTE EN LA PRÁCTICA</a:t>
            </a:r>
            <a:endParaRPr lang="en-US" sz="1050" dirty="0"/>
          </a:p>
        </p:txBody>
      </p:sp>
      <p:sp>
        <p:nvSpPr>
          <p:cNvPr id="8" name="Text 6"/>
          <p:cNvSpPr txBox="1"/>
          <p:nvPr/>
        </p:nvSpPr>
        <p:spPr>
          <a:xfrm>
            <a:off x="896112" y="2139696"/>
            <a:ext cx="4777740" cy="329184"/>
          </a:xfrm>
          <a:prstGeom prst="rect">
            <a:avLst/>
          </a:prstGeom>
          <a:noFill/>
          <a:ln/>
        </p:spPr>
        <p:txBody>
          <a:bodyPr wrap="square" lIns="0" tIns="0" rIns="0" bIns="0" rtlCol="0" anchor="ctr"/>
          <a:lstStyle/>
          <a:p>
            <a:pPr indent="0" marL="0">
              <a:buNone/>
            </a:pPr>
            <a:r>
              <a:rPr lang="en-US" sz="2600" b="1" dirty="0">
                <a:solidFill>
                  <a:srgbClr val="0F2A4A"/>
                </a:solidFill>
                <a:latin typeface="Calibri" pitchFamily="34" charset="0"/>
                <a:ea typeface="Calibri" pitchFamily="34" charset="-122"/>
                <a:cs typeface="Calibri" pitchFamily="34" charset="-120"/>
              </a:rPr>
              <a:t>CIE-10</a:t>
            </a:r>
            <a:endParaRPr lang="en-US" sz="2600" dirty="0"/>
          </a:p>
        </p:txBody>
      </p:sp>
      <p:sp>
        <p:nvSpPr>
          <p:cNvPr id="9" name="Text 7"/>
          <p:cNvSpPr txBox="1"/>
          <p:nvPr/>
        </p:nvSpPr>
        <p:spPr>
          <a:xfrm>
            <a:off x="896112" y="2523744"/>
            <a:ext cx="4777740" cy="859536"/>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Estándar operativo del MINSA en la historia clínica electrónica y el registro de egresos hospitalarios. Es la que verás en el servicio.</a:t>
            </a:r>
            <a:endParaRPr lang="en-US" sz="1350" dirty="0"/>
          </a:p>
        </p:txBody>
      </p:sp>
      <p:sp>
        <p:nvSpPr>
          <p:cNvPr id="10" name="Shape 8"/>
          <p:cNvSpPr/>
          <p:nvPr/>
        </p:nvSpPr>
        <p:spPr>
          <a:xfrm>
            <a:off x="6277356" y="1645920"/>
            <a:ext cx="5253228" cy="1920240"/>
          </a:xfrm>
          <a:prstGeom prst="roundRect">
            <a:avLst>
              <a:gd name="adj" fmla="val 1905"/>
            </a:avLst>
          </a:prstGeom>
          <a:solidFill>
            <a:srgbClr val="F6E4E6"/>
          </a:solidFill>
          <a:ln w="12700">
            <a:solidFill>
              <a:srgbClr val="F6E4E6"/>
            </a:solidFill>
            <a:prstDash val="solid"/>
          </a:ln>
        </p:spPr>
      </p:sp>
      <p:sp>
        <p:nvSpPr>
          <p:cNvPr id="11" name="Text 9"/>
          <p:cNvSpPr txBox="1"/>
          <p:nvPr/>
        </p:nvSpPr>
        <p:spPr>
          <a:xfrm>
            <a:off x="6515100" y="1847088"/>
            <a:ext cx="4777740"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LO QUE YA ESTÁ EN CAMINO</a:t>
            </a:r>
            <a:endParaRPr lang="en-US" sz="1050" dirty="0"/>
          </a:p>
        </p:txBody>
      </p:sp>
      <p:sp>
        <p:nvSpPr>
          <p:cNvPr id="12" name="Text 10"/>
          <p:cNvSpPr txBox="1"/>
          <p:nvPr/>
        </p:nvSpPr>
        <p:spPr>
          <a:xfrm>
            <a:off x="6515100" y="2139696"/>
            <a:ext cx="4777740" cy="329184"/>
          </a:xfrm>
          <a:prstGeom prst="rect">
            <a:avLst/>
          </a:prstGeom>
          <a:noFill/>
          <a:ln/>
        </p:spPr>
        <p:txBody>
          <a:bodyPr wrap="square" lIns="0" tIns="0" rIns="0" bIns="0" rtlCol="0" anchor="ctr"/>
          <a:lstStyle/>
          <a:p>
            <a:pPr indent="0" marL="0">
              <a:buNone/>
            </a:pPr>
            <a:r>
              <a:rPr lang="en-US" sz="2600" b="1" dirty="0">
                <a:solidFill>
                  <a:srgbClr val="B52639"/>
                </a:solidFill>
                <a:latin typeface="Calibri" pitchFamily="34" charset="0"/>
                <a:ea typeface="Calibri" pitchFamily="34" charset="-122"/>
                <a:cs typeface="Calibri" pitchFamily="34" charset="-120"/>
              </a:rPr>
              <a:t>CIE-11</a:t>
            </a:r>
            <a:endParaRPr lang="en-US" sz="2600" dirty="0"/>
          </a:p>
        </p:txBody>
      </p:sp>
      <p:sp>
        <p:nvSpPr>
          <p:cNvPr id="13" name="Text 11"/>
          <p:cNvSpPr txBox="1"/>
          <p:nvPr/>
        </p:nvSpPr>
        <p:spPr>
          <a:xfrm>
            <a:off x="6515100" y="2523744"/>
            <a:ext cx="4777740" cy="859536"/>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Entre abril y julio de 2026 la OPS dictó un curso regional de formación de codificadores para mortalidad, con participación peruana. En agosto de 2026 el MINSA y la OPS realizaron en Lima un taller para su uso en mortalidad materna.</a:t>
            </a:r>
            <a:endParaRPr lang="en-US" sz="1300" dirty="0"/>
          </a:p>
        </p:txBody>
      </p:sp>
      <p:sp>
        <p:nvSpPr>
          <p:cNvPr id="14" name="Shape 12"/>
          <p:cNvSpPr/>
          <p:nvPr/>
        </p:nvSpPr>
        <p:spPr>
          <a:xfrm>
            <a:off x="658368" y="3749040"/>
            <a:ext cx="10872216" cy="1188720"/>
          </a:xfrm>
          <a:prstGeom prst="roundRect">
            <a:avLst>
              <a:gd name="adj" fmla="val 3077"/>
            </a:avLst>
          </a:prstGeom>
          <a:solidFill>
            <a:srgbClr val="08182C"/>
          </a:solidFill>
          <a:ln w="12700">
            <a:solidFill>
              <a:srgbClr val="08182C"/>
            </a:solidFill>
            <a:prstDash val="solid"/>
          </a:ln>
        </p:spPr>
      </p:sp>
      <p:sp>
        <p:nvSpPr>
          <p:cNvPr id="15" name="Text 13"/>
          <p:cNvSpPr txBox="1"/>
          <p:nvPr/>
        </p:nvSpPr>
        <p:spPr>
          <a:xfrm>
            <a:off x="896112" y="395020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QUÉ HACER EN TUS TRABAJOS</a:t>
            </a:r>
            <a:endParaRPr lang="en-US" sz="1050" dirty="0"/>
          </a:p>
        </p:txBody>
      </p:sp>
      <p:sp>
        <p:nvSpPr>
          <p:cNvPr id="16" name="Text 14"/>
          <p:cNvSpPr txBox="1"/>
          <p:nvPr/>
        </p:nvSpPr>
        <p:spPr>
          <a:xfrm>
            <a:off x="896112" y="4242816"/>
            <a:ext cx="10396728" cy="512064"/>
          </a:xfrm>
          <a:prstGeom prst="rect">
            <a:avLst/>
          </a:prstGeom>
          <a:noFill/>
          <a:ln/>
        </p:spPr>
        <p:txBody>
          <a:bodyPr wrap="square" lIns="0" tIns="0" rIns="0" bIns="0" rtlCol="0" anchor="ctr"/>
          <a:lstStyle/>
          <a:p>
            <a:pPr indent="0" marL="0">
              <a:lnSpc>
                <a:spcPct val="112000"/>
              </a:lnSpc>
              <a:buNone/>
            </a:pPr>
            <a:r>
              <a:rPr lang="en-US" sz="1400" dirty="0">
                <a:solidFill>
                  <a:srgbClr val="FFFFFF"/>
                </a:solidFill>
                <a:latin typeface="Calibri" pitchFamily="34" charset="0"/>
                <a:ea typeface="Calibri" pitchFamily="34" charset="-122"/>
                <a:cs typeface="Calibri" pitchFamily="34" charset="-120"/>
              </a:rPr>
              <a:t>Usa CIE-10 cuando trabajes con datos ya codificados. Menciona la transición a CIE-11 cuando hables del sistema de información. Y verifica la normativa vigente antes de afirmar cuál se aplica.</a:t>
            </a:r>
            <a:endParaRPr lang="en-US" sz="1400" dirty="0"/>
          </a:p>
        </p:txBody>
      </p:sp>
      <p:sp>
        <p:nvSpPr>
          <p:cNvPr id="17" name="Text 15"/>
          <p:cNvSpPr txBox="1"/>
          <p:nvPr/>
        </p:nvSpPr>
        <p:spPr>
          <a:xfrm>
            <a:off x="658368" y="5074920"/>
            <a:ext cx="10872216" cy="384048"/>
          </a:xfrm>
          <a:prstGeom prst="rect">
            <a:avLst/>
          </a:prstGeom>
          <a:noFill/>
          <a:ln/>
        </p:spPr>
        <p:txBody>
          <a:bodyPr wrap="square" lIns="0" tIns="0" rIns="0" bIns="0" rtlCol="0" anchor="ctr"/>
          <a:lstStyle/>
          <a:p>
            <a:pPr indent="0" marL="0">
              <a:lnSpc>
                <a:spcPct val="105000"/>
              </a:lnSpc>
              <a:buNone/>
            </a:pPr>
            <a:r>
              <a:rPr lang="en-US" sz="950" i="1" dirty="0">
                <a:solidFill>
                  <a:srgbClr val="54637A"/>
                </a:solidFill>
                <a:latin typeface="Calibri" pitchFamily="34" charset="0"/>
                <a:ea typeface="Calibri" pitchFamily="34" charset="-122"/>
                <a:cs typeface="Calibri" pitchFamily="34" charset="-120"/>
              </a:rPr>
              <a:t>Fuentes: OPS/OMS, notas del 24 de abril, 5 y 17 de agosto de 2026, disponibles en paho.org.</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Qué mide cada una y de dónde sale</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Las tres familias de indicadores</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3 · Medición y datos</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9</a:t>
            </a:r>
            <a:endParaRPr lang="en-US" sz="95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658368" y="1645920"/>
          <a:ext cx="10872216" cy="914400"/>
        </p:xfrm>
        <a:graphic>
          <a:graphicData uri="http://schemas.openxmlformats.org/drawingml/2006/table">
            <a:tbl>
              <a:tblPr/>
              <a:tblGrid>
                <a:gridCol w="2560320"/>
                <a:gridCol w="4206240"/>
                <a:gridCol w="4105656"/>
              </a:tblGrid>
              <a:tr h="0">
                <a:tc>
                  <a:txBody>
                    <a:bodyPr/>
                    <a:lstStyle/>
                    <a:p>
                      <a:pPr indent="0" marL="0">
                        <a:buNone/>
                      </a:pPr>
                      <a:r>
                        <a:rPr lang="en-US" sz="1250" b="1" dirty="0">
                          <a:solidFill>
                            <a:srgbClr val="0F2A4A"/>
                          </a:solidFill>
                          <a:latin typeface="Calibri" pitchFamily="34" charset="0"/>
                          <a:ea typeface="Calibri" pitchFamily="34" charset="-122"/>
                          <a:cs typeface="Calibri" pitchFamily="34" charset="-120"/>
                        </a:rPr>
                        <a:t>Familia</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c>
                  <a:txBody>
                    <a:bodyPr/>
                    <a:lstStyle/>
                    <a:p>
                      <a:pPr indent="0" marL="0">
                        <a:buNone/>
                      </a:pPr>
                      <a:r>
                        <a:rPr lang="en-US" sz="1250" b="1" dirty="0">
                          <a:solidFill>
                            <a:srgbClr val="0F2A4A"/>
                          </a:solidFill>
                          <a:latin typeface="Calibri" pitchFamily="34" charset="0"/>
                          <a:ea typeface="Calibri" pitchFamily="34" charset="-122"/>
                          <a:cs typeface="Calibri" pitchFamily="34" charset="-120"/>
                        </a:rPr>
                        <a:t>Qué mide</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c>
                  <a:txBody>
                    <a:bodyPr/>
                    <a:lstStyle/>
                    <a:p>
                      <a:pPr indent="0" marL="0">
                        <a:buNone/>
                      </a:pPr>
                      <a:r>
                        <a:rPr lang="en-US" sz="1250" b="1" dirty="0">
                          <a:solidFill>
                            <a:srgbClr val="0F2A4A"/>
                          </a:solidFill>
                          <a:latin typeface="Calibri" pitchFamily="34" charset="0"/>
                          <a:ea typeface="Calibri" pitchFamily="34" charset="-122"/>
                          <a:cs typeface="Calibri" pitchFamily="34" charset="-120"/>
                        </a:rPr>
                        <a:t>Fuentes habituales</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r>
              <a:tr h="0">
                <a:tc>
                  <a:txBody>
                    <a:bodyPr/>
                    <a:lstStyle/>
                    <a:p>
                      <a:pPr indent="0" marL="0">
                        <a:buNone/>
                      </a:pPr>
                      <a:r>
                        <a:rPr lang="en-US" sz="1200" dirty="0">
                          <a:solidFill>
                            <a:srgbClr val="14202E"/>
                          </a:solidFill>
                          <a:latin typeface="Calibri" pitchFamily="34" charset="0"/>
                          <a:ea typeface="Calibri" pitchFamily="34" charset="-122"/>
                          <a:cs typeface="Calibri" pitchFamily="34" charset="-120"/>
                        </a:rPr>
                        <a:t>Morbilidad</a:t>
                      </a:r>
                      <a:endParaRPr lang="en-US" sz="12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00" dirty="0">
                          <a:solidFill>
                            <a:srgbClr val="14202E"/>
                          </a:solidFill>
                          <a:latin typeface="Calibri" pitchFamily="34" charset="0"/>
                          <a:ea typeface="Calibri" pitchFamily="34" charset="-122"/>
                          <a:cs typeface="Calibri" pitchFamily="34" charset="-120"/>
                        </a:rPr>
                        <a:t>Frecuencia de problemas específicos: transmisibles, no transmisibles, lesiones y causas externas, enfermedades ocupacionales</a:t>
                      </a:r>
                      <a:endParaRPr lang="en-US" sz="12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00" dirty="0">
                          <a:solidFill>
                            <a:srgbClr val="14202E"/>
                          </a:solidFill>
                          <a:latin typeface="Calibri" pitchFamily="34" charset="0"/>
                          <a:ea typeface="Calibri" pitchFamily="34" charset="-122"/>
                          <a:cs typeface="Calibri" pitchFamily="34" charset="-120"/>
                        </a:rPr>
                        <a:t>Egresos hospitalarios, notificación de enfermedades bajo vigilancia, encuestas de seroprevalencia, registros de enfermedad</a:t>
                      </a:r>
                      <a:endParaRPr lang="en-US" sz="12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200" dirty="0">
                          <a:solidFill>
                            <a:srgbClr val="14202E"/>
                          </a:solidFill>
                          <a:latin typeface="Calibri" pitchFamily="34" charset="0"/>
                          <a:ea typeface="Calibri" pitchFamily="34" charset="-122"/>
                          <a:cs typeface="Calibri" pitchFamily="34" charset="-120"/>
                        </a:rPr>
                        <a:t>Mortalidad</a:t>
                      </a:r>
                      <a:endParaRPr lang="en-US" sz="12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00" dirty="0">
                          <a:solidFill>
                            <a:srgbClr val="14202E"/>
                          </a:solidFill>
                          <a:latin typeface="Calibri" pitchFamily="34" charset="0"/>
                          <a:ea typeface="Calibri" pitchFamily="34" charset="-122"/>
                          <a:cs typeface="Calibri" pitchFamily="34" charset="-120"/>
                        </a:rPr>
                        <a:t>Nivel general de salud y principales causas de muerte, generales o específicas</a:t>
                      </a:r>
                      <a:endParaRPr lang="en-US" sz="12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00" dirty="0">
                          <a:solidFill>
                            <a:srgbClr val="14202E"/>
                          </a:solidFill>
                          <a:latin typeface="Calibri" pitchFamily="34" charset="0"/>
                          <a:ea typeface="Calibri" pitchFamily="34" charset="-122"/>
                          <a:cs typeface="Calibri" pitchFamily="34" charset="-120"/>
                        </a:rPr>
                        <a:t>Certificado Médico de Defunción, codificado con la CIE</a:t>
                      </a:r>
                      <a:endParaRPr lang="en-US" sz="12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200" dirty="0">
                          <a:solidFill>
                            <a:srgbClr val="14202E"/>
                          </a:solidFill>
                          <a:latin typeface="Calibri" pitchFamily="34" charset="0"/>
                          <a:ea typeface="Calibri" pitchFamily="34" charset="-122"/>
                          <a:cs typeface="Calibri" pitchFamily="34" charset="-120"/>
                        </a:rPr>
                        <a:t>Desempeño de los servicios</a:t>
                      </a:r>
                      <a:endParaRPr lang="en-US" sz="12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00" dirty="0">
                          <a:solidFill>
                            <a:srgbClr val="14202E"/>
                          </a:solidFill>
                          <a:latin typeface="Calibri" pitchFamily="34" charset="0"/>
                          <a:ea typeface="Calibri" pitchFamily="34" charset="-122"/>
                          <a:cs typeface="Calibri" pitchFamily="34" charset="-120"/>
                        </a:rPr>
                        <a:t>Tradicionalmente insumos y servicios; además procesos, calidad y funciones del sistema</a:t>
                      </a:r>
                      <a:endParaRPr lang="en-US" sz="12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00" dirty="0">
                          <a:solidFill>
                            <a:srgbClr val="14202E"/>
                          </a:solidFill>
                          <a:latin typeface="Calibri" pitchFamily="34" charset="0"/>
                          <a:ea typeface="Calibri" pitchFamily="34" charset="-122"/>
                          <a:cs typeface="Calibri" pitchFamily="34" charset="-120"/>
                        </a:rPr>
                        <a:t>Registros administrativos y sistemas de información institucional</a:t>
                      </a:r>
                      <a:endParaRPr lang="en-US" sz="12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bl>
          </a:graphicData>
        </a:graphic>
      </p:graphicFrame>
      <p:sp>
        <p:nvSpPr>
          <p:cNvPr id="7" name="Shape 4"/>
          <p:cNvSpPr/>
          <p:nvPr/>
        </p:nvSpPr>
        <p:spPr>
          <a:xfrm>
            <a:off x="658368" y="4160520"/>
            <a:ext cx="10872216" cy="1188720"/>
          </a:xfrm>
          <a:prstGeom prst="roundRect">
            <a:avLst>
              <a:gd name="adj" fmla="val 3077"/>
            </a:avLst>
          </a:prstGeom>
          <a:solidFill>
            <a:srgbClr val="F1F4F8"/>
          </a:solidFill>
          <a:ln w="12700">
            <a:solidFill>
              <a:srgbClr val="F1F4F8"/>
            </a:solidFill>
            <a:prstDash val="solid"/>
          </a:ln>
        </p:spPr>
      </p:sp>
      <p:sp>
        <p:nvSpPr>
          <p:cNvPr id="8" name="Text 5"/>
          <p:cNvSpPr txBox="1"/>
          <p:nvPr/>
        </p:nvSpPr>
        <p:spPr>
          <a:xfrm>
            <a:off x="896112" y="4361688"/>
            <a:ext cx="10396728"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UN MATIZ SOBRE LAS CRÓNICAS</a:t>
            </a:r>
            <a:endParaRPr lang="en-US" sz="1050" dirty="0"/>
          </a:p>
        </p:txBody>
      </p:sp>
      <p:sp>
        <p:nvSpPr>
          <p:cNvPr id="9" name="Text 6"/>
          <p:cNvSpPr txBox="1"/>
          <p:nvPr/>
        </p:nvSpPr>
        <p:spPr>
          <a:xfrm>
            <a:off x="896112" y="4654296"/>
            <a:ext cx="10396728" cy="512064"/>
          </a:xfrm>
          <a:prstGeom prst="rect">
            <a:avLst/>
          </a:prstGeom>
          <a:noFill/>
          <a:ln/>
        </p:spPr>
        <p:txBody>
          <a:bodyPr wrap="square" lIns="0" tIns="0" rIns="0" bIns="0" rtlCol="0" anchor="ctr"/>
          <a:lstStyle/>
          <a:p>
            <a:pPr indent="0" marL="0">
              <a:lnSpc>
                <a:spcPct val="112000"/>
              </a:lnSpc>
              <a:buNone/>
            </a:pPr>
            <a:r>
              <a:rPr lang="en-US" sz="1400" dirty="0">
                <a:solidFill>
                  <a:srgbClr val="14202E"/>
                </a:solidFill>
                <a:latin typeface="Calibri" pitchFamily="34" charset="0"/>
                <a:ea typeface="Calibri" pitchFamily="34" charset="-122"/>
                <a:cs typeface="Calibri" pitchFamily="34" charset="-120"/>
              </a:rPr>
              <a:t>Las enfermedades crónicas, por su larga evolución, requieren monitoreo de etapas clínicas. Por eso conviene contar con registros específicos de enfermedad, como los registros de cáncer o de defectos congénitos, y no solo con egresos hospitalarios.</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52</Slides>
  <Notes>52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52</vt:i4>
      </vt:variant>
    </vt:vector>
  </HeadingPairs>
  <TitlesOfParts>
    <vt:vector size="5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2026-09-15T10:43:52Z</dcterms:created>
  <dcterms:modified xsi:type="dcterms:W3CDTF">2026-09-15T10:43:52Z</dcterms:modified>
</cp:coreProperties>
</file>