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charts/chart2.xml" ContentType="application/vnd.openxmlformats-officedocument.drawingml.chart+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charts/chart3.xml" ContentType="application/vnd.openxmlformats-officedocument.drawingml.chart+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0F2A4A"/>
                </a:solidFill>
                <a:latin typeface="Calibri"/>
              </a:defRPr>
            </a:pPr>
            <a:r>
              <a:rPr sz="1200" b="0" i="0" u="none" strike="noStrike">
                <a:solidFill>
                  <a:srgbClr val="0F2A4A"/>
                </a:solidFill>
                <a:latin typeface="Calibri"/>
              </a:rPr>
              <a:t>Muertes maternas notificadas en el Perú</a:t>
            </a:r>
          </a:p>
        </c:rich>
      </c:tx>
      <c:layout/>
      <c:overlay val="0"/>
    </c:title>
    <c:autoTitleDeleted val="0"/>
    <c:plotArea>
      <c:layout/>
      <c:barChart>
        <c:barDir val="col"/>
        <c:grouping val="clustered"/>
        <c:varyColors val="0"/>
        <c:ser>
          <c:idx val="0"/>
          <c:order val="0"/>
          <c:tx>
            <c:strRef>
              <c:f>Sheet1!$B$1</c:f>
              <c:strCache>
                <c:ptCount val="1"/>
                <c:pt idx="0">
                  <c:v>Muertes maternas</c:v>
                </c:pt>
              </c:strCache>
            </c:strRef>
          </c:tx>
          <c:spPr>
            <a:solidFill>
              <a:srgbClr val="1A4270"/>
            </a:solidFill>
            <a:effectLst/>
          </c:spPr>
          <c:invertIfNegative val="0"/>
          <c:dLbls>
            <c:numFmt formatCode="#,##0" sourceLinked="0"/>
            <c:txPr>
              <a:bodyPr/>
              <a:lstStyle/>
              <a:p>
                <a:pPr>
                  <a:defRPr b="0" i="0" strike="noStrike" sz="1100" u="none">
                    <a:solidFill>
                      <a:srgbClr val="14202E"/>
                    </a:solidFill>
                    <a:latin typeface="Calibri"/>
                  </a:defRPr>
                </a:pPr>
              </a:p>
            </c:txPr>
            <c:showLegendKey val="0"/>
            <c:showVal val="1"/>
            <c:showCatName val="0"/>
            <c:showSerName val="0"/>
            <c:showPercent val="0"/>
            <c:showBubbleSize val="0"/>
            <c:showLeaderLines val="0"/>
          </c:dLbls>
          <c:dPt>
            <c:idx val="0"/>
            <c:invertIfNegative val="0"/>
            <c:bubble3D val="0"/>
            <c:spPr>
              <a:solidFill>
                <a:srgbClr val="1A4270"/>
              </a:solidFill>
              <a:effectLst/>
            </c:spPr>
          </c:dPt>
          <c:dPt>
            <c:idx val="1"/>
            <c:invertIfNegative val="0"/>
            <c:bubble3D val="0"/>
            <c:spPr>
              <a:solidFill>
                <a:srgbClr val="B52639"/>
              </a:solidFill>
              <a:effectLst/>
            </c:spPr>
          </c:dPt>
          <c:dPt>
            <c:idx val="2"/>
            <c:invertIfNegative val="0"/>
            <c:bubble3D val="0"/>
            <c:spPr>
              <a:solidFill>
                <a:srgbClr val="B52639"/>
              </a:solidFill>
              <a:effectLst/>
            </c:spPr>
          </c:dPt>
          <c:dPt>
            <c:idx val="3"/>
            <c:invertIfNegative val="0"/>
            <c:bubble3D val="0"/>
            <c:spPr>
              <a:solidFill>
                <a:srgbClr val="1A4270"/>
              </a:solidFill>
              <a:effectLst/>
            </c:spPr>
          </c:dPt>
          <c:dPt>
            <c:idx val="4"/>
            <c:invertIfNegative val="0"/>
            <c:bubble3D val="0"/>
            <c:spPr>
              <a:solidFill>
                <a:srgbClr val="1A4270"/>
              </a:solidFill>
              <a:effectLst/>
            </c:spPr>
          </c:dPt>
          <c:dPt>
            <c:idx val="5"/>
            <c:invertIfNegative val="0"/>
            <c:bubble3D val="0"/>
            <c:spPr>
              <a:solidFill>
                <a:srgbClr val="1A4270"/>
              </a:solidFill>
              <a:effectLst/>
            </c:spPr>
          </c:dPt>
          <c:cat>
            <c:strRef>
              <c:f>Sheet1!$A$2:$A$7</c:f>
              <c:strCache>
                <c:ptCount val="6"/>
                <c:pt idx="0">
                  <c:v>2019</c:v>
                </c:pt>
                <c:pt idx="1">
                  <c:v>2020</c:v>
                </c:pt>
                <c:pt idx="2">
                  <c:v>2021</c:v>
                </c:pt>
                <c:pt idx="3">
                  <c:v>2022</c:v>
                </c:pt>
                <c:pt idx="4">
                  <c:v>2023</c:v>
                </c:pt>
                <c:pt idx="5">
                  <c:v>2024</c:v>
                </c:pt>
              </c:strCache>
            </c:strRef>
          </c:cat>
          <c:val>
            <c:numRef>
              <c:f>Sheet1!$B$2:$B$7</c:f>
              <c:numCache>
                <c:formatCode>General</c:formatCode>
                <c:ptCount val="6"/>
                <c:pt idx="0">
                  <c:v>302</c:v>
                </c:pt>
                <c:pt idx="1">
                  <c:v>439</c:v>
                </c:pt>
                <c:pt idx="2">
                  <c:v>493</c:v>
                </c:pt>
                <c:pt idx="3">
                  <c:v>291</c:v>
                </c:pt>
                <c:pt idx="4">
                  <c:v>264</c:v>
                </c:pt>
                <c:pt idx="5">
                  <c:v>243</c:v>
                </c:pt>
              </c:numCache>
            </c:numRef>
          </c:val>
        </c:ser>
        <c:dLbls>
          <c:numFmt formatCode="#,##0" sourceLinked="0"/>
          <c:txPr>
            <a:bodyPr/>
            <a:lstStyle/>
            <a:p>
              <a:pPr>
                <a:defRPr b="0" i="0" strike="noStrike" sz="1100" u="none">
                  <a:solidFill>
                    <a:srgbClr val="14202E"/>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4637A"/>
                </a:solidFill>
                <a:latin typeface="Calibri"/>
              </a:defRPr>
            </a:pPr>
            <a:endParaRPr lang="en-US"/>
          </a:p>
        </c:txPr>
        <c:crossAx val="2094734552"/>
        <c:crosses val="autoZero"/>
        <c:auto val="1"/>
        <c:lblAlgn val="ctr"/>
        <c:noMultiLvlLbl val="1"/>
      </c:catAx>
      <c:valAx>
        <c:axId val="2094734552"/>
        <c:scaling>
          <c:orientation val="minMax"/>
          <c:min val="0"/>
        </c:scaling>
        <c:delete val="0"/>
        <c:axPos val="l"/>
        <c:majorGridlines>
          <c:spPr>
            <a:ln w="6350" cap="flat">
              <a:solidFill>
                <a:srgbClr val="D5DDE7"/>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4637A"/>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0F2A4A"/>
                </a:solidFill>
                <a:latin typeface="Calibri"/>
              </a:defRPr>
            </a:pPr>
            <a:r>
              <a:rPr sz="1200" b="0" i="0" u="none" strike="noStrike">
                <a:solidFill>
                  <a:srgbClr val="0F2A4A"/>
                </a:solidFill>
                <a:latin typeface="Calibri"/>
              </a:rPr>
              <a:t>Razón de mortalidad materna por 100 000 nacidos vivos</a:t>
            </a:r>
          </a:p>
        </c:rich>
      </c:tx>
      <c:layout/>
      <c:overlay val="0"/>
    </c:title>
    <c:autoTitleDeleted val="0"/>
    <c:plotArea>
      <c:layout/>
      <c:barChart>
        <c:barDir val="col"/>
        <c:grouping val="clustered"/>
        <c:varyColors val="0"/>
        <c:ser>
          <c:idx val="0"/>
          <c:order val="0"/>
          <c:tx>
            <c:strRef>
              <c:f>Sheet1!$B$1</c:f>
              <c:strCache>
                <c:ptCount val="1"/>
                <c:pt idx="0">
                  <c:v>RMM</c:v>
                </c:pt>
              </c:strCache>
            </c:strRef>
          </c:tx>
          <c:spPr>
            <a:solidFill>
              <a:srgbClr val="1A4270"/>
            </a:solidFill>
            <a:effectLst/>
          </c:spPr>
          <c:invertIfNegative val="0"/>
          <c:dLbls>
            <c:numFmt formatCode="0.0" sourceLinked="0"/>
            <c:txPr>
              <a:bodyPr/>
              <a:lstStyle/>
              <a:p>
                <a:pPr>
                  <a:defRPr b="0" i="0" strike="noStrike" sz="1100" u="none">
                    <a:solidFill>
                      <a:srgbClr val="14202E"/>
                    </a:solidFill>
                    <a:latin typeface="Calibri"/>
                  </a:defRPr>
                </a:pPr>
              </a:p>
            </c:txPr>
            <c:showLegendKey val="0"/>
            <c:showVal val="1"/>
            <c:showCatName val="0"/>
            <c:showSerName val="0"/>
            <c:showPercent val="0"/>
            <c:showBubbleSize val="0"/>
            <c:showLeaderLines val="0"/>
          </c:dLbls>
          <c:dPt>
            <c:idx val="0"/>
            <c:invertIfNegative val="0"/>
            <c:bubble3D val="0"/>
            <c:spPr>
              <a:solidFill>
                <a:srgbClr val="1A4270"/>
              </a:solidFill>
              <a:effectLst/>
            </c:spPr>
          </c:dPt>
          <c:dPt>
            <c:idx val="1"/>
            <c:invertIfNegative val="0"/>
            <c:bubble3D val="0"/>
            <c:spPr>
              <a:solidFill>
                <a:srgbClr val="1A4270"/>
              </a:solidFill>
              <a:effectLst/>
            </c:spPr>
          </c:dPt>
          <c:dPt>
            <c:idx val="2"/>
            <c:invertIfNegative val="0"/>
            <c:bubble3D val="0"/>
            <c:spPr>
              <a:solidFill>
                <a:srgbClr val="B52639"/>
              </a:solidFill>
              <a:effectLst/>
            </c:spPr>
          </c:dPt>
          <c:dPt>
            <c:idx val="3"/>
            <c:invertIfNegative val="0"/>
            <c:bubble3D val="0"/>
            <c:spPr>
              <a:solidFill>
                <a:srgbClr val="B52639"/>
              </a:solidFill>
              <a:effectLst/>
            </c:spPr>
          </c:dPt>
          <c:cat>
            <c:strRef>
              <c:f>Sheet1!$A$2:$A$5</c:f>
              <c:strCache>
                <c:ptCount val="4"/>
                <c:pt idx="0">
                  <c:v>2002</c:v>
                </c:pt>
                <c:pt idx="1">
                  <c:v>2019</c:v>
                </c:pt>
                <c:pt idx="2">
                  <c:v>2020</c:v>
                </c:pt>
                <c:pt idx="3">
                  <c:v>2021</c:v>
                </c:pt>
              </c:strCache>
            </c:strRef>
          </c:cat>
          <c:val>
            <c:numRef>
              <c:f>Sheet1!$B$2:$B$5</c:f>
              <c:numCache>
                <c:formatCode>General</c:formatCode>
                <c:ptCount val="4"/>
                <c:pt idx="0">
                  <c:v>101.9</c:v>
                </c:pt>
                <c:pt idx="1">
                  <c:v>55.9</c:v>
                </c:pt>
                <c:pt idx="2">
                  <c:v>80.9</c:v>
                </c:pt>
                <c:pt idx="3">
                  <c:v>87.4</c:v>
                </c:pt>
              </c:numCache>
            </c:numRef>
          </c:val>
        </c:ser>
        <c:dLbls>
          <c:numFmt formatCode="0.0" sourceLinked="0"/>
          <c:txPr>
            <a:bodyPr/>
            <a:lstStyle/>
            <a:p>
              <a:pPr>
                <a:defRPr b="0" i="0" strike="noStrike" sz="1100" u="none">
                  <a:solidFill>
                    <a:srgbClr val="14202E"/>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54637A"/>
                </a:solidFill>
                <a:latin typeface="Calibri"/>
              </a:defRPr>
            </a:pPr>
            <a:endParaRPr lang="en-US"/>
          </a:p>
        </c:txPr>
        <c:crossAx val="2094734552"/>
        <c:crosses val="autoZero"/>
        <c:auto val="1"/>
        <c:lblAlgn val="ctr"/>
        <c:noMultiLvlLbl val="1"/>
      </c:catAx>
      <c:valAx>
        <c:axId val="2094734552"/>
        <c:scaling>
          <c:orientation val="minMax"/>
          <c:max val="120"/>
          <c:min val="0"/>
        </c:scaling>
        <c:delete val="0"/>
        <c:axPos val="l"/>
        <c:majorGridlines>
          <c:spPr>
            <a:ln w="6350" cap="flat">
              <a:solidFill>
                <a:srgbClr val="D5DDE7"/>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4637A"/>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Distrito A</c:v>
                </c:pt>
              </c:strCache>
            </c:strRef>
          </c:tx>
          <c:spPr>
            <a:solidFill>
              <a:srgbClr val="1A4270"/>
            </a:solidFill>
            <a:effectLst/>
          </c:spPr>
          <c:invertIfNegative val="0"/>
          <c:dLbls>
            <c:numFmt formatCode="0.0" sourceLinked="0"/>
            <c:txPr>
              <a:bodyPr/>
              <a:lstStyle/>
              <a:p>
                <a:pPr>
                  <a:defRPr b="0" i="0" strike="noStrike" sz="1000" u="none">
                    <a:solidFill>
                      <a:srgbClr val="14202E"/>
                    </a:solidFill>
                    <a:latin typeface="Calibri"/>
                  </a:defRPr>
                </a:pPr>
              </a:p>
            </c:txPr>
            <c:showLegendKey val="0"/>
            <c:showVal val="1"/>
            <c:showCatName val="0"/>
            <c:showSerName val="0"/>
            <c:showPercent val="0"/>
            <c:showBubbleSize val="0"/>
            <c:showLeaderLines val="0"/>
          </c:dLbls>
          <c:cat>
            <c:strRef>
              <c:f>Sheet1!$A$2:$A$3</c:f>
              <c:strCache>
                <c:ptCount val="2"/>
                <c:pt idx="0">
                  <c:v>Tasa cruda</c:v>
                </c:pt>
                <c:pt idx="1">
                  <c:v>Tasa ajustada</c:v>
                </c:pt>
              </c:strCache>
            </c:strRef>
          </c:cat>
          <c:val>
            <c:numRef>
              <c:f>Sheet1!$B$2:$B$3</c:f>
              <c:numCache>
                <c:formatCode>General</c:formatCode>
                <c:ptCount val="2"/>
                <c:pt idx="0">
                  <c:v>13.2</c:v>
                </c:pt>
                <c:pt idx="1">
                  <c:v>9</c:v>
                </c:pt>
              </c:numCache>
            </c:numRef>
          </c:val>
        </c:ser>
        <c:ser>
          <c:idx val="1"/>
          <c:order val="1"/>
          <c:tx>
            <c:strRef>
              <c:f>Sheet1!$C$1</c:f>
              <c:strCache>
                <c:ptCount val="1"/>
                <c:pt idx="0">
                  <c:v>Distrito B</c:v>
                </c:pt>
              </c:strCache>
            </c:strRef>
          </c:tx>
          <c:spPr>
            <a:solidFill>
              <a:srgbClr val="B52639"/>
            </a:solidFill>
            <a:effectLst/>
          </c:spPr>
          <c:invertIfNegative val="0"/>
          <c:dLbls>
            <c:numFmt formatCode="0.0" sourceLinked="0"/>
            <c:txPr>
              <a:bodyPr/>
              <a:lstStyle/>
              <a:p>
                <a:pPr>
                  <a:defRPr b="0" i="0" strike="noStrike" sz="1000" u="none">
                    <a:solidFill>
                      <a:srgbClr val="14202E"/>
                    </a:solidFill>
                    <a:latin typeface="Calibri"/>
                  </a:defRPr>
                </a:pPr>
              </a:p>
            </c:txPr>
            <c:showLegendKey val="0"/>
            <c:showVal val="1"/>
            <c:showCatName val="0"/>
            <c:showSerName val="0"/>
            <c:showPercent val="0"/>
            <c:showBubbleSize val="0"/>
            <c:showLeaderLines val="0"/>
          </c:dLbls>
          <c:cat>
            <c:strRef>
              <c:f>Sheet1!$A$2:$A$3</c:f>
              <c:strCache>
                <c:ptCount val="2"/>
                <c:pt idx="0">
                  <c:v>Tasa cruda</c:v>
                </c:pt>
                <c:pt idx="1">
                  <c:v>Tasa ajustada</c:v>
                </c:pt>
              </c:strCache>
            </c:strRef>
          </c:cat>
          <c:val>
            <c:numRef>
              <c:f>Sheet1!$C$2:$C$3</c:f>
              <c:numCache>
                <c:formatCode>General</c:formatCode>
                <c:ptCount val="2"/>
                <c:pt idx="0">
                  <c:v>6.7</c:v>
                </c:pt>
                <c:pt idx="1">
                  <c:v>12.3</c:v>
                </c:pt>
              </c:numCache>
            </c:numRef>
          </c:val>
        </c:ser>
        <c:dLbls>
          <c:numFmt formatCode="0.0" sourceLinked="0"/>
          <c:txPr>
            <a:bodyPr/>
            <a:lstStyle/>
            <a:p>
              <a:pPr>
                <a:defRPr b="0" i="0" strike="noStrike" sz="1000" u="none">
                  <a:solidFill>
                    <a:srgbClr val="14202E"/>
                  </a:solidFill>
                  <a:latin typeface="Calibri"/>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50" b="0" i="0" u="none" strike="noStrike">
                <a:solidFill>
                  <a:srgbClr val="54637A"/>
                </a:solidFill>
                <a:latin typeface="Calibri"/>
              </a:defRPr>
            </a:pPr>
            <a:endParaRPr lang="en-US"/>
          </a:p>
        </c:txPr>
        <c:crossAx val="2094734552"/>
        <c:crosses val="autoZero"/>
        <c:auto val="1"/>
        <c:lblAlgn val="ctr"/>
        <c:noMultiLvlLbl val="1"/>
      </c:catAx>
      <c:valAx>
        <c:axId val="2094734552"/>
        <c:scaling>
          <c:orientation val="minMax"/>
          <c:max val="16"/>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000">
              <a:solidFill>
                <a:srgbClr val="54637A"/>
              </a:solidFill>
              <a:latin typeface="Calibri"/>
              <a:cs typeface="Calibri"/>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Sesión 4. Evidencia: control de lectura. Todas las fórmulas llevan numerador, denominador, multiplicador, interpretación y ejemplo resuelto.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548640"/>
            <a:ext cx="10872216" cy="274320"/>
          </a:xfrm>
          <a:prstGeom prst="rect">
            <a:avLst/>
          </a:prstGeom>
          <a:noFill/>
          <a:ln/>
        </p:spPr>
        <p:txBody>
          <a:bodyPr wrap="square" lIns="0" tIns="0" rIns="0" bIns="0" rtlCol="0" anchor="ctr"/>
          <a:lstStyle/>
          <a:p>
            <a:pPr indent="0" marL="0">
              <a:buNone/>
            </a:pPr>
            <a:r>
              <a:rPr lang="en-US" sz="1200" dirty="0">
                <a:solidFill>
                  <a:srgbClr val="8FB4D4"/>
                </a:solidFill>
                <a:latin typeface="Calibri" pitchFamily="34" charset="0"/>
                <a:ea typeface="Calibri" pitchFamily="34" charset="-122"/>
                <a:cs typeface="Calibri" pitchFamily="34" charset="-120"/>
              </a:rPr>
              <a:t>Universidad César Vallejo   |   Facultad de Ciencias de la Salud   |   Programa de Enfermería</a:t>
            </a:r>
            <a:endParaRPr lang="en-US" sz="1200" dirty="0"/>
          </a:p>
        </p:txBody>
      </p:sp>
      <p:sp>
        <p:nvSpPr>
          <p:cNvPr id="3" name="Text 1"/>
          <p:cNvSpPr txBox="1"/>
          <p:nvPr/>
        </p:nvSpPr>
        <p:spPr>
          <a:xfrm>
            <a:off x="658368" y="1463040"/>
            <a:ext cx="2011680" cy="1371600"/>
          </a:xfrm>
          <a:prstGeom prst="rect">
            <a:avLst/>
          </a:prstGeom>
          <a:noFill/>
          <a:ln/>
        </p:spPr>
        <p:txBody>
          <a:bodyPr wrap="square" lIns="0" tIns="0" rIns="0" bIns="0" rtlCol="0" anchor="ctr"/>
          <a:lstStyle/>
          <a:p>
            <a:pPr indent="0" marL="0">
              <a:buNone/>
            </a:pPr>
            <a:r>
              <a:rPr lang="en-US" sz="9600" b="1" dirty="0">
                <a:solidFill>
                  <a:srgbClr val="B52639"/>
                </a:solidFill>
                <a:latin typeface="Cambria" pitchFamily="34" charset="0"/>
                <a:ea typeface="Cambria" pitchFamily="34" charset="-122"/>
                <a:cs typeface="Cambria" pitchFamily="34" charset="-120"/>
              </a:rPr>
              <a:t>04</a:t>
            </a:r>
            <a:endParaRPr lang="en-US" sz="9600" dirty="0"/>
          </a:p>
        </p:txBody>
      </p:sp>
      <p:sp>
        <p:nvSpPr>
          <p:cNvPr id="4" name="Text 2"/>
          <p:cNvSpPr txBox="1"/>
          <p:nvPr/>
        </p:nvSpPr>
        <p:spPr>
          <a:xfrm>
            <a:off x="2395728" y="1737360"/>
            <a:ext cx="5486400" cy="640080"/>
          </a:xfrm>
          <a:prstGeom prst="rect">
            <a:avLst/>
          </a:prstGeom>
          <a:noFill/>
          <a:ln/>
        </p:spPr>
        <p:txBody>
          <a:bodyPr wrap="square" lIns="0" tIns="0" rIns="0" bIns="0" rtlCol="0" anchor="ctr"/>
          <a:lstStyle/>
          <a:p>
            <a:pPr indent="0" marL="0">
              <a:buNone/>
            </a:pPr>
            <a:r>
              <a:rPr lang="en-US" sz="3200" i="1" dirty="0">
                <a:solidFill>
                  <a:srgbClr val="FFFFFF"/>
                </a:solidFill>
                <a:latin typeface="Cambria" pitchFamily="34" charset="0"/>
                <a:ea typeface="Cambria" pitchFamily="34" charset="-122"/>
                <a:cs typeface="Cambria" pitchFamily="34" charset="-120"/>
              </a:rPr>
              <a:t>Epidemiología</a:t>
            </a:r>
            <a:endParaRPr lang="en-US" sz="3200" dirty="0"/>
          </a:p>
        </p:txBody>
      </p:sp>
      <p:sp>
        <p:nvSpPr>
          <p:cNvPr id="5" name="Text 3"/>
          <p:cNvSpPr txBox="1"/>
          <p:nvPr/>
        </p:nvSpPr>
        <p:spPr>
          <a:xfrm>
            <a:off x="2441448" y="2331720"/>
            <a:ext cx="5486400" cy="320040"/>
          </a:xfrm>
          <a:prstGeom prst="rect">
            <a:avLst/>
          </a:prstGeom>
          <a:noFill/>
          <a:ln/>
        </p:spPr>
        <p:txBody>
          <a:bodyPr wrap="square" lIns="0" tIns="0" rIns="0" bIns="0" rtlCol="0" anchor="ctr"/>
          <a:lstStyle/>
          <a:p>
            <a:pPr indent="0" marL="0">
              <a:buNone/>
            </a:pPr>
            <a:r>
              <a:rPr lang="en-US" sz="1300" dirty="0">
                <a:solidFill>
                  <a:srgbClr val="8FB4D4"/>
                </a:solidFill>
                <a:latin typeface="Calibri" pitchFamily="34" charset="0"/>
                <a:ea typeface="Calibri" pitchFamily="34" charset="-122"/>
                <a:cs typeface="Calibri" pitchFamily="34" charset="-120"/>
              </a:rPr>
              <a:t>Primera unidad   ·   Sesión cuatro</a:t>
            </a:r>
            <a:endParaRPr lang="en-US" sz="1300" dirty="0"/>
          </a:p>
        </p:txBody>
      </p:sp>
      <p:sp>
        <p:nvSpPr>
          <p:cNvPr id="6" name="Text 4"/>
          <p:cNvSpPr txBox="1"/>
          <p:nvPr/>
        </p:nvSpPr>
        <p:spPr>
          <a:xfrm>
            <a:off x="658368" y="2971800"/>
            <a:ext cx="10241280" cy="1554480"/>
          </a:xfrm>
          <a:prstGeom prst="rect">
            <a:avLst/>
          </a:prstGeom>
          <a:noFill/>
          <a:ln/>
        </p:spPr>
        <p:txBody>
          <a:bodyPr wrap="square" lIns="0" tIns="0" rIns="0" bIns="0" rtlCol="0" anchor="ctr"/>
          <a:lstStyle/>
          <a:p>
            <a:pPr indent="0" marL="0">
              <a:lnSpc>
                <a:spcPct val="106000"/>
              </a:lnSpc>
              <a:buNone/>
            </a:pPr>
            <a:r>
              <a:rPr lang="en-US" sz="3800" b="1" dirty="0">
                <a:solidFill>
                  <a:srgbClr val="FFFFFF"/>
                </a:solidFill>
                <a:latin typeface="Cambria" pitchFamily="34" charset="0"/>
                <a:ea typeface="Cambria" pitchFamily="34" charset="-122"/>
                <a:cs typeface="Cambria" pitchFamily="34" charset="-120"/>
              </a:rPr>
              <a:t>Medidas de frecuencia,</a:t>
            </a:r>
            <a:endParaRPr lang="en-US" sz="3800" dirty="0"/>
          </a:p>
          <a:p>
            <a:pPr indent="0" marL="0">
              <a:lnSpc>
                <a:spcPct val="106000"/>
              </a:lnSpc>
              <a:buNone/>
            </a:pPr>
            <a:r>
              <a:rPr lang="en-US" sz="3800" b="1" dirty="0">
                <a:solidFill>
                  <a:srgbClr val="FFFFFF"/>
                </a:solidFill>
                <a:latin typeface="Cambria" pitchFamily="34" charset="0"/>
                <a:ea typeface="Cambria" pitchFamily="34" charset="-122"/>
                <a:cs typeface="Cambria" pitchFamily="34" charset="-120"/>
              </a:rPr>
              <a:t>de morbilidad y de mortalidad</a:t>
            </a:r>
            <a:endParaRPr lang="en-US" sz="3800" dirty="0"/>
          </a:p>
        </p:txBody>
      </p:sp>
      <p:sp>
        <p:nvSpPr>
          <p:cNvPr id="7" name="Text 5"/>
          <p:cNvSpPr txBox="1"/>
          <p:nvPr/>
        </p:nvSpPr>
        <p:spPr>
          <a:xfrm>
            <a:off x="658368" y="4800600"/>
            <a:ext cx="5486400" cy="27432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Dr. Jorge Enrique Rojas Rodríguez</a:t>
            </a:r>
            <a:endParaRPr lang="en-US" sz="1400" dirty="0"/>
          </a:p>
        </p:txBody>
      </p:sp>
      <p:sp>
        <p:nvSpPr>
          <p:cNvPr id="8" name="Text 6"/>
          <p:cNvSpPr txBox="1"/>
          <p:nvPr/>
        </p:nvSpPr>
        <p:spPr>
          <a:xfrm>
            <a:off x="658368" y="5120640"/>
            <a:ext cx="5486400" cy="274320"/>
          </a:xfrm>
          <a:prstGeom prst="rect">
            <a:avLst/>
          </a:prstGeom>
          <a:noFill/>
          <a:ln/>
        </p:spPr>
        <p:txBody>
          <a:bodyPr wrap="square" lIns="0" tIns="0" rIns="0" bIns="0" rtlCol="0" anchor="ctr"/>
          <a:lstStyle/>
          <a:p>
            <a:pPr indent="0" marL="0">
              <a:buNone/>
            </a:pPr>
            <a:r>
              <a:rPr lang="en-US" sz="1200" dirty="0">
                <a:solidFill>
                  <a:srgbClr val="8FB4D4"/>
                </a:solidFill>
                <a:latin typeface="Calibri" pitchFamily="34" charset="0"/>
                <a:ea typeface="Calibri" pitchFamily="34" charset="-122"/>
                <a:cs typeface="Calibri" pitchFamily="34" charset="-120"/>
              </a:rPr>
              <a:t>Semestre 2026-II   ·   IV ciclo   ·   4.5 créditos</a:t>
            </a:r>
            <a:endParaRPr lang="en-US" sz="1200" dirty="0"/>
          </a:p>
        </p:txBody>
      </p:sp>
      <p:sp>
        <p:nvSpPr>
          <p:cNvPr id="9" name="Shape 7"/>
          <p:cNvSpPr/>
          <p:nvPr/>
        </p:nvSpPr>
        <p:spPr>
          <a:xfrm>
            <a:off x="0" y="6448097"/>
            <a:ext cx="310896" cy="89863"/>
          </a:xfrm>
          <a:prstGeom prst="rect">
            <a:avLst/>
          </a:prstGeom>
          <a:solidFill>
            <a:srgbClr val="0F2A4A"/>
          </a:solidFill>
          <a:ln w="12700">
            <a:solidFill>
              <a:srgbClr val="0F2A4A"/>
            </a:solidFill>
            <a:prstDash val="solid"/>
          </a:ln>
        </p:spPr>
      </p:sp>
      <p:sp>
        <p:nvSpPr>
          <p:cNvPr id="10" name="Shape 8"/>
          <p:cNvSpPr/>
          <p:nvPr/>
        </p:nvSpPr>
        <p:spPr>
          <a:xfrm>
            <a:off x="420624" y="6388188"/>
            <a:ext cx="310896" cy="149772"/>
          </a:xfrm>
          <a:prstGeom prst="rect">
            <a:avLst/>
          </a:prstGeom>
          <a:solidFill>
            <a:srgbClr val="0F2A4A"/>
          </a:solidFill>
          <a:ln w="12700">
            <a:solidFill>
              <a:srgbClr val="0F2A4A"/>
            </a:solidFill>
            <a:prstDash val="solid"/>
          </a:ln>
        </p:spPr>
      </p:sp>
      <p:sp>
        <p:nvSpPr>
          <p:cNvPr id="11" name="Shape 9"/>
          <p:cNvSpPr/>
          <p:nvPr/>
        </p:nvSpPr>
        <p:spPr>
          <a:xfrm>
            <a:off x="841248" y="6298324"/>
            <a:ext cx="310896" cy="239636"/>
          </a:xfrm>
          <a:prstGeom prst="rect">
            <a:avLst/>
          </a:prstGeom>
          <a:solidFill>
            <a:srgbClr val="0F2A4A"/>
          </a:solidFill>
          <a:ln w="12700">
            <a:solidFill>
              <a:srgbClr val="0F2A4A"/>
            </a:solidFill>
            <a:prstDash val="solid"/>
          </a:ln>
        </p:spPr>
      </p:sp>
      <p:sp>
        <p:nvSpPr>
          <p:cNvPr id="12" name="Shape 10"/>
          <p:cNvSpPr/>
          <p:nvPr/>
        </p:nvSpPr>
        <p:spPr>
          <a:xfrm>
            <a:off x="1261872" y="6178506"/>
            <a:ext cx="310896" cy="359454"/>
          </a:xfrm>
          <a:prstGeom prst="rect">
            <a:avLst/>
          </a:prstGeom>
          <a:solidFill>
            <a:srgbClr val="0F2A4A"/>
          </a:solidFill>
          <a:ln w="12700">
            <a:solidFill>
              <a:srgbClr val="0F2A4A"/>
            </a:solidFill>
            <a:prstDash val="solid"/>
          </a:ln>
        </p:spPr>
      </p:sp>
      <p:sp>
        <p:nvSpPr>
          <p:cNvPr id="13" name="Shape 11"/>
          <p:cNvSpPr/>
          <p:nvPr/>
        </p:nvSpPr>
        <p:spPr>
          <a:xfrm>
            <a:off x="1682496" y="6028734"/>
            <a:ext cx="310896" cy="509226"/>
          </a:xfrm>
          <a:prstGeom prst="rect">
            <a:avLst/>
          </a:prstGeom>
          <a:solidFill>
            <a:srgbClr val="0F2A4A"/>
          </a:solidFill>
          <a:ln w="12700">
            <a:solidFill>
              <a:srgbClr val="0F2A4A"/>
            </a:solidFill>
            <a:prstDash val="solid"/>
          </a:ln>
        </p:spPr>
      </p:sp>
      <p:sp>
        <p:nvSpPr>
          <p:cNvPr id="14" name="Shape 12"/>
          <p:cNvSpPr/>
          <p:nvPr/>
        </p:nvSpPr>
        <p:spPr>
          <a:xfrm>
            <a:off x="2103120" y="5849007"/>
            <a:ext cx="310896" cy="688953"/>
          </a:xfrm>
          <a:prstGeom prst="rect">
            <a:avLst/>
          </a:prstGeom>
          <a:solidFill>
            <a:srgbClr val="0F2A4A"/>
          </a:solidFill>
          <a:ln w="12700">
            <a:solidFill>
              <a:srgbClr val="0F2A4A"/>
            </a:solidFill>
            <a:prstDash val="solid"/>
          </a:ln>
        </p:spPr>
      </p:sp>
      <p:sp>
        <p:nvSpPr>
          <p:cNvPr id="15" name="Shape 13"/>
          <p:cNvSpPr/>
          <p:nvPr/>
        </p:nvSpPr>
        <p:spPr>
          <a:xfrm>
            <a:off x="2523744" y="5669280"/>
            <a:ext cx="310896" cy="868680"/>
          </a:xfrm>
          <a:prstGeom prst="rect">
            <a:avLst/>
          </a:prstGeom>
          <a:solidFill>
            <a:srgbClr val="B52639"/>
          </a:solidFill>
          <a:ln w="12700">
            <a:solidFill>
              <a:srgbClr val="B52639"/>
            </a:solidFill>
            <a:prstDash val="solid"/>
          </a:ln>
        </p:spPr>
      </p:sp>
      <p:sp>
        <p:nvSpPr>
          <p:cNvPr id="16" name="Shape 14"/>
          <p:cNvSpPr/>
          <p:nvPr/>
        </p:nvSpPr>
        <p:spPr>
          <a:xfrm>
            <a:off x="2944368" y="5759143"/>
            <a:ext cx="310896" cy="778817"/>
          </a:xfrm>
          <a:prstGeom prst="rect">
            <a:avLst/>
          </a:prstGeom>
          <a:solidFill>
            <a:srgbClr val="0F2A4A"/>
          </a:solidFill>
          <a:ln w="12700">
            <a:solidFill>
              <a:srgbClr val="0F2A4A"/>
            </a:solidFill>
            <a:prstDash val="solid"/>
          </a:ln>
        </p:spPr>
      </p:sp>
      <p:sp>
        <p:nvSpPr>
          <p:cNvPr id="17" name="Shape 15"/>
          <p:cNvSpPr/>
          <p:nvPr/>
        </p:nvSpPr>
        <p:spPr>
          <a:xfrm>
            <a:off x="3364992" y="5938870"/>
            <a:ext cx="310896" cy="599090"/>
          </a:xfrm>
          <a:prstGeom prst="rect">
            <a:avLst/>
          </a:prstGeom>
          <a:solidFill>
            <a:srgbClr val="0F2A4A"/>
          </a:solidFill>
          <a:ln w="12700">
            <a:solidFill>
              <a:srgbClr val="0F2A4A"/>
            </a:solidFill>
            <a:prstDash val="solid"/>
          </a:ln>
        </p:spPr>
      </p:sp>
      <p:sp>
        <p:nvSpPr>
          <p:cNvPr id="18" name="Shape 16"/>
          <p:cNvSpPr/>
          <p:nvPr/>
        </p:nvSpPr>
        <p:spPr>
          <a:xfrm>
            <a:off x="3785616" y="6088643"/>
            <a:ext cx="310896" cy="449317"/>
          </a:xfrm>
          <a:prstGeom prst="rect">
            <a:avLst/>
          </a:prstGeom>
          <a:solidFill>
            <a:srgbClr val="0F2A4A"/>
          </a:solidFill>
          <a:ln w="12700">
            <a:solidFill>
              <a:srgbClr val="0F2A4A"/>
            </a:solidFill>
            <a:prstDash val="solid"/>
          </a:ln>
        </p:spPr>
      </p:sp>
      <p:sp>
        <p:nvSpPr>
          <p:cNvPr id="19" name="Shape 17"/>
          <p:cNvSpPr/>
          <p:nvPr/>
        </p:nvSpPr>
        <p:spPr>
          <a:xfrm>
            <a:off x="4206240" y="6208461"/>
            <a:ext cx="310896" cy="329499"/>
          </a:xfrm>
          <a:prstGeom prst="rect">
            <a:avLst/>
          </a:prstGeom>
          <a:solidFill>
            <a:srgbClr val="0F2A4A"/>
          </a:solidFill>
          <a:ln w="12700">
            <a:solidFill>
              <a:srgbClr val="0F2A4A"/>
            </a:solidFill>
            <a:prstDash val="solid"/>
          </a:ln>
        </p:spPr>
      </p:sp>
      <p:sp>
        <p:nvSpPr>
          <p:cNvPr id="20" name="Shape 18"/>
          <p:cNvSpPr/>
          <p:nvPr/>
        </p:nvSpPr>
        <p:spPr>
          <a:xfrm>
            <a:off x="4626864" y="6283347"/>
            <a:ext cx="310896" cy="254613"/>
          </a:xfrm>
          <a:prstGeom prst="rect">
            <a:avLst/>
          </a:prstGeom>
          <a:solidFill>
            <a:srgbClr val="0F2A4A"/>
          </a:solidFill>
          <a:ln w="12700">
            <a:solidFill>
              <a:srgbClr val="0F2A4A"/>
            </a:solidFill>
            <a:prstDash val="solid"/>
          </a:ln>
        </p:spPr>
      </p:sp>
      <p:sp>
        <p:nvSpPr>
          <p:cNvPr id="21" name="Shape 19"/>
          <p:cNvSpPr/>
          <p:nvPr/>
        </p:nvSpPr>
        <p:spPr>
          <a:xfrm>
            <a:off x="5047488" y="6238415"/>
            <a:ext cx="310896" cy="299545"/>
          </a:xfrm>
          <a:prstGeom prst="rect">
            <a:avLst/>
          </a:prstGeom>
          <a:solidFill>
            <a:srgbClr val="0F2A4A"/>
          </a:solidFill>
          <a:ln w="12700">
            <a:solidFill>
              <a:srgbClr val="0F2A4A"/>
            </a:solidFill>
            <a:prstDash val="solid"/>
          </a:ln>
        </p:spPr>
      </p:sp>
      <p:sp>
        <p:nvSpPr>
          <p:cNvPr id="22" name="Shape 20"/>
          <p:cNvSpPr/>
          <p:nvPr/>
        </p:nvSpPr>
        <p:spPr>
          <a:xfrm>
            <a:off x="5468112" y="6148552"/>
            <a:ext cx="310896" cy="389408"/>
          </a:xfrm>
          <a:prstGeom prst="rect">
            <a:avLst/>
          </a:prstGeom>
          <a:solidFill>
            <a:srgbClr val="0F2A4A"/>
          </a:solidFill>
          <a:ln w="12700">
            <a:solidFill>
              <a:srgbClr val="0F2A4A"/>
            </a:solidFill>
            <a:prstDash val="solid"/>
          </a:ln>
        </p:spPr>
      </p:sp>
      <p:sp>
        <p:nvSpPr>
          <p:cNvPr id="23" name="Shape 21"/>
          <p:cNvSpPr/>
          <p:nvPr/>
        </p:nvSpPr>
        <p:spPr>
          <a:xfrm>
            <a:off x="5888736" y="6253392"/>
            <a:ext cx="310896" cy="284568"/>
          </a:xfrm>
          <a:prstGeom prst="rect">
            <a:avLst/>
          </a:prstGeom>
          <a:solidFill>
            <a:srgbClr val="0F2A4A"/>
          </a:solidFill>
          <a:ln w="12700">
            <a:solidFill>
              <a:srgbClr val="0F2A4A"/>
            </a:solidFill>
            <a:prstDash val="solid"/>
          </a:ln>
        </p:spPr>
      </p:sp>
      <p:sp>
        <p:nvSpPr>
          <p:cNvPr id="24" name="Shape 22"/>
          <p:cNvSpPr/>
          <p:nvPr/>
        </p:nvSpPr>
        <p:spPr>
          <a:xfrm>
            <a:off x="6309360" y="6343256"/>
            <a:ext cx="310896" cy="194704"/>
          </a:xfrm>
          <a:prstGeom prst="rect">
            <a:avLst/>
          </a:prstGeom>
          <a:solidFill>
            <a:srgbClr val="0F2A4A"/>
          </a:solidFill>
          <a:ln w="12700">
            <a:solidFill>
              <a:srgbClr val="0F2A4A"/>
            </a:solidFill>
            <a:prstDash val="solid"/>
          </a:ln>
        </p:spPr>
      </p:sp>
      <p:sp>
        <p:nvSpPr>
          <p:cNvPr id="25" name="Shape 23"/>
          <p:cNvSpPr/>
          <p:nvPr/>
        </p:nvSpPr>
        <p:spPr>
          <a:xfrm>
            <a:off x="6729984" y="6403165"/>
            <a:ext cx="310896" cy="134795"/>
          </a:xfrm>
          <a:prstGeom prst="rect">
            <a:avLst/>
          </a:prstGeom>
          <a:solidFill>
            <a:srgbClr val="0F2A4A"/>
          </a:solidFill>
          <a:ln w="12700">
            <a:solidFill>
              <a:srgbClr val="0F2A4A"/>
            </a:solidFill>
            <a:prstDash val="solid"/>
          </a:ln>
        </p:spPr>
      </p:sp>
      <p:sp>
        <p:nvSpPr>
          <p:cNvPr id="26" name="Shape 24"/>
          <p:cNvSpPr/>
          <p:nvPr/>
        </p:nvSpPr>
        <p:spPr>
          <a:xfrm>
            <a:off x="7150608" y="6433119"/>
            <a:ext cx="310896" cy="104841"/>
          </a:xfrm>
          <a:prstGeom prst="rect">
            <a:avLst/>
          </a:prstGeom>
          <a:solidFill>
            <a:srgbClr val="0F2A4A"/>
          </a:solidFill>
          <a:ln w="12700">
            <a:solidFill>
              <a:srgbClr val="0F2A4A"/>
            </a:solidFill>
            <a:prstDash val="solid"/>
          </a:ln>
        </p:spPr>
      </p:sp>
      <p:sp>
        <p:nvSpPr>
          <p:cNvPr id="27" name="Shape 25"/>
          <p:cNvSpPr/>
          <p:nvPr/>
        </p:nvSpPr>
        <p:spPr>
          <a:xfrm>
            <a:off x="7571232" y="6463074"/>
            <a:ext cx="310896" cy="74886"/>
          </a:xfrm>
          <a:prstGeom prst="rect">
            <a:avLst/>
          </a:prstGeom>
          <a:solidFill>
            <a:srgbClr val="0F2A4A"/>
          </a:solidFill>
          <a:ln w="12700">
            <a:solidFill>
              <a:srgbClr val="0F2A4A"/>
            </a:solidFill>
            <a:prstDash val="solid"/>
          </a:ln>
        </p:spPr>
      </p:sp>
      <p:sp>
        <p:nvSpPr>
          <p:cNvPr id="28" name="Shape 26"/>
          <p:cNvSpPr/>
          <p:nvPr/>
        </p:nvSpPr>
        <p:spPr>
          <a:xfrm>
            <a:off x="7991856" y="6478051"/>
            <a:ext cx="310896" cy="59909"/>
          </a:xfrm>
          <a:prstGeom prst="rect">
            <a:avLst/>
          </a:prstGeom>
          <a:solidFill>
            <a:srgbClr val="0F2A4A"/>
          </a:solidFill>
          <a:ln w="12700">
            <a:solidFill>
              <a:srgbClr val="0F2A4A"/>
            </a:solidFill>
            <a:prstDash val="solid"/>
          </a:ln>
        </p:spPr>
      </p:sp>
      <p:sp>
        <p:nvSpPr>
          <p:cNvPr id="29" name="Shape 27"/>
          <p:cNvSpPr/>
          <p:nvPr/>
        </p:nvSpPr>
        <p:spPr>
          <a:xfrm>
            <a:off x="8412480" y="6493028"/>
            <a:ext cx="310896" cy="44932"/>
          </a:xfrm>
          <a:prstGeom prst="rect">
            <a:avLst/>
          </a:prstGeom>
          <a:solidFill>
            <a:srgbClr val="0F2A4A"/>
          </a:solidFill>
          <a:ln w="12700">
            <a:solidFill>
              <a:srgbClr val="0F2A4A"/>
            </a:solidFill>
            <a:prstDash val="solid"/>
          </a:ln>
        </p:spPr>
      </p:sp>
      <p:sp>
        <p:nvSpPr>
          <p:cNvPr id="30" name="Shape 28"/>
          <p:cNvSpPr/>
          <p:nvPr/>
        </p:nvSpPr>
        <p:spPr>
          <a:xfrm>
            <a:off x="8833104" y="6493028"/>
            <a:ext cx="310896" cy="44932"/>
          </a:xfrm>
          <a:prstGeom prst="rect">
            <a:avLst/>
          </a:prstGeom>
          <a:solidFill>
            <a:srgbClr val="0F2A4A"/>
          </a:solidFill>
          <a:ln w="12700">
            <a:solidFill>
              <a:srgbClr val="0F2A4A"/>
            </a:solidFill>
            <a:prstDash val="solid"/>
          </a:ln>
        </p:spPr>
      </p:sp>
      <p:sp>
        <p:nvSpPr>
          <p:cNvPr id="31" name="Shape 29"/>
          <p:cNvSpPr/>
          <p:nvPr/>
        </p:nvSpPr>
        <p:spPr>
          <a:xfrm>
            <a:off x="9253728" y="6508006"/>
            <a:ext cx="310896" cy="29954"/>
          </a:xfrm>
          <a:prstGeom prst="rect">
            <a:avLst/>
          </a:prstGeom>
          <a:solidFill>
            <a:srgbClr val="0F2A4A"/>
          </a:solidFill>
          <a:ln w="12700">
            <a:solidFill>
              <a:srgbClr val="0F2A4A"/>
            </a:solidFill>
            <a:prstDash val="solid"/>
          </a:ln>
        </p:spPr>
      </p:sp>
      <p:sp>
        <p:nvSpPr>
          <p:cNvPr id="32" name="Shape 30"/>
          <p:cNvSpPr/>
          <p:nvPr/>
        </p:nvSpPr>
        <p:spPr>
          <a:xfrm>
            <a:off x="9674352" y="6508006"/>
            <a:ext cx="310896" cy="29954"/>
          </a:xfrm>
          <a:prstGeom prst="rect">
            <a:avLst/>
          </a:prstGeom>
          <a:solidFill>
            <a:srgbClr val="0F2A4A"/>
          </a:solidFill>
          <a:ln w="12700">
            <a:solidFill>
              <a:srgbClr val="0F2A4A"/>
            </a:solidFill>
            <a:prstDash val="solid"/>
          </a:ln>
        </p:spPr>
      </p:sp>
      <p:sp>
        <p:nvSpPr>
          <p:cNvPr id="33" name="Text 31"/>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34" name="Text 32"/>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1</a:t>
            </a:r>
            <a:endParaRPr lang="en-US" sz="9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Resultado y evidencia</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A dónde queremos llegar</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a:t>
            </a:r>
            <a:endParaRPr lang="en-US" sz="950" dirty="0"/>
          </a:p>
        </p:txBody>
      </p:sp>
      <p:sp>
        <p:nvSpPr>
          <p:cNvPr id="6" name="Shape 4"/>
          <p:cNvSpPr/>
          <p:nvPr/>
        </p:nvSpPr>
        <p:spPr>
          <a:xfrm>
            <a:off x="658368" y="1600200"/>
            <a:ext cx="6766560" cy="2103120"/>
          </a:xfrm>
          <a:prstGeom prst="roundRect">
            <a:avLst>
              <a:gd name="adj" fmla="val 1739"/>
            </a:avLst>
          </a:prstGeom>
          <a:solidFill>
            <a:srgbClr val="F1F4F8"/>
          </a:solidFill>
          <a:ln w="12700">
            <a:solidFill>
              <a:srgbClr val="F1F4F8"/>
            </a:solidFill>
            <a:prstDash val="solid"/>
          </a:ln>
        </p:spPr>
      </p:sp>
      <p:sp>
        <p:nvSpPr>
          <p:cNvPr id="7" name="Text 5"/>
          <p:cNvSpPr txBox="1"/>
          <p:nvPr/>
        </p:nvSpPr>
        <p:spPr>
          <a:xfrm>
            <a:off x="896112" y="1801368"/>
            <a:ext cx="6291072"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RESULTADO DE APRENDIZAJE DE LA UNIDAD</a:t>
            </a:r>
            <a:endParaRPr lang="en-US" sz="1050" dirty="0"/>
          </a:p>
        </p:txBody>
      </p:sp>
      <p:sp>
        <p:nvSpPr>
          <p:cNvPr id="8" name="Text 6"/>
          <p:cNvSpPr txBox="1"/>
          <p:nvPr/>
        </p:nvSpPr>
        <p:spPr>
          <a:xfrm>
            <a:off x="896112" y="2093976"/>
            <a:ext cx="6291072" cy="1426464"/>
          </a:xfrm>
          <a:prstGeom prst="rect">
            <a:avLst/>
          </a:prstGeom>
          <a:noFill/>
          <a:ln/>
        </p:spPr>
        <p:txBody>
          <a:bodyPr wrap="square" lIns="0" tIns="0" rIns="0" bIns="0" rtlCol="0" anchor="ctr"/>
          <a:lstStyle/>
          <a:p>
            <a:pPr indent="0" marL="0">
              <a:lnSpc>
                <a:spcPct val="112000"/>
              </a:lnSpc>
              <a:buNone/>
            </a:pPr>
            <a:r>
              <a:rPr lang="en-US" sz="1500" dirty="0">
                <a:solidFill>
                  <a:srgbClr val="14202E"/>
                </a:solidFill>
                <a:latin typeface="Calibri" pitchFamily="34" charset="0"/>
                <a:ea typeface="Calibri" pitchFamily="34" charset="-122"/>
                <a:cs typeface="Calibri" pitchFamily="34" charset="-120"/>
              </a:rPr>
              <a:t>Analiza los fundamentos teóricos y maneja adecuadamente las principales aplicaciones para determinar indicadores del proceso salud-enfermedad en poblaciones.</a:t>
            </a:r>
            <a:endParaRPr lang="en-US" sz="1500" dirty="0"/>
          </a:p>
        </p:txBody>
      </p:sp>
      <p:sp>
        <p:nvSpPr>
          <p:cNvPr id="9" name="Shape 7"/>
          <p:cNvSpPr/>
          <p:nvPr/>
        </p:nvSpPr>
        <p:spPr>
          <a:xfrm>
            <a:off x="7699248" y="1600200"/>
            <a:ext cx="3831336" cy="2103120"/>
          </a:xfrm>
          <a:prstGeom prst="roundRect">
            <a:avLst>
              <a:gd name="adj" fmla="val 1739"/>
            </a:avLst>
          </a:prstGeom>
          <a:solidFill>
            <a:srgbClr val="08182C"/>
          </a:solidFill>
          <a:ln w="12700">
            <a:solidFill>
              <a:srgbClr val="08182C"/>
            </a:solidFill>
            <a:prstDash val="solid"/>
          </a:ln>
        </p:spPr>
      </p:sp>
      <p:sp>
        <p:nvSpPr>
          <p:cNvPr id="10" name="Text 8"/>
          <p:cNvSpPr txBox="1"/>
          <p:nvPr/>
        </p:nvSpPr>
        <p:spPr>
          <a:xfrm>
            <a:off x="7936992" y="1801368"/>
            <a:ext cx="3355848" cy="237744"/>
          </a:xfrm>
          <a:prstGeom prst="rect">
            <a:avLst/>
          </a:prstGeom>
          <a:noFill/>
          <a:ln/>
        </p:spPr>
        <p:txBody>
          <a:bodyPr wrap="square" lIns="0" tIns="0" rIns="0" bIns="0" rtlCol="0" anchor="ctr"/>
          <a:lstStyle/>
          <a:p>
            <a:pPr indent="0" marL="0">
              <a:buNone/>
            </a:pPr>
            <a:r>
              <a:rPr lang="en-US" sz="1050" b="1" dirty="0">
                <a:solidFill>
                  <a:srgbClr val="8FB4D4"/>
                </a:solidFill>
                <a:latin typeface="Calibri" pitchFamily="34" charset="0"/>
                <a:ea typeface="Calibri" pitchFamily="34" charset="-122"/>
                <a:cs typeface="Calibri" pitchFamily="34" charset="-120"/>
              </a:rPr>
              <a:t>EVIDENCIA DE ESTA SEMANA</a:t>
            </a:r>
            <a:endParaRPr lang="en-US" sz="1050" dirty="0"/>
          </a:p>
        </p:txBody>
      </p:sp>
      <p:sp>
        <p:nvSpPr>
          <p:cNvPr id="11" name="Text 9"/>
          <p:cNvSpPr txBox="1"/>
          <p:nvPr/>
        </p:nvSpPr>
        <p:spPr>
          <a:xfrm>
            <a:off x="7936992" y="2093976"/>
            <a:ext cx="3355848" cy="329184"/>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Control de lectura</a:t>
            </a:r>
            <a:endParaRPr lang="en-US" sz="1800" dirty="0"/>
          </a:p>
        </p:txBody>
      </p:sp>
      <p:sp>
        <p:nvSpPr>
          <p:cNvPr id="12" name="Text 10"/>
          <p:cNvSpPr txBox="1"/>
          <p:nvPr/>
        </p:nvSpPr>
        <p:spPr>
          <a:xfrm>
            <a:off x="7936992" y="2478024"/>
            <a:ext cx="3355848" cy="1042416"/>
          </a:xfrm>
          <a:prstGeom prst="rect">
            <a:avLst/>
          </a:prstGeom>
          <a:noFill/>
          <a:ln/>
        </p:spPr>
        <p:txBody>
          <a:bodyPr wrap="square" lIns="0" tIns="0" rIns="0" bIns="0" rtlCol="0" anchor="ctr"/>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Las preguntas se parecen a las de la autoevaluación del final. Si las resuelves sin mirar, estás preparado.</a:t>
            </a:r>
            <a:endParaRPr lang="en-US" sz="1300" dirty="0"/>
          </a:p>
        </p:txBody>
      </p:sp>
      <p:sp>
        <p:nvSpPr>
          <p:cNvPr id="13" name="Text 11"/>
          <p:cNvSpPr txBox="1"/>
          <p:nvPr/>
        </p:nvSpPr>
        <p:spPr>
          <a:xfrm>
            <a:off x="658368" y="3931920"/>
            <a:ext cx="10872216" cy="274320"/>
          </a:xfrm>
          <a:prstGeom prst="rect">
            <a:avLst/>
          </a:prstGeom>
          <a:noFill/>
          <a:ln/>
        </p:spPr>
        <p:txBody>
          <a:bodyPr wrap="square" lIns="0" tIns="0" rIns="0" bIns="0" rtlCol="0" anchor="ctr"/>
          <a:lstStyle/>
          <a:p>
            <a:pPr algn="l" indent="0" marL="0">
              <a:lnSpc>
                <a:spcPct val="115000"/>
              </a:lnSpc>
              <a:buNone/>
            </a:pPr>
            <a:r>
              <a:rPr lang="en-US" sz="1500" b="1" dirty="0">
                <a:solidFill>
                  <a:srgbClr val="14202E"/>
                </a:solidFill>
                <a:latin typeface="Calibri" pitchFamily="34" charset="0"/>
                <a:ea typeface="Calibri" pitchFamily="34" charset="-122"/>
                <a:cs typeface="Calibri" pitchFamily="34" charset="-120"/>
              </a:rPr>
              <a:t>Objetivos concretos de la sesión</a:t>
            </a:r>
            <a:endParaRPr lang="en-US" sz="1500" dirty="0"/>
          </a:p>
        </p:txBody>
      </p:sp>
      <p:sp>
        <p:nvSpPr>
          <p:cNvPr id="14" name="Text 12"/>
          <p:cNvSpPr txBox="1"/>
          <p:nvPr/>
        </p:nvSpPr>
        <p:spPr>
          <a:xfrm>
            <a:off x="658368" y="4297680"/>
            <a:ext cx="10872216" cy="1828800"/>
          </a:xfrm>
          <a:prstGeom prst="rect">
            <a:avLst/>
          </a:prstGeom>
          <a:noFill/>
          <a:ln/>
        </p:spPr>
        <p:txBody>
          <a:bodyPr wrap="square" lIns="0" tIns="0" rIns="0" bIns="0" rtlCol="0" anchor="t"/>
          <a:lstStyle/>
          <a:p>
            <a:pPr marL="342900" indent="-342900">
              <a:lnSpc>
                <a:spcPct val="110000"/>
              </a:lnSpc>
              <a:spcAft>
                <a:spcPts val="600"/>
              </a:spcAft>
              <a:buSzPct val="100000"/>
              <a:buChar char="•"/>
            </a:pPr>
            <a:r>
              <a:rPr lang="en-US" sz="1300" dirty="0">
                <a:solidFill>
                  <a:srgbClr val="14202E"/>
                </a:solidFill>
                <a:latin typeface="Calibri" pitchFamily="34" charset="0"/>
                <a:ea typeface="Calibri" pitchFamily="34" charset="-122"/>
                <a:cs typeface="Calibri" pitchFamily="34" charset="-120"/>
              </a:rPr>
              <a:t>Distinguir razón, proporción, porcentaje, probabilidad, riesgo y tasa por su numerador y denominador.</a:t>
            </a:r>
            <a:endParaRPr lang="en-US" sz="1300" dirty="0"/>
          </a:p>
          <a:p>
            <a:pPr marL="342900" indent="-342900">
              <a:lnSpc>
                <a:spcPct val="110000"/>
              </a:lnSpc>
              <a:spcAft>
                <a:spcPts val="600"/>
              </a:spcAft>
              <a:buSzPct val="100000"/>
              <a:buChar char="•"/>
            </a:pPr>
            <a:r>
              <a:rPr lang="en-US" sz="1300" dirty="0">
                <a:solidFill>
                  <a:srgbClr val="14202E"/>
                </a:solidFill>
                <a:latin typeface="Calibri" pitchFamily="34" charset="0"/>
                <a:ea typeface="Calibri" pitchFamily="34" charset="-122"/>
                <a:cs typeface="Calibri" pitchFamily="34" charset="-120"/>
              </a:rPr>
              <a:t>Calcular e interpretar prevalencia, incidencia acumulada y tasa de incidencia.</a:t>
            </a:r>
            <a:endParaRPr lang="en-US" sz="1300" dirty="0"/>
          </a:p>
          <a:p>
            <a:pPr marL="342900" indent="-342900">
              <a:lnSpc>
                <a:spcPct val="110000"/>
              </a:lnSpc>
              <a:spcAft>
                <a:spcPts val="600"/>
              </a:spcAft>
              <a:buSzPct val="100000"/>
              <a:buChar char="•"/>
            </a:pPr>
            <a:r>
              <a:rPr lang="en-US" sz="1300" dirty="0">
                <a:solidFill>
                  <a:srgbClr val="14202E"/>
                </a:solidFill>
                <a:latin typeface="Calibri" pitchFamily="34" charset="0"/>
                <a:ea typeface="Calibri" pitchFamily="34" charset="-122"/>
                <a:cs typeface="Calibri" pitchFamily="34" charset="-120"/>
              </a:rPr>
              <a:t>Aplicar la relación entre prevalencia, incidencia y duración de la enfermedad.</a:t>
            </a:r>
            <a:endParaRPr lang="en-US" sz="1300" dirty="0"/>
          </a:p>
          <a:p>
            <a:pPr marL="342900" indent="-342900">
              <a:lnSpc>
                <a:spcPct val="110000"/>
              </a:lnSpc>
              <a:spcAft>
                <a:spcPts val="600"/>
              </a:spcAft>
              <a:buSzPct val="100000"/>
              <a:buChar char="•"/>
            </a:pPr>
            <a:r>
              <a:rPr lang="en-US" sz="1300" dirty="0">
                <a:solidFill>
                  <a:srgbClr val="14202E"/>
                </a:solidFill>
                <a:latin typeface="Calibri" pitchFamily="34" charset="0"/>
                <a:ea typeface="Calibri" pitchFamily="34" charset="-122"/>
                <a:cs typeface="Calibri" pitchFamily="34" charset="-120"/>
              </a:rPr>
              <a:t>Calcular tasa de ataque y tasa de ataque secundario en un brote.</a:t>
            </a:r>
            <a:endParaRPr lang="en-US" sz="1300" dirty="0"/>
          </a:p>
          <a:p>
            <a:pPr marL="342900" indent="-342900">
              <a:lnSpc>
                <a:spcPct val="110000"/>
              </a:lnSpc>
              <a:spcAft>
                <a:spcPts val="600"/>
              </a:spcAft>
              <a:buSzPct val="100000"/>
              <a:buChar char="•"/>
            </a:pPr>
            <a:r>
              <a:rPr lang="en-US" sz="1300" dirty="0">
                <a:solidFill>
                  <a:srgbClr val="14202E"/>
                </a:solidFill>
                <a:latin typeface="Calibri" pitchFamily="34" charset="0"/>
                <a:ea typeface="Calibri" pitchFamily="34" charset="-122"/>
                <a:cs typeface="Calibri" pitchFamily="34" charset="-120"/>
              </a:rPr>
              <a:t>Calcular mortalidad general, mortalidad infantil, razón de mortalidad materna y letalidad.</a:t>
            </a:r>
            <a:endParaRPr lang="en-US" sz="1300" dirty="0"/>
          </a:p>
          <a:p>
            <a:pPr marL="342900" indent="-342900">
              <a:lnSpc>
                <a:spcPct val="110000"/>
              </a:lnSpc>
              <a:spcAft>
                <a:spcPts val="600"/>
              </a:spcAft>
              <a:buSzPct val="100000"/>
              <a:buChar char="•"/>
            </a:pPr>
            <a:r>
              <a:rPr lang="en-US" sz="1300" dirty="0">
                <a:solidFill>
                  <a:srgbClr val="14202E"/>
                </a:solidFill>
                <a:latin typeface="Calibri" pitchFamily="34" charset="0"/>
                <a:ea typeface="Calibri" pitchFamily="34" charset="-122"/>
                <a:cs typeface="Calibri" pitchFamily="34" charset="-120"/>
              </a:rPr>
              <a:t>Explicar por qué la distribución proporcional no mide riesgo y por qué las tasas crudas pueden engañar.</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Ruta de trabajo</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Contenido de la sesión</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3</a:t>
            </a:r>
            <a:endParaRPr lang="en-US" sz="950" dirty="0"/>
          </a:p>
        </p:txBody>
      </p:sp>
      <p:sp>
        <p:nvSpPr>
          <p:cNvPr id="6" name="Shape 4"/>
          <p:cNvSpPr/>
          <p:nvPr/>
        </p:nvSpPr>
        <p:spPr>
          <a:xfrm>
            <a:off x="658368" y="1691640"/>
            <a:ext cx="3441192" cy="658368"/>
          </a:xfrm>
          <a:prstGeom prst="roundRect">
            <a:avLst>
              <a:gd name="adj" fmla="val 6944"/>
            </a:avLst>
          </a:prstGeom>
          <a:solidFill>
            <a:srgbClr val="F1F4F8"/>
          </a:solidFill>
          <a:ln w="12700">
            <a:solidFill>
              <a:srgbClr val="333333"/>
            </a:solidFill>
            <a:prstDash val="solid"/>
          </a:ln>
        </p:spPr>
      </p:sp>
      <p:sp>
        <p:nvSpPr>
          <p:cNvPr id="7" name="Text 5"/>
          <p:cNvSpPr txBox="1"/>
          <p:nvPr/>
        </p:nvSpPr>
        <p:spPr>
          <a:xfrm>
            <a:off x="841248" y="1874520"/>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01</a:t>
            </a:r>
            <a:endParaRPr lang="en-US" sz="1500" dirty="0"/>
          </a:p>
        </p:txBody>
      </p:sp>
      <p:sp>
        <p:nvSpPr>
          <p:cNvPr id="8" name="Text 6"/>
          <p:cNvSpPr txBox="1"/>
          <p:nvPr/>
        </p:nvSpPr>
        <p:spPr>
          <a:xfrm>
            <a:off x="1316736" y="1874520"/>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Valores absolutos y relativos</a:t>
            </a:r>
            <a:endParaRPr lang="en-US" sz="1250" dirty="0"/>
          </a:p>
        </p:txBody>
      </p:sp>
      <p:sp>
        <p:nvSpPr>
          <p:cNvPr id="9" name="Shape 7"/>
          <p:cNvSpPr/>
          <p:nvPr/>
        </p:nvSpPr>
        <p:spPr>
          <a:xfrm>
            <a:off x="658368" y="2532888"/>
            <a:ext cx="3441192" cy="658368"/>
          </a:xfrm>
          <a:prstGeom prst="roundRect">
            <a:avLst>
              <a:gd name="adj" fmla="val 6944"/>
            </a:avLst>
          </a:prstGeom>
          <a:solidFill>
            <a:srgbClr val="F1F4F8"/>
          </a:solidFill>
          <a:ln w="12700">
            <a:solidFill>
              <a:srgbClr val="333333"/>
            </a:solidFill>
            <a:prstDash val="solid"/>
          </a:ln>
        </p:spPr>
      </p:sp>
      <p:sp>
        <p:nvSpPr>
          <p:cNvPr id="10" name="Text 8"/>
          <p:cNvSpPr txBox="1"/>
          <p:nvPr/>
        </p:nvSpPr>
        <p:spPr>
          <a:xfrm>
            <a:off x="841248" y="2715768"/>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02</a:t>
            </a:r>
            <a:endParaRPr lang="en-US" sz="1500" dirty="0"/>
          </a:p>
        </p:txBody>
      </p:sp>
      <p:sp>
        <p:nvSpPr>
          <p:cNvPr id="11" name="Text 9"/>
          <p:cNvSpPr txBox="1"/>
          <p:nvPr/>
        </p:nvSpPr>
        <p:spPr>
          <a:xfrm>
            <a:off x="1316736" y="2715768"/>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Razón</a:t>
            </a:r>
            <a:endParaRPr lang="en-US" sz="1250" dirty="0"/>
          </a:p>
        </p:txBody>
      </p:sp>
      <p:sp>
        <p:nvSpPr>
          <p:cNvPr id="12" name="Shape 10"/>
          <p:cNvSpPr/>
          <p:nvPr/>
        </p:nvSpPr>
        <p:spPr>
          <a:xfrm>
            <a:off x="658368" y="3374136"/>
            <a:ext cx="3441192" cy="658368"/>
          </a:xfrm>
          <a:prstGeom prst="roundRect">
            <a:avLst>
              <a:gd name="adj" fmla="val 6944"/>
            </a:avLst>
          </a:prstGeom>
          <a:solidFill>
            <a:srgbClr val="F1F4F8"/>
          </a:solidFill>
          <a:ln w="12700">
            <a:solidFill>
              <a:srgbClr val="333333"/>
            </a:solidFill>
            <a:prstDash val="solid"/>
          </a:ln>
        </p:spPr>
      </p:sp>
      <p:sp>
        <p:nvSpPr>
          <p:cNvPr id="13" name="Text 11"/>
          <p:cNvSpPr txBox="1"/>
          <p:nvPr/>
        </p:nvSpPr>
        <p:spPr>
          <a:xfrm>
            <a:off x="841248" y="3557016"/>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03</a:t>
            </a:r>
            <a:endParaRPr lang="en-US" sz="1500" dirty="0"/>
          </a:p>
        </p:txBody>
      </p:sp>
      <p:sp>
        <p:nvSpPr>
          <p:cNvPr id="14" name="Text 12"/>
          <p:cNvSpPr txBox="1"/>
          <p:nvPr/>
        </p:nvSpPr>
        <p:spPr>
          <a:xfrm>
            <a:off x="1316736" y="3557016"/>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Proporción y porcentaje</a:t>
            </a:r>
            <a:endParaRPr lang="en-US" sz="1250" dirty="0"/>
          </a:p>
        </p:txBody>
      </p:sp>
      <p:sp>
        <p:nvSpPr>
          <p:cNvPr id="15" name="Shape 13"/>
          <p:cNvSpPr/>
          <p:nvPr/>
        </p:nvSpPr>
        <p:spPr>
          <a:xfrm>
            <a:off x="658368" y="4215384"/>
            <a:ext cx="3441192" cy="658368"/>
          </a:xfrm>
          <a:prstGeom prst="roundRect">
            <a:avLst>
              <a:gd name="adj" fmla="val 6944"/>
            </a:avLst>
          </a:prstGeom>
          <a:solidFill>
            <a:srgbClr val="F1F4F8"/>
          </a:solidFill>
          <a:ln w="12700">
            <a:solidFill>
              <a:srgbClr val="333333"/>
            </a:solidFill>
            <a:prstDash val="solid"/>
          </a:ln>
        </p:spPr>
      </p:sp>
      <p:sp>
        <p:nvSpPr>
          <p:cNvPr id="16" name="Text 14"/>
          <p:cNvSpPr txBox="1"/>
          <p:nvPr/>
        </p:nvSpPr>
        <p:spPr>
          <a:xfrm>
            <a:off x="841248" y="4398264"/>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04</a:t>
            </a:r>
            <a:endParaRPr lang="en-US" sz="1500" dirty="0"/>
          </a:p>
        </p:txBody>
      </p:sp>
      <p:sp>
        <p:nvSpPr>
          <p:cNvPr id="17" name="Text 15"/>
          <p:cNvSpPr txBox="1"/>
          <p:nvPr/>
        </p:nvSpPr>
        <p:spPr>
          <a:xfrm>
            <a:off x="1316736" y="4398264"/>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Probabilidad y riesgo</a:t>
            </a:r>
            <a:endParaRPr lang="en-US" sz="1250" dirty="0"/>
          </a:p>
        </p:txBody>
      </p:sp>
      <p:sp>
        <p:nvSpPr>
          <p:cNvPr id="18" name="Shape 16"/>
          <p:cNvSpPr/>
          <p:nvPr/>
        </p:nvSpPr>
        <p:spPr>
          <a:xfrm>
            <a:off x="658368" y="5056632"/>
            <a:ext cx="3441192" cy="658368"/>
          </a:xfrm>
          <a:prstGeom prst="roundRect">
            <a:avLst>
              <a:gd name="adj" fmla="val 6944"/>
            </a:avLst>
          </a:prstGeom>
          <a:solidFill>
            <a:srgbClr val="F1F4F8"/>
          </a:solidFill>
          <a:ln w="12700">
            <a:solidFill>
              <a:srgbClr val="333333"/>
            </a:solidFill>
            <a:prstDash val="solid"/>
          </a:ln>
        </p:spPr>
      </p:sp>
      <p:sp>
        <p:nvSpPr>
          <p:cNvPr id="19" name="Text 17"/>
          <p:cNvSpPr txBox="1"/>
          <p:nvPr/>
        </p:nvSpPr>
        <p:spPr>
          <a:xfrm>
            <a:off x="841248" y="5239512"/>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05</a:t>
            </a:r>
            <a:endParaRPr lang="en-US" sz="1500" dirty="0"/>
          </a:p>
        </p:txBody>
      </p:sp>
      <p:sp>
        <p:nvSpPr>
          <p:cNvPr id="20" name="Text 18"/>
          <p:cNvSpPr txBox="1"/>
          <p:nvPr/>
        </p:nvSpPr>
        <p:spPr>
          <a:xfrm>
            <a:off x="1316736" y="5239512"/>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Tasa</a:t>
            </a:r>
            <a:endParaRPr lang="en-US" sz="1250" dirty="0"/>
          </a:p>
        </p:txBody>
      </p:sp>
      <p:sp>
        <p:nvSpPr>
          <p:cNvPr id="21" name="Shape 19"/>
          <p:cNvSpPr/>
          <p:nvPr/>
        </p:nvSpPr>
        <p:spPr>
          <a:xfrm>
            <a:off x="4373880" y="1691640"/>
            <a:ext cx="3441192" cy="658368"/>
          </a:xfrm>
          <a:prstGeom prst="roundRect">
            <a:avLst>
              <a:gd name="adj" fmla="val 6944"/>
            </a:avLst>
          </a:prstGeom>
          <a:solidFill>
            <a:srgbClr val="F1F4F8"/>
          </a:solidFill>
          <a:ln w="12700">
            <a:solidFill>
              <a:srgbClr val="333333"/>
            </a:solidFill>
            <a:prstDash val="solid"/>
          </a:ln>
        </p:spPr>
      </p:sp>
      <p:sp>
        <p:nvSpPr>
          <p:cNvPr id="22" name="Text 20"/>
          <p:cNvSpPr txBox="1"/>
          <p:nvPr/>
        </p:nvSpPr>
        <p:spPr>
          <a:xfrm>
            <a:off x="4556760" y="1874520"/>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06</a:t>
            </a:r>
            <a:endParaRPr lang="en-US" sz="1500" dirty="0"/>
          </a:p>
        </p:txBody>
      </p:sp>
      <p:sp>
        <p:nvSpPr>
          <p:cNvPr id="23" name="Text 21"/>
          <p:cNvSpPr txBox="1"/>
          <p:nvPr/>
        </p:nvSpPr>
        <p:spPr>
          <a:xfrm>
            <a:off x="5032248" y="1874520"/>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Prevalencia</a:t>
            </a:r>
            <a:endParaRPr lang="en-US" sz="1250" dirty="0"/>
          </a:p>
        </p:txBody>
      </p:sp>
      <p:sp>
        <p:nvSpPr>
          <p:cNvPr id="24" name="Shape 22"/>
          <p:cNvSpPr/>
          <p:nvPr/>
        </p:nvSpPr>
        <p:spPr>
          <a:xfrm>
            <a:off x="4373880" y="2532888"/>
            <a:ext cx="3441192" cy="658368"/>
          </a:xfrm>
          <a:prstGeom prst="roundRect">
            <a:avLst>
              <a:gd name="adj" fmla="val 6944"/>
            </a:avLst>
          </a:prstGeom>
          <a:solidFill>
            <a:srgbClr val="F1F4F8"/>
          </a:solidFill>
          <a:ln w="12700">
            <a:solidFill>
              <a:srgbClr val="333333"/>
            </a:solidFill>
            <a:prstDash val="solid"/>
          </a:ln>
        </p:spPr>
      </p:sp>
      <p:sp>
        <p:nvSpPr>
          <p:cNvPr id="25" name="Text 23"/>
          <p:cNvSpPr txBox="1"/>
          <p:nvPr/>
        </p:nvSpPr>
        <p:spPr>
          <a:xfrm>
            <a:off x="4556760" y="2715768"/>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07</a:t>
            </a:r>
            <a:endParaRPr lang="en-US" sz="1500" dirty="0"/>
          </a:p>
        </p:txBody>
      </p:sp>
      <p:sp>
        <p:nvSpPr>
          <p:cNvPr id="26" name="Text 24"/>
          <p:cNvSpPr txBox="1"/>
          <p:nvPr/>
        </p:nvSpPr>
        <p:spPr>
          <a:xfrm>
            <a:off x="5032248" y="2715768"/>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Incidencia acumulada</a:t>
            </a:r>
            <a:endParaRPr lang="en-US" sz="1250" dirty="0"/>
          </a:p>
        </p:txBody>
      </p:sp>
      <p:sp>
        <p:nvSpPr>
          <p:cNvPr id="27" name="Shape 25"/>
          <p:cNvSpPr/>
          <p:nvPr/>
        </p:nvSpPr>
        <p:spPr>
          <a:xfrm>
            <a:off x="4373880" y="3374136"/>
            <a:ext cx="3441192" cy="658368"/>
          </a:xfrm>
          <a:prstGeom prst="roundRect">
            <a:avLst>
              <a:gd name="adj" fmla="val 6944"/>
            </a:avLst>
          </a:prstGeom>
          <a:solidFill>
            <a:srgbClr val="F1F4F8"/>
          </a:solidFill>
          <a:ln w="12700">
            <a:solidFill>
              <a:srgbClr val="333333"/>
            </a:solidFill>
            <a:prstDash val="solid"/>
          </a:ln>
        </p:spPr>
      </p:sp>
      <p:sp>
        <p:nvSpPr>
          <p:cNvPr id="28" name="Text 26"/>
          <p:cNvSpPr txBox="1"/>
          <p:nvPr/>
        </p:nvSpPr>
        <p:spPr>
          <a:xfrm>
            <a:off x="4556760" y="3557016"/>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08</a:t>
            </a:r>
            <a:endParaRPr lang="en-US" sz="1500" dirty="0"/>
          </a:p>
        </p:txBody>
      </p:sp>
      <p:sp>
        <p:nvSpPr>
          <p:cNvPr id="29" name="Text 27"/>
          <p:cNvSpPr txBox="1"/>
          <p:nvPr/>
        </p:nvSpPr>
        <p:spPr>
          <a:xfrm>
            <a:off x="5032248" y="3557016"/>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Tasa de incidencia</a:t>
            </a:r>
            <a:endParaRPr lang="en-US" sz="1250" dirty="0"/>
          </a:p>
        </p:txBody>
      </p:sp>
      <p:sp>
        <p:nvSpPr>
          <p:cNvPr id="30" name="Shape 28"/>
          <p:cNvSpPr/>
          <p:nvPr/>
        </p:nvSpPr>
        <p:spPr>
          <a:xfrm>
            <a:off x="4373880" y="4215384"/>
            <a:ext cx="3441192" cy="658368"/>
          </a:xfrm>
          <a:prstGeom prst="roundRect">
            <a:avLst>
              <a:gd name="adj" fmla="val 6944"/>
            </a:avLst>
          </a:prstGeom>
          <a:solidFill>
            <a:srgbClr val="F1F4F8"/>
          </a:solidFill>
          <a:ln w="12700">
            <a:solidFill>
              <a:srgbClr val="333333"/>
            </a:solidFill>
            <a:prstDash val="solid"/>
          </a:ln>
        </p:spPr>
      </p:sp>
      <p:sp>
        <p:nvSpPr>
          <p:cNvPr id="31" name="Text 29"/>
          <p:cNvSpPr txBox="1"/>
          <p:nvPr/>
        </p:nvSpPr>
        <p:spPr>
          <a:xfrm>
            <a:off x="4556760" y="4398264"/>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09</a:t>
            </a:r>
            <a:endParaRPr lang="en-US" sz="1500" dirty="0"/>
          </a:p>
        </p:txBody>
      </p:sp>
      <p:sp>
        <p:nvSpPr>
          <p:cNvPr id="32" name="Text 30"/>
          <p:cNvSpPr txBox="1"/>
          <p:nvPr/>
        </p:nvSpPr>
        <p:spPr>
          <a:xfrm>
            <a:off x="5032248" y="4398264"/>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Prevalencia e incidencia</a:t>
            </a:r>
            <a:endParaRPr lang="en-US" sz="1250" dirty="0"/>
          </a:p>
        </p:txBody>
      </p:sp>
      <p:sp>
        <p:nvSpPr>
          <p:cNvPr id="33" name="Shape 31"/>
          <p:cNvSpPr/>
          <p:nvPr/>
        </p:nvSpPr>
        <p:spPr>
          <a:xfrm>
            <a:off x="4373880" y="5056632"/>
            <a:ext cx="3441192" cy="658368"/>
          </a:xfrm>
          <a:prstGeom prst="roundRect">
            <a:avLst>
              <a:gd name="adj" fmla="val 6944"/>
            </a:avLst>
          </a:prstGeom>
          <a:solidFill>
            <a:srgbClr val="F1F4F8"/>
          </a:solidFill>
          <a:ln w="12700">
            <a:solidFill>
              <a:srgbClr val="333333"/>
            </a:solidFill>
            <a:prstDash val="solid"/>
          </a:ln>
        </p:spPr>
      </p:sp>
      <p:sp>
        <p:nvSpPr>
          <p:cNvPr id="34" name="Text 32"/>
          <p:cNvSpPr txBox="1"/>
          <p:nvPr/>
        </p:nvSpPr>
        <p:spPr>
          <a:xfrm>
            <a:off x="4556760" y="5239512"/>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10</a:t>
            </a:r>
            <a:endParaRPr lang="en-US" sz="1500" dirty="0"/>
          </a:p>
        </p:txBody>
      </p:sp>
      <p:sp>
        <p:nvSpPr>
          <p:cNvPr id="35" name="Text 33"/>
          <p:cNvSpPr txBox="1"/>
          <p:nvPr/>
        </p:nvSpPr>
        <p:spPr>
          <a:xfrm>
            <a:off x="5032248" y="5239512"/>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Tasa de ataque</a:t>
            </a:r>
            <a:endParaRPr lang="en-US" sz="1250" dirty="0"/>
          </a:p>
        </p:txBody>
      </p:sp>
      <p:sp>
        <p:nvSpPr>
          <p:cNvPr id="36" name="Shape 34"/>
          <p:cNvSpPr/>
          <p:nvPr/>
        </p:nvSpPr>
        <p:spPr>
          <a:xfrm>
            <a:off x="8089392" y="1691640"/>
            <a:ext cx="3441192" cy="658368"/>
          </a:xfrm>
          <a:prstGeom prst="roundRect">
            <a:avLst>
              <a:gd name="adj" fmla="val 6944"/>
            </a:avLst>
          </a:prstGeom>
          <a:solidFill>
            <a:srgbClr val="F1F4F8"/>
          </a:solidFill>
          <a:ln w="12700">
            <a:solidFill>
              <a:srgbClr val="333333"/>
            </a:solidFill>
            <a:prstDash val="solid"/>
          </a:ln>
        </p:spPr>
      </p:sp>
      <p:sp>
        <p:nvSpPr>
          <p:cNvPr id="37" name="Text 35"/>
          <p:cNvSpPr txBox="1"/>
          <p:nvPr/>
        </p:nvSpPr>
        <p:spPr>
          <a:xfrm>
            <a:off x="8272272" y="1874520"/>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11</a:t>
            </a:r>
            <a:endParaRPr lang="en-US" sz="1500" dirty="0"/>
          </a:p>
        </p:txBody>
      </p:sp>
      <p:sp>
        <p:nvSpPr>
          <p:cNvPr id="38" name="Text 36"/>
          <p:cNvSpPr txBox="1"/>
          <p:nvPr/>
        </p:nvSpPr>
        <p:spPr>
          <a:xfrm>
            <a:off x="8747760" y="1874520"/>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Mortalidad general</a:t>
            </a:r>
            <a:endParaRPr lang="en-US" sz="1250" dirty="0"/>
          </a:p>
        </p:txBody>
      </p:sp>
      <p:sp>
        <p:nvSpPr>
          <p:cNvPr id="39" name="Shape 37"/>
          <p:cNvSpPr/>
          <p:nvPr/>
        </p:nvSpPr>
        <p:spPr>
          <a:xfrm>
            <a:off x="8089392" y="2532888"/>
            <a:ext cx="3441192" cy="658368"/>
          </a:xfrm>
          <a:prstGeom prst="roundRect">
            <a:avLst>
              <a:gd name="adj" fmla="val 6944"/>
            </a:avLst>
          </a:prstGeom>
          <a:solidFill>
            <a:srgbClr val="F1F4F8"/>
          </a:solidFill>
          <a:ln w="12700">
            <a:solidFill>
              <a:srgbClr val="333333"/>
            </a:solidFill>
            <a:prstDash val="solid"/>
          </a:ln>
        </p:spPr>
      </p:sp>
      <p:sp>
        <p:nvSpPr>
          <p:cNvPr id="40" name="Text 38"/>
          <p:cNvSpPr txBox="1"/>
          <p:nvPr/>
        </p:nvSpPr>
        <p:spPr>
          <a:xfrm>
            <a:off x="8272272" y="2715768"/>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12</a:t>
            </a:r>
            <a:endParaRPr lang="en-US" sz="1500" dirty="0"/>
          </a:p>
        </p:txBody>
      </p:sp>
      <p:sp>
        <p:nvSpPr>
          <p:cNvPr id="41" name="Text 39"/>
          <p:cNvSpPr txBox="1"/>
          <p:nvPr/>
        </p:nvSpPr>
        <p:spPr>
          <a:xfrm>
            <a:off x="8747760" y="2715768"/>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Mortalidad infantil y materna</a:t>
            </a:r>
            <a:endParaRPr lang="en-US" sz="1250" dirty="0"/>
          </a:p>
        </p:txBody>
      </p:sp>
      <p:sp>
        <p:nvSpPr>
          <p:cNvPr id="42" name="Shape 40"/>
          <p:cNvSpPr/>
          <p:nvPr/>
        </p:nvSpPr>
        <p:spPr>
          <a:xfrm>
            <a:off x="8089392" y="3374136"/>
            <a:ext cx="3441192" cy="658368"/>
          </a:xfrm>
          <a:prstGeom prst="roundRect">
            <a:avLst>
              <a:gd name="adj" fmla="val 6944"/>
            </a:avLst>
          </a:prstGeom>
          <a:solidFill>
            <a:srgbClr val="F1F4F8"/>
          </a:solidFill>
          <a:ln w="12700">
            <a:solidFill>
              <a:srgbClr val="333333"/>
            </a:solidFill>
            <a:prstDash val="solid"/>
          </a:ln>
        </p:spPr>
      </p:sp>
      <p:sp>
        <p:nvSpPr>
          <p:cNvPr id="43" name="Text 41"/>
          <p:cNvSpPr txBox="1"/>
          <p:nvPr/>
        </p:nvSpPr>
        <p:spPr>
          <a:xfrm>
            <a:off x="8272272" y="3557016"/>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13</a:t>
            </a:r>
            <a:endParaRPr lang="en-US" sz="1500" dirty="0"/>
          </a:p>
        </p:txBody>
      </p:sp>
      <p:sp>
        <p:nvSpPr>
          <p:cNvPr id="44" name="Text 42"/>
          <p:cNvSpPr txBox="1"/>
          <p:nvPr/>
        </p:nvSpPr>
        <p:spPr>
          <a:xfrm>
            <a:off x="8747760" y="3557016"/>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Letalidad</a:t>
            </a:r>
            <a:endParaRPr lang="en-US" sz="1250" dirty="0"/>
          </a:p>
        </p:txBody>
      </p:sp>
      <p:sp>
        <p:nvSpPr>
          <p:cNvPr id="45" name="Shape 43"/>
          <p:cNvSpPr/>
          <p:nvPr/>
        </p:nvSpPr>
        <p:spPr>
          <a:xfrm>
            <a:off x="8089392" y="4215384"/>
            <a:ext cx="3441192" cy="658368"/>
          </a:xfrm>
          <a:prstGeom prst="roundRect">
            <a:avLst>
              <a:gd name="adj" fmla="val 6944"/>
            </a:avLst>
          </a:prstGeom>
          <a:solidFill>
            <a:srgbClr val="F1F4F8"/>
          </a:solidFill>
          <a:ln w="12700">
            <a:solidFill>
              <a:srgbClr val="333333"/>
            </a:solidFill>
            <a:prstDash val="solid"/>
          </a:ln>
        </p:spPr>
      </p:sp>
      <p:sp>
        <p:nvSpPr>
          <p:cNvPr id="46" name="Text 44"/>
          <p:cNvSpPr txBox="1"/>
          <p:nvPr/>
        </p:nvSpPr>
        <p:spPr>
          <a:xfrm>
            <a:off x="8272272" y="4398264"/>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14</a:t>
            </a:r>
            <a:endParaRPr lang="en-US" sz="1500" dirty="0"/>
          </a:p>
        </p:txBody>
      </p:sp>
      <p:sp>
        <p:nvSpPr>
          <p:cNvPr id="47" name="Text 45"/>
          <p:cNvSpPr txBox="1"/>
          <p:nvPr/>
        </p:nvSpPr>
        <p:spPr>
          <a:xfrm>
            <a:off x="8747760" y="4398264"/>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Distribución proporcional</a:t>
            </a:r>
            <a:endParaRPr lang="en-US" sz="1250" dirty="0"/>
          </a:p>
        </p:txBody>
      </p:sp>
      <p:sp>
        <p:nvSpPr>
          <p:cNvPr id="48" name="Shape 46"/>
          <p:cNvSpPr/>
          <p:nvPr/>
        </p:nvSpPr>
        <p:spPr>
          <a:xfrm>
            <a:off x="8089392" y="5056632"/>
            <a:ext cx="3441192" cy="658368"/>
          </a:xfrm>
          <a:prstGeom prst="roundRect">
            <a:avLst>
              <a:gd name="adj" fmla="val 6944"/>
            </a:avLst>
          </a:prstGeom>
          <a:solidFill>
            <a:srgbClr val="F1F4F8"/>
          </a:solidFill>
          <a:ln w="12700">
            <a:solidFill>
              <a:srgbClr val="333333"/>
            </a:solidFill>
            <a:prstDash val="solid"/>
          </a:ln>
        </p:spPr>
      </p:sp>
      <p:sp>
        <p:nvSpPr>
          <p:cNvPr id="49" name="Text 47"/>
          <p:cNvSpPr txBox="1"/>
          <p:nvPr/>
        </p:nvSpPr>
        <p:spPr>
          <a:xfrm>
            <a:off x="8272272" y="5239512"/>
            <a:ext cx="457200" cy="292608"/>
          </a:xfrm>
          <a:prstGeom prst="rect">
            <a:avLst/>
          </a:prstGeom>
          <a:noFill/>
          <a:ln/>
        </p:spPr>
        <p:txBody>
          <a:bodyPr wrap="square" lIns="0" tIns="0" rIns="0" bIns="0" rtlCol="0" anchor="ctr"/>
          <a:lstStyle/>
          <a:p>
            <a:pPr indent="0" marL="0">
              <a:buNone/>
            </a:pPr>
            <a:r>
              <a:rPr lang="en-US" sz="1500" b="1" dirty="0">
                <a:solidFill>
                  <a:srgbClr val="B52639"/>
                </a:solidFill>
                <a:latin typeface="Cambria" pitchFamily="34" charset="0"/>
                <a:ea typeface="Cambria" pitchFamily="34" charset="-122"/>
                <a:cs typeface="Cambria" pitchFamily="34" charset="-120"/>
              </a:rPr>
              <a:t>15</a:t>
            </a:r>
            <a:endParaRPr lang="en-US" sz="1500" dirty="0"/>
          </a:p>
        </p:txBody>
      </p:sp>
      <p:sp>
        <p:nvSpPr>
          <p:cNvPr id="50" name="Text 48"/>
          <p:cNvSpPr txBox="1"/>
          <p:nvPr/>
        </p:nvSpPr>
        <p:spPr>
          <a:xfrm>
            <a:off x="8747760" y="5239512"/>
            <a:ext cx="2618232" cy="320040"/>
          </a:xfrm>
          <a:prstGeom prst="rect">
            <a:avLst/>
          </a:prstGeom>
          <a:noFill/>
          <a:ln/>
        </p:spPr>
        <p:txBody>
          <a:bodyPr wrap="square" lIns="0" tIns="0" rIns="0" bIns="0" rtlCol="0" anchor="ctr"/>
          <a:lstStyle/>
          <a:p>
            <a:pPr indent="0" marL="0">
              <a:buNone/>
            </a:pPr>
            <a:r>
              <a:rPr lang="en-US" sz="1250" dirty="0">
                <a:solidFill>
                  <a:srgbClr val="14202E"/>
                </a:solidFill>
                <a:latin typeface="Calibri" pitchFamily="34" charset="0"/>
                <a:ea typeface="Calibri" pitchFamily="34" charset="-122"/>
                <a:cs typeface="Calibri" pitchFamily="34" charset="-120"/>
              </a:rPr>
              <a:t>Ajuste de tasas</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Punto de partida · dato oficial</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Contar no basta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4</a:t>
            </a:r>
            <a:endParaRPr lang="en-US" sz="950" dirty="0"/>
          </a:p>
        </p:txBody>
      </p:sp>
      <p:graphicFrame>
        <p:nvGraphicFramePr>
          <p:cNvPr id="6" name="Chart 0" descr=""/>
          <p:cNvGraphicFramePr/>
          <p:nvPr/>
        </p:nvGraphicFramePr>
        <p:xfrm>
          <a:off x="658368" y="1645920"/>
          <a:ext cx="6583680" cy="310896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607808" y="1645920"/>
            <a:ext cx="3922776" cy="3108960"/>
          </a:xfrm>
          <a:prstGeom prst="roundRect">
            <a:avLst>
              <a:gd name="adj" fmla="val 1176"/>
            </a:avLst>
          </a:prstGeom>
          <a:solidFill>
            <a:srgbClr val="08182C"/>
          </a:solidFill>
          <a:ln w="12700">
            <a:solidFill>
              <a:srgbClr val="08182C"/>
            </a:solidFill>
            <a:prstDash val="solid"/>
          </a:ln>
        </p:spPr>
      </p:sp>
      <p:sp>
        <p:nvSpPr>
          <p:cNvPr id="8" name="Text 5"/>
          <p:cNvSpPr txBox="1"/>
          <p:nvPr/>
        </p:nvSpPr>
        <p:spPr>
          <a:xfrm>
            <a:off x="7845552" y="1847088"/>
            <a:ext cx="3447288" cy="237744"/>
          </a:xfrm>
          <a:prstGeom prst="rect">
            <a:avLst/>
          </a:prstGeom>
          <a:noFill/>
          <a:ln/>
        </p:spPr>
        <p:txBody>
          <a:bodyPr wrap="square" lIns="0" tIns="0" rIns="0" bIns="0" rtlCol="0" anchor="ctr"/>
          <a:lstStyle/>
          <a:p>
            <a:pPr indent="0" marL="0">
              <a:buNone/>
            </a:pPr>
            <a:r>
              <a:rPr lang="en-US" sz="1050" b="1" dirty="0">
                <a:solidFill>
                  <a:srgbClr val="8FB4D4"/>
                </a:solidFill>
                <a:latin typeface="Calibri" pitchFamily="34" charset="0"/>
                <a:ea typeface="Calibri" pitchFamily="34" charset="-122"/>
                <a:cs typeface="Calibri" pitchFamily="34" charset="-120"/>
              </a:rPr>
              <a:t>LA PREGUNTA INCÓMODA</a:t>
            </a:r>
            <a:endParaRPr lang="en-US" sz="1050" dirty="0"/>
          </a:p>
        </p:txBody>
      </p:sp>
      <p:sp>
        <p:nvSpPr>
          <p:cNvPr id="9" name="Text 6"/>
          <p:cNvSpPr txBox="1"/>
          <p:nvPr/>
        </p:nvSpPr>
        <p:spPr>
          <a:xfrm>
            <a:off x="7845552" y="2139696"/>
            <a:ext cx="3447288" cy="2432304"/>
          </a:xfrm>
          <a:prstGeom prst="rect">
            <a:avLst/>
          </a:prstGeom>
          <a:noFill/>
          <a:ln/>
        </p:spPr>
        <p:txBody>
          <a:bodyPr wrap="square" lIns="0" tIns="0" rIns="0" bIns="0" rtlCol="0" anchor="ctr"/>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Desde 2022 las muertes bajan cada año. ¿Mejoramos?</a:t>
            </a:r>
            <a:endParaRPr lang="en-US" sz="1300" dirty="0"/>
          </a:p>
          <a:p>
            <a:pPr indent="0" marL="0">
              <a:lnSpc>
                <a:spcPct val="112000"/>
              </a:lnSpc>
              <a:buNone/>
            </a:pPr>
            <a:endParaRPr lang="en-US" sz="1300" dirty="0"/>
          </a:p>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Probablemente sí. Pero en esos mismos años también cayeron los nacimientos. Con menos embarazos hay menos mujeres expuestas, y las muertes pueden bajar sin que el riesgo cambie.</a:t>
            </a:r>
            <a:endParaRPr lang="en-US" sz="1300" dirty="0"/>
          </a:p>
          <a:p>
            <a:pPr indent="0" marL="0">
              <a:lnSpc>
                <a:spcPct val="112000"/>
              </a:lnSpc>
              <a:buNone/>
            </a:pPr>
            <a:endParaRPr lang="en-US" sz="1300" dirty="0"/>
          </a:p>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Para saberlo hay que dividir entre algo.</a:t>
            </a:r>
            <a:endParaRPr lang="en-US" sz="1300" dirty="0"/>
          </a:p>
        </p:txBody>
      </p:sp>
      <p:sp>
        <p:nvSpPr>
          <p:cNvPr id="10" name="Text 7"/>
          <p:cNvSpPr txBox="1"/>
          <p:nvPr/>
        </p:nvSpPr>
        <p:spPr>
          <a:xfrm>
            <a:off x="658368" y="4937760"/>
            <a:ext cx="10872216" cy="384048"/>
          </a:xfrm>
          <a:prstGeom prst="rect">
            <a:avLst/>
          </a:prstGeom>
          <a:noFill/>
          <a:ln/>
        </p:spPr>
        <p:txBody>
          <a:bodyPr wrap="square" lIns="0" tIns="0" rIns="0" bIns="0" rtlCol="0" anchor="ctr"/>
          <a:lstStyle/>
          <a:p>
            <a:pPr indent="0" marL="0">
              <a:lnSpc>
                <a:spcPct val="105000"/>
              </a:lnSpc>
              <a:buNone/>
            </a:pPr>
            <a:r>
              <a:rPr lang="en-US" sz="950" i="1" dirty="0">
                <a:solidFill>
                  <a:srgbClr val="54637A"/>
                </a:solidFill>
                <a:latin typeface="Calibri" pitchFamily="34" charset="0"/>
                <a:ea typeface="Calibri" pitchFamily="34" charset="-122"/>
                <a:cs typeface="Calibri" pitchFamily="34" charset="-120"/>
              </a:rPr>
              <a:t>Fuente: CDC Perú - MINSA, citado por la Mesa de Concertación para la Lucha contra la Pobreza, reporte anual de salud materna y neonatal 2024, 2025. Barras rojas: años de pandemia.</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1828800"/>
            <a:ext cx="2011680" cy="1371600"/>
          </a:xfrm>
          <a:prstGeom prst="rect">
            <a:avLst/>
          </a:prstGeom>
          <a:noFill/>
          <a:ln/>
        </p:spPr>
        <p:txBody>
          <a:bodyPr wrap="square" lIns="0" tIns="0" rIns="0" bIns="0" rtlCol="0" anchor="ctr"/>
          <a:lstStyle/>
          <a:p>
            <a:pPr indent="0" marL="0">
              <a:buNone/>
            </a:pPr>
            <a:r>
              <a:rPr lang="en-US" sz="8400" b="1" dirty="0">
                <a:solidFill>
                  <a:srgbClr val="B52639"/>
                </a:solidFill>
                <a:latin typeface="Cambria" pitchFamily="34" charset="0"/>
                <a:ea typeface="Cambria" pitchFamily="34" charset="-122"/>
                <a:cs typeface="Cambria" pitchFamily="34" charset="-120"/>
              </a:rPr>
              <a:t>1</a:t>
            </a:r>
            <a:endParaRPr lang="en-US" sz="8400" dirty="0"/>
          </a:p>
        </p:txBody>
      </p:sp>
      <p:sp>
        <p:nvSpPr>
          <p:cNvPr id="3" name="Text 1"/>
          <p:cNvSpPr txBox="1"/>
          <p:nvPr/>
        </p:nvSpPr>
        <p:spPr>
          <a:xfrm>
            <a:off x="658368" y="3017520"/>
            <a:ext cx="9052560" cy="11430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Medidas de frecuencia</a:t>
            </a:r>
            <a:endParaRPr lang="en-US" sz="3600" dirty="0"/>
          </a:p>
        </p:txBody>
      </p:sp>
      <p:sp>
        <p:nvSpPr>
          <p:cNvPr id="4" name="Text 2"/>
          <p:cNvSpPr txBox="1"/>
          <p:nvPr/>
        </p:nvSpPr>
        <p:spPr>
          <a:xfrm>
            <a:off x="658368" y="4279392"/>
            <a:ext cx="8595360" cy="640080"/>
          </a:xfrm>
          <a:prstGeom prst="rect">
            <a:avLst/>
          </a:prstGeom>
          <a:noFill/>
          <a:ln/>
        </p:spPr>
        <p:txBody>
          <a:bodyPr wrap="square" lIns="0" tIns="0" rIns="0" bIns="0" rtlCol="0" anchor="ctr"/>
          <a:lstStyle/>
          <a:p>
            <a:pPr indent="0" marL="0">
              <a:buNone/>
            </a:pPr>
            <a:r>
              <a:rPr lang="en-US" sz="1400" dirty="0">
                <a:solidFill>
                  <a:srgbClr val="8FB4D4"/>
                </a:solidFill>
                <a:latin typeface="Calibri" pitchFamily="34" charset="0"/>
                <a:ea typeface="Calibri" pitchFamily="34" charset="-122"/>
                <a:cs typeface="Calibri" pitchFamily="34" charset="-120"/>
              </a:rPr>
              <a:t>Razón, proporción, probabilidad, riesgo y tasa</a:t>
            </a:r>
            <a:endParaRPr lang="en-US" sz="1400" dirty="0"/>
          </a:p>
        </p:txBody>
      </p:sp>
      <p:sp>
        <p:nvSpPr>
          <p:cNvPr id="5" name="Shape 3"/>
          <p:cNvSpPr/>
          <p:nvPr/>
        </p:nvSpPr>
        <p:spPr>
          <a:xfrm>
            <a:off x="0" y="6320396"/>
            <a:ext cx="310896" cy="80404"/>
          </a:xfrm>
          <a:prstGeom prst="rect">
            <a:avLst/>
          </a:prstGeom>
          <a:solidFill>
            <a:srgbClr val="0F2A4A"/>
          </a:solidFill>
          <a:ln w="12700">
            <a:solidFill>
              <a:srgbClr val="0F2A4A"/>
            </a:solidFill>
            <a:prstDash val="solid"/>
          </a:ln>
        </p:spPr>
      </p:sp>
      <p:sp>
        <p:nvSpPr>
          <p:cNvPr id="6" name="Shape 4"/>
          <p:cNvSpPr/>
          <p:nvPr/>
        </p:nvSpPr>
        <p:spPr>
          <a:xfrm>
            <a:off x="420624" y="6266793"/>
            <a:ext cx="310896" cy="134007"/>
          </a:xfrm>
          <a:prstGeom prst="rect">
            <a:avLst/>
          </a:prstGeom>
          <a:solidFill>
            <a:srgbClr val="0F2A4A"/>
          </a:solidFill>
          <a:ln w="12700">
            <a:solidFill>
              <a:srgbClr val="0F2A4A"/>
            </a:solidFill>
            <a:prstDash val="solid"/>
          </a:ln>
        </p:spPr>
      </p:sp>
      <p:sp>
        <p:nvSpPr>
          <p:cNvPr id="7" name="Shape 5"/>
          <p:cNvSpPr/>
          <p:nvPr/>
        </p:nvSpPr>
        <p:spPr>
          <a:xfrm>
            <a:off x="841248" y="6186389"/>
            <a:ext cx="310896" cy="214411"/>
          </a:xfrm>
          <a:prstGeom prst="rect">
            <a:avLst/>
          </a:prstGeom>
          <a:solidFill>
            <a:srgbClr val="0F2A4A"/>
          </a:solidFill>
          <a:ln w="12700">
            <a:solidFill>
              <a:srgbClr val="0F2A4A"/>
            </a:solidFill>
            <a:prstDash val="solid"/>
          </a:ln>
        </p:spPr>
      </p:sp>
      <p:sp>
        <p:nvSpPr>
          <p:cNvPr id="8" name="Shape 6"/>
          <p:cNvSpPr/>
          <p:nvPr/>
        </p:nvSpPr>
        <p:spPr>
          <a:xfrm>
            <a:off x="1261872" y="6079183"/>
            <a:ext cx="310896" cy="321617"/>
          </a:xfrm>
          <a:prstGeom prst="rect">
            <a:avLst/>
          </a:prstGeom>
          <a:solidFill>
            <a:srgbClr val="0F2A4A"/>
          </a:solidFill>
          <a:ln w="12700">
            <a:solidFill>
              <a:srgbClr val="0F2A4A"/>
            </a:solidFill>
            <a:prstDash val="solid"/>
          </a:ln>
        </p:spPr>
      </p:sp>
      <p:sp>
        <p:nvSpPr>
          <p:cNvPr id="9" name="Shape 7"/>
          <p:cNvSpPr/>
          <p:nvPr/>
        </p:nvSpPr>
        <p:spPr>
          <a:xfrm>
            <a:off x="1682496" y="5945177"/>
            <a:ext cx="310896" cy="455623"/>
          </a:xfrm>
          <a:prstGeom prst="rect">
            <a:avLst/>
          </a:prstGeom>
          <a:solidFill>
            <a:srgbClr val="0F2A4A"/>
          </a:solidFill>
          <a:ln w="12700">
            <a:solidFill>
              <a:srgbClr val="0F2A4A"/>
            </a:solidFill>
            <a:prstDash val="solid"/>
          </a:ln>
        </p:spPr>
      </p:sp>
      <p:sp>
        <p:nvSpPr>
          <p:cNvPr id="10" name="Shape 8"/>
          <p:cNvSpPr/>
          <p:nvPr/>
        </p:nvSpPr>
        <p:spPr>
          <a:xfrm>
            <a:off x="2103120" y="5784368"/>
            <a:ext cx="310896" cy="616432"/>
          </a:xfrm>
          <a:prstGeom prst="rect">
            <a:avLst/>
          </a:prstGeom>
          <a:solidFill>
            <a:srgbClr val="0F2A4A"/>
          </a:solidFill>
          <a:ln w="12700">
            <a:solidFill>
              <a:srgbClr val="0F2A4A"/>
            </a:solidFill>
            <a:prstDash val="solid"/>
          </a:ln>
        </p:spPr>
      </p:sp>
      <p:sp>
        <p:nvSpPr>
          <p:cNvPr id="11" name="Shape 9"/>
          <p:cNvSpPr/>
          <p:nvPr/>
        </p:nvSpPr>
        <p:spPr>
          <a:xfrm>
            <a:off x="2523744" y="5623560"/>
            <a:ext cx="310896" cy="777240"/>
          </a:xfrm>
          <a:prstGeom prst="rect">
            <a:avLst/>
          </a:prstGeom>
          <a:solidFill>
            <a:srgbClr val="B52639"/>
          </a:solidFill>
          <a:ln w="12700">
            <a:solidFill>
              <a:srgbClr val="B52639"/>
            </a:solidFill>
            <a:prstDash val="solid"/>
          </a:ln>
        </p:spPr>
      </p:sp>
      <p:sp>
        <p:nvSpPr>
          <p:cNvPr id="12" name="Shape 10"/>
          <p:cNvSpPr/>
          <p:nvPr/>
        </p:nvSpPr>
        <p:spPr>
          <a:xfrm>
            <a:off x="2944368" y="5703964"/>
            <a:ext cx="310896" cy="696836"/>
          </a:xfrm>
          <a:prstGeom prst="rect">
            <a:avLst/>
          </a:prstGeom>
          <a:solidFill>
            <a:srgbClr val="0F2A4A"/>
          </a:solidFill>
          <a:ln w="12700">
            <a:solidFill>
              <a:srgbClr val="0F2A4A"/>
            </a:solidFill>
            <a:prstDash val="solid"/>
          </a:ln>
        </p:spPr>
      </p:sp>
      <p:sp>
        <p:nvSpPr>
          <p:cNvPr id="13" name="Shape 11"/>
          <p:cNvSpPr/>
          <p:nvPr/>
        </p:nvSpPr>
        <p:spPr>
          <a:xfrm>
            <a:off x="3364992" y="5864772"/>
            <a:ext cx="310896" cy="536028"/>
          </a:xfrm>
          <a:prstGeom prst="rect">
            <a:avLst/>
          </a:prstGeom>
          <a:solidFill>
            <a:srgbClr val="0F2A4A"/>
          </a:solidFill>
          <a:ln w="12700">
            <a:solidFill>
              <a:srgbClr val="0F2A4A"/>
            </a:solidFill>
            <a:prstDash val="solid"/>
          </a:ln>
        </p:spPr>
      </p:sp>
      <p:sp>
        <p:nvSpPr>
          <p:cNvPr id="14" name="Shape 12"/>
          <p:cNvSpPr/>
          <p:nvPr/>
        </p:nvSpPr>
        <p:spPr>
          <a:xfrm>
            <a:off x="3785616" y="5998779"/>
            <a:ext cx="310896" cy="402021"/>
          </a:xfrm>
          <a:prstGeom prst="rect">
            <a:avLst/>
          </a:prstGeom>
          <a:solidFill>
            <a:srgbClr val="0F2A4A"/>
          </a:solidFill>
          <a:ln w="12700">
            <a:solidFill>
              <a:srgbClr val="0F2A4A"/>
            </a:solidFill>
            <a:prstDash val="solid"/>
          </a:ln>
        </p:spPr>
      </p:sp>
      <p:sp>
        <p:nvSpPr>
          <p:cNvPr id="15" name="Shape 13"/>
          <p:cNvSpPr/>
          <p:nvPr/>
        </p:nvSpPr>
        <p:spPr>
          <a:xfrm>
            <a:off x="4206240" y="6105985"/>
            <a:ext cx="310896" cy="294815"/>
          </a:xfrm>
          <a:prstGeom prst="rect">
            <a:avLst/>
          </a:prstGeom>
          <a:solidFill>
            <a:srgbClr val="0F2A4A"/>
          </a:solidFill>
          <a:ln w="12700">
            <a:solidFill>
              <a:srgbClr val="0F2A4A"/>
            </a:solidFill>
            <a:prstDash val="solid"/>
          </a:ln>
        </p:spPr>
      </p:sp>
      <p:sp>
        <p:nvSpPr>
          <p:cNvPr id="16" name="Shape 14"/>
          <p:cNvSpPr/>
          <p:nvPr/>
        </p:nvSpPr>
        <p:spPr>
          <a:xfrm>
            <a:off x="4626864" y="6172988"/>
            <a:ext cx="310896" cy="227812"/>
          </a:xfrm>
          <a:prstGeom prst="rect">
            <a:avLst/>
          </a:prstGeom>
          <a:solidFill>
            <a:srgbClr val="0F2A4A"/>
          </a:solidFill>
          <a:ln w="12700">
            <a:solidFill>
              <a:srgbClr val="0F2A4A"/>
            </a:solidFill>
            <a:prstDash val="solid"/>
          </a:ln>
        </p:spPr>
      </p:sp>
      <p:sp>
        <p:nvSpPr>
          <p:cNvPr id="17" name="Shape 15"/>
          <p:cNvSpPr/>
          <p:nvPr/>
        </p:nvSpPr>
        <p:spPr>
          <a:xfrm>
            <a:off x="5047488" y="6132786"/>
            <a:ext cx="310896" cy="268014"/>
          </a:xfrm>
          <a:prstGeom prst="rect">
            <a:avLst/>
          </a:prstGeom>
          <a:solidFill>
            <a:srgbClr val="0F2A4A"/>
          </a:solidFill>
          <a:ln w="12700">
            <a:solidFill>
              <a:srgbClr val="0F2A4A"/>
            </a:solidFill>
            <a:prstDash val="solid"/>
          </a:ln>
        </p:spPr>
      </p:sp>
      <p:sp>
        <p:nvSpPr>
          <p:cNvPr id="18" name="Shape 16"/>
          <p:cNvSpPr/>
          <p:nvPr/>
        </p:nvSpPr>
        <p:spPr>
          <a:xfrm>
            <a:off x="5468112" y="6052382"/>
            <a:ext cx="310896" cy="348418"/>
          </a:xfrm>
          <a:prstGeom prst="rect">
            <a:avLst/>
          </a:prstGeom>
          <a:solidFill>
            <a:srgbClr val="0F2A4A"/>
          </a:solidFill>
          <a:ln w="12700">
            <a:solidFill>
              <a:srgbClr val="0F2A4A"/>
            </a:solidFill>
            <a:prstDash val="solid"/>
          </a:ln>
        </p:spPr>
      </p:sp>
      <p:sp>
        <p:nvSpPr>
          <p:cNvPr id="19" name="Shape 17"/>
          <p:cNvSpPr/>
          <p:nvPr/>
        </p:nvSpPr>
        <p:spPr>
          <a:xfrm>
            <a:off x="5888736" y="6146187"/>
            <a:ext cx="310896" cy="254613"/>
          </a:xfrm>
          <a:prstGeom prst="rect">
            <a:avLst/>
          </a:prstGeom>
          <a:solidFill>
            <a:srgbClr val="0F2A4A"/>
          </a:solidFill>
          <a:ln w="12700">
            <a:solidFill>
              <a:srgbClr val="0F2A4A"/>
            </a:solidFill>
            <a:prstDash val="solid"/>
          </a:ln>
        </p:spPr>
      </p:sp>
      <p:sp>
        <p:nvSpPr>
          <p:cNvPr id="20" name="Shape 18"/>
          <p:cNvSpPr/>
          <p:nvPr/>
        </p:nvSpPr>
        <p:spPr>
          <a:xfrm>
            <a:off x="6309360" y="6226591"/>
            <a:ext cx="310896" cy="174209"/>
          </a:xfrm>
          <a:prstGeom prst="rect">
            <a:avLst/>
          </a:prstGeom>
          <a:solidFill>
            <a:srgbClr val="0F2A4A"/>
          </a:solidFill>
          <a:ln w="12700">
            <a:solidFill>
              <a:srgbClr val="0F2A4A"/>
            </a:solidFill>
            <a:prstDash val="solid"/>
          </a:ln>
        </p:spPr>
      </p:sp>
      <p:sp>
        <p:nvSpPr>
          <p:cNvPr id="21" name="Shape 19"/>
          <p:cNvSpPr/>
          <p:nvPr/>
        </p:nvSpPr>
        <p:spPr>
          <a:xfrm>
            <a:off x="6729984" y="6280194"/>
            <a:ext cx="310896" cy="120606"/>
          </a:xfrm>
          <a:prstGeom prst="rect">
            <a:avLst/>
          </a:prstGeom>
          <a:solidFill>
            <a:srgbClr val="0F2A4A"/>
          </a:solidFill>
          <a:ln w="12700">
            <a:solidFill>
              <a:srgbClr val="0F2A4A"/>
            </a:solidFill>
            <a:prstDash val="solid"/>
          </a:ln>
        </p:spPr>
      </p:sp>
      <p:sp>
        <p:nvSpPr>
          <p:cNvPr id="22" name="Shape 20"/>
          <p:cNvSpPr/>
          <p:nvPr/>
        </p:nvSpPr>
        <p:spPr>
          <a:xfrm>
            <a:off x="7150608" y="6306995"/>
            <a:ext cx="310896" cy="93805"/>
          </a:xfrm>
          <a:prstGeom prst="rect">
            <a:avLst/>
          </a:prstGeom>
          <a:solidFill>
            <a:srgbClr val="0F2A4A"/>
          </a:solidFill>
          <a:ln w="12700">
            <a:solidFill>
              <a:srgbClr val="0F2A4A"/>
            </a:solidFill>
            <a:prstDash val="solid"/>
          </a:ln>
        </p:spPr>
      </p:sp>
      <p:sp>
        <p:nvSpPr>
          <p:cNvPr id="23" name="Shape 21"/>
          <p:cNvSpPr/>
          <p:nvPr/>
        </p:nvSpPr>
        <p:spPr>
          <a:xfrm>
            <a:off x="7571232" y="6333797"/>
            <a:ext cx="310896" cy="67003"/>
          </a:xfrm>
          <a:prstGeom prst="rect">
            <a:avLst/>
          </a:prstGeom>
          <a:solidFill>
            <a:srgbClr val="0F2A4A"/>
          </a:solidFill>
          <a:ln w="12700">
            <a:solidFill>
              <a:srgbClr val="0F2A4A"/>
            </a:solidFill>
            <a:prstDash val="solid"/>
          </a:ln>
        </p:spPr>
      </p:sp>
      <p:sp>
        <p:nvSpPr>
          <p:cNvPr id="24" name="Shape 22"/>
          <p:cNvSpPr/>
          <p:nvPr/>
        </p:nvSpPr>
        <p:spPr>
          <a:xfrm>
            <a:off x="7991856" y="6347197"/>
            <a:ext cx="310896" cy="53603"/>
          </a:xfrm>
          <a:prstGeom prst="rect">
            <a:avLst/>
          </a:prstGeom>
          <a:solidFill>
            <a:srgbClr val="0F2A4A"/>
          </a:solidFill>
          <a:ln w="12700">
            <a:solidFill>
              <a:srgbClr val="0F2A4A"/>
            </a:solidFill>
            <a:prstDash val="solid"/>
          </a:ln>
        </p:spPr>
      </p:sp>
      <p:sp>
        <p:nvSpPr>
          <p:cNvPr id="25" name="Shape 23"/>
          <p:cNvSpPr/>
          <p:nvPr/>
        </p:nvSpPr>
        <p:spPr>
          <a:xfrm>
            <a:off x="8412480" y="6360598"/>
            <a:ext cx="310896" cy="40202"/>
          </a:xfrm>
          <a:prstGeom prst="rect">
            <a:avLst/>
          </a:prstGeom>
          <a:solidFill>
            <a:srgbClr val="0F2A4A"/>
          </a:solidFill>
          <a:ln w="12700">
            <a:solidFill>
              <a:srgbClr val="0F2A4A"/>
            </a:solidFill>
            <a:prstDash val="solid"/>
          </a:ln>
        </p:spPr>
      </p:sp>
      <p:sp>
        <p:nvSpPr>
          <p:cNvPr id="26" name="Shape 24"/>
          <p:cNvSpPr/>
          <p:nvPr/>
        </p:nvSpPr>
        <p:spPr>
          <a:xfrm>
            <a:off x="8833104" y="6360598"/>
            <a:ext cx="310896" cy="40202"/>
          </a:xfrm>
          <a:prstGeom prst="rect">
            <a:avLst/>
          </a:prstGeom>
          <a:solidFill>
            <a:srgbClr val="0F2A4A"/>
          </a:solidFill>
          <a:ln w="12700">
            <a:solidFill>
              <a:srgbClr val="0F2A4A"/>
            </a:solidFill>
            <a:prstDash val="solid"/>
          </a:ln>
        </p:spPr>
      </p:sp>
      <p:sp>
        <p:nvSpPr>
          <p:cNvPr id="27" name="Shape 25"/>
          <p:cNvSpPr/>
          <p:nvPr/>
        </p:nvSpPr>
        <p:spPr>
          <a:xfrm>
            <a:off x="9253728" y="6373999"/>
            <a:ext cx="310896" cy="26801"/>
          </a:xfrm>
          <a:prstGeom prst="rect">
            <a:avLst/>
          </a:prstGeom>
          <a:solidFill>
            <a:srgbClr val="0F2A4A"/>
          </a:solidFill>
          <a:ln w="12700">
            <a:solidFill>
              <a:srgbClr val="0F2A4A"/>
            </a:solidFill>
            <a:prstDash val="solid"/>
          </a:ln>
        </p:spPr>
      </p:sp>
      <p:sp>
        <p:nvSpPr>
          <p:cNvPr id="28" name="Shape 26"/>
          <p:cNvSpPr/>
          <p:nvPr/>
        </p:nvSpPr>
        <p:spPr>
          <a:xfrm>
            <a:off x="9674352" y="6373999"/>
            <a:ext cx="310896" cy="26801"/>
          </a:xfrm>
          <a:prstGeom prst="rect">
            <a:avLst/>
          </a:prstGeom>
          <a:solidFill>
            <a:srgbClr val="0F2A4A"/>
          </a:solidFill>
          <a:ln w="12700">
            <a:solidFill>
              <a:srgbClr val="0F2A4A"/>
            </a:solidFill>
            <a:prstDash val="solid"/>
          </a:ln>
        </p:spPr>
      </p:sp>
      <p:sp>
        <p:nvSpPr>
          <p:cNvPr id="29" name="Text 27"/>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30" name="Text 28"/>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Dos preguntas distintas</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Valores absolutos y relativos</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6</a:t>
            </a:r>
            <a:endParaRPr lang="en-US" sz="950" dirty="0"/>
          </a:p>
        </p:txBody>
      </p:sp>
      <p:sp>
        <p:nvSpPr>
          <p:cNvPr id="6" name="Shape 4"/>
          <p:cNvSpPr/>
          <p:nvPr/>
        </p:nvSpPr>
        <p:spPr>
          <a:xfrm>
            <a:off x="658368" y="1691640"/>
            <a:ext cx="5253228" cy="2194560"/>
          </a:xfrm>
          <a:prstGeom prst="roundRect">
            <a:avLst>
              <a:gd name="adj" fmla="val 1667"/>
            </a:avLst>
          </a:prstGeom>
          <a:solidFill>
            <a:srgbClr val="F1F4F8"/>
          </a:solidFill>
          <a:ln w="12700">
            <a:solidFill>
              <a:srgbClr val="F1F4F8"/>
            </a:solidFill>
            <a:prstDash val="solid"/>
          </a:ln>
        </p:spPr>
      </p:sp>
      <p:sp>
        <p:nvSpPr>
          <p:cNvPr id="7" name="Text 5"/>
          <p:cNvSpPr txBox="1"/>
          <p:nvPr/>
        </p:nvSpPr>
        <p:spPr>
          <a:xfrm>
            <a:off x="896112" y="189280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VALORES ABSOLUTOS</a:t>
            </a:r>
            <a:endParaRPr lang="en-US" sz="1050" dirty="0"/>
          </a:p>
        </p:txBody>
      </p:sp>
      <p:sp>
        <p:nvSpPr>
          <p:cNvPr id="8" name="Text 6"/>
          <p:cNvSpPr txBox="1"/>
          <p:nvPr/>
        </p:nvSpPr>
        <p:spPr>
          <a:xfrm>
            <a:off x="896112" y="2185416"/>
            <a:ext cx="4777740" cy="329184"/>
          </a:xfrm>
          <a:prstGeom prst="rect">
            <a:avLst/>
          </a:prstGeom>
          <a:noFill/>
          <a:ln/>
        </p:spPr>
        <p:txBody>
          <a:bodyPr wrap="square" lIns="0" tIns="0" rIns="0" bIns="0" rtlCol="0" anchor="ctr"/>
          <a:lstStyle/>
          <a:p>
            <a:pPr indent="0" marL="0">
              <a:buNone/>
            </a:pPr>
            <a:r>
              <a:rPr lang="en-US" sz="1700" b="1" dirty="0">
                <a:solidFill>
                  <a:srgbClr val="0F2A4A"/>
                </a:solidFill>
                <a:latin typeface="Calibri" pitchFamily="34" charset="0"/>
                <a:ea typeface="Calibri" pitchFamily="34" charset="-122"/>
                <a:cs typeface="Calibri" pitchFamily="34" charset="-120"/>
              </a:rPr>
              <a:t>Responden: ¿cuánto?</a:t>
            </a:r>
            <a:endParaRPr lang="en-US" sz="1700" dirty="0"/>
          </a:p>
        </p:txBody>
      </p:sp>
      <p:sp>
        <p:nvSpPr>
          <p:cNvPr id="9" name="Text 7"/>
          <p:cNvSpPr txBox="1"/>
          <p:nvPr/>
        </p:nvSpPr>
        <p:spPr>
          <a:xfrm>
            <a:off x="896112" y="2569464"/>
            <a:ext cx="4777740" cy="1133856"/>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El número crudo de casos o muertes. Imprescindibles para planificar: saber que hay 700 personas con lepra en una comunidad dice cuántos medicamentos y visitas se necesitan. No sirven para comparar lugares ni momentos.</a:t>
            </a:r>
            <a:endParaRPr lang="en-US" sz="1300" dirty="0"/>
          </a:p>
        </p:txBody>
      </p:sp>
      <p:sp>
        <p:nvSpPr>
          <p:cNvPr id="10" name="Shape 8"/>
          <p:cNvSpPr/>
          <p:nvPr/>
        </p:nvSpPr>
        <p:spPr>
          <a:xfrm>
            <a:off x="6277356" y="1691640"/>
            <a:ext cx="5253228" cy="2194560"/>
          </a:xfrm>
          <a:prstGeom prst="roundRect">
            <a:avLst>
              <a:gd name="adj" fmla="val 1667"/>
            </a:avLst>
          </a:prstGeom>
          <a:solidFill>
            <a:srgbClr val="F1F4F8"/>
          </a:solidFill>
          <a:ln w="12700">
            <a:solidFill>
              <a:srgbClr val="F1F4F8"/>
            </a:solidFill>
            <a:prstDash val="solid"/>
          </a:ln>
        </p:spPr>
      </p:sp>
      <p:sp>
        <p:nvSpPr>
          <p:cNvPr id="11" name="Text 9"/>
          <p:cNvSpPr txBox="1"/>
          <p:nvPr/>
        </p:nvSpPr>
        <p:spPr>
          <a:xfrm>
            <a:off x="6515100" y="1892808"/>
            <a:ext cx="4777740"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VALORES RELATIVOS</a:t>
            </a:r>
            <a:endParaRPr lang="en-US" sz="1050" dirty="0"/>
          </a:p>
        </p:txBody>
      </p:sp>
      <p:sp>
        <p:nvSpPr>
          <p:cNvPr id="12" name="Text 10"/>
          <p:cNvSpPr txBox="1"/>
          <p:nvPr/>
        </p:nvSpPr>
        <p:spPr>
          <a:xfrm>
            <a:off x="6515100" y="2185416"/>
            <a:ext cx="4777740" cy="329184"/>
          </a:xfrm>
          <a:prstGeom prst="rect">
            <a:avLst/>
          </a:prstGeom>
          <a:noFill/>
          <a:ln/>
        </p:spPr>
        <p:txBody>
          <a:bodyPr wrap="square" lIns="0" tIns="0" rIns="0" bIns="0" rtlCol="0" anchor="ctr"/>
          <a:lstStyle/>
          <a:p>
            <a:pPr indent="0" marL="0">
              <a:buNone/>
            </a:pPr>
            <a:r>
              <a:rPr lang="en-US" sz="1700" b="1" dirty="0">
                <a:solidFill>
                  <a:srgbClr val="0F2A4A"/>
                </a:solidFill>
                <a:latin typeface="Calibri" pitchFamily="34" charset="0"/>
                <a:ea typeface="Calibri" pitchFamily="34" charset="-122"/>
                <a:cs typeface="Calibri" pitchFamily="34" charset="-120"/>
              </a:rPr>
              <a:t>Responden: ¿cuán frecuente?</a:t>
            </a:r>
            <a:endParaRPr lang="en-US" sz="1700" dirty="0"/>
          </a:p>
        </p:txBody>
      </p:sp>
      <p:sp>
        <p:nvSpPr>
          <p:cNvPr id="13" name="Text 11"/>
          <p:cNvSpPr txBox="1"/>
          <p:nvPr/>
        </p:nvSpPr>
        <p:spPr>
          <a:xfrm>
            <a:off x="6515100" y="2569464"/>
            <a:ext cx="4777740" cy="1133856"/>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Resultan de comparar dos números. Ponen a las poblaciones en la misma escala y permiten hablar de riesgo y comparar realidades distintas.</a:t>
            </a:r>
            <a:endParaRPr lang="en-US" sz="1300" dirty="0"/>
          </a:p>
        </p:txBody>
      </p:sp>
      <p:sp>
        <p:nvSpPr>
          <p:cNvPr id="14" name="Shape 12"/>
          <p:cNvSpPr/>
          <p:nvPr/>
        </p:nvSpPr>
        <p:spPr>
          <a:xfrm>
            <a:off x="658368" y="4114800"/>
            <a:ext cx="10872216" cy="1280160"/>
          </a:xfrm>
          <a:prstGeom prst="roundRect">
            <a:avLst>
              <a:gd name="adj" fmla="val 2857"/>
            </a:avLst>
          </a:prstGeom>
          <a:solidFill>
            <a:srgbClr val="F6E4E6"/>
          </a:solidFill>
          <a:ln w="12700">
            <a:solidFill>
              <a:srgbClr val="F6E4E6"/>
            </a:solidFill>
            <a:prstDash val="solid"/>
          </a:ln>
        </p:spPr>
      </p:sp>
      <p:sp>
        <p:nvSpPr>
          <p:cNvPr id="15" name="Text 13"/>
          <p:cNvSpPr txBox="1"/>
          <p:nvPr/>
        </p:nvSpPr>
        <p:spPr>
          <a:xfrm>
            <a:off x="896112" y="4315968"/>
            <a:ext cx="1039672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APLICACIÓN PRÁCTICA: CUÁNTAS VACUNAS PEDIR</a:t>
            </a:r>
            <a:endParaRPr lang="en-US" sz="1050" dirty="0"/>
          </a:p>
        </p:txBody>
      </p:sp>
      <p:sp>
        <p:nvSpPr>
          <p:cNvPr id="16" name="Text 14"/>
          <p:cNvSpPr txBox="1"/>
          <p:nvPr/>
        </p:nvSpPr>
        <p:spPr>
          <a:xfrm>
            <a:off x="896112" y="4608576"/>
            <a:ext cx="10396728" cy="60350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El recuento de nacidos vivos del año, menos las defunciones de menores de un año, estima cuántos niños habrá que vacunar. Es aritmética con valores absolutos, y así se programa el requerimiento de biológicos en un establecimiento.</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El numerador NO está en el denominador</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Razón</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7</a:t>
            </a:r>
            <a:endParaRPr lang="en-US" sz="950" dirty="0"/>
          </a:p>
        </p:txBody>
      </p:sp>
      <p:sp>
        <p:nvSpPr>
          <p:cNvPr id="6" name="Shape 4"/>
          <p:cNvSpPr/>
          <p:nvPr/>
        </p:nvSpPr>
        <p:spPr>
          <a:xfrm>
            <a:off x="658368" y="1645920"/>
            <a:ext cx="10872216" cy="868680"/>
          </a:xfrm>
          <a:prstGeom prst="roundRect">
            <a:avLst>
              <a:gd name="adj" fmla="val 4211"/>
            </a:avLst>
          </a:prstGeom>
          <a:solidFill>
            <a:srgbClr val="E5EBF2"/>
          </a:solidFill>
          <a:ln w="12700">
            <a:solidFill>
              <a:srgbClr val="E5EBF2"/>
            </a:solidFill>
            <a:prstDash val="solid"/>
          </a:ln>
        </p:spPr>
      </p:sp>
      <p:sp>
        <p:nvSpPr>
          <p:cNvPr id="7" name="Text 5"/>
          <p:cNvSpPr txBox="1"/>
          <p:nvPr/>
        </p:nvSpPr>
        <p:spPr>
          <a:xfrm>
            <a:off x="896112" y="184708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Razón  =  a  ÷  b,   donde a y b son categorías distintas</a:t>
            </a:r>
            <a:endParaRPr lang="en-US" sz="1800" dirty="0"/>
          </a:p>
        </p:txBody>
      </p:sp>
      <p:sp>
        <p:nvSpPr>
          <p:cNvPr id="8" name="Text 6"/>
          <p:cNvSpPr txBox="1"/>
          <p:nvPr/>
        </p:nvSpPr>
        <p:spPr>
          <a:xfrm>
            <a:off x="658368" y="2651760"/>
            <a:ext cx="10872216" cy="365760"/>
          </a:xfrm>
          <a:prstGeom prst="rect">
            <a:avLst/>
          </a:prstGeom>
          <a:noFill/>
          <a:ln/>
        </p:spPr>
        <p:txBody>
          <a:bodyPr wrap="square" lIns="0" tIns="0" rIns="0" bIns="0" rtlCol="0" anchor="ctr"/>
          <a:lstStyle/>
          <a:p>
            <a:pPr algn="l" indent="0" marL="0">
              <a:lnSpc>
                <a:spcPct val="115000"/>
              </a:lnSpc>
              <a:buNone/>
            </a:pPr>
            <a:r>
              <a:rPr lang="en-US" sz="1400" dirty="0">
                <a:solidFill>
                  <a:srgbClr val="54637A"/>
                </a:solidFill>
                <a:latin typeface="Calibri" pitchFamily="34" charset="0"/>
                <a:ea typeface="Calibri" pitchFamily="34" charset="-122"/>
                <a:cs typeface="Calibri" pitchFamily="34" charset="-120"/>
              </a:rPr>
              <a:t>Rango: de cero a infinito. Ejemplo: 7 476 casos de VIH, 5 978 en hombres y 1 498 en mujeres.</a:t>
            </a:r>
            <a:endParaRPr lang="en-US" sz="1400" dirty="0"/>
          </a:p>
        </p:txBody>
      </p:sp>
      <p:sp>
        <p:nvSpPr>
          <p:cNvPr id="9" name="Shape 7"/>
          <p:cNvSpPr/>
          <p:nvPr/>
        </p:nvSpPr>
        <p:spPr>
          <a:xfrm>
            <a:off x="658368" y="3108960"/>
            <a:ext cx="10872216" cy="475488"/>
          </a:xfrm>
          <a:prstGeom prst="roundRect">
            <a:avLst>
              <a:gd name="adj" fmla="val 7692"/>
            </a:avLst>
          </a:prstGeom>
          <a:solidFill>
            <a:srgbClr val="F1F4F8"/>
          </a:solidFill>
          <a:ln w="12700">
            <a:solidFill>
              <a:srgbClr val="333333"/>
            </a:solidFill>
            <a:prstDash val="solid"/>
          </a:ln>
        </p:spPr>
      </p:sp>
      <p:sp>
        <p:nvSpPr>
          <p:cNvPr id="10" name="Text 8"/>
          <p:cNvSpPr txBox="1"/>
          <p:nvPr/>
        </p:nvSpPr>
        <p:spPr>
          <a:xfrm>
            <a:off x="932688" y="3200400"/>
            <a:ext cx="10323576" cy="292608"/>
          </a:xfrm>
          <a:prstGeom prst="rect">
            <a:avLst/>
          </a:prstGeom>
          <a:noFill/>
          <a:ln/>
        </p:spPr>
        <p:txBody>
          <a:bodyPr wrap="square" lIns="0" tIns="0" rIns="0" bIns="0" rtlCol="0" anchor="ctr"/>
          <a:lstStyle/>
          <a:p>
            <a:pPr indent="0" marL="0">
              <a:buNone/>
            </a:pPr>
            <a:r>
              <a:rPr lang="en-US" sz="1400" dirty="0">
                <a:solidFill>
                  <a:srgbClr val="14202E"/>
                </a:solidFill>
                <a:latin typeface="Calibri" pitchFamily="34" charset="0"/>
                <a:ea typeface="Calibri" pitchFamily="34" charset="-122"/>
                <a:cs typeface="Calibri" pitchFamily="34" charset="-120"/>
              </a:rPr>
              <a:t>Numerador: casos en hombres = 5 978</a:t>
            </a:r>
            <a:endParaRPr lang="en-US" sz="1400" dirty="0"/>
          </a:p>
        </p:txBody>
      </p:sp>
      <p:sp>
        <p:nvSpPr>
          <p:cNvPr id="11" name="Shape 9"/>
          <p:cNvSpPr/>
          <p:nvPr/>
        </p:nvSpPr>
        <p:spPr>
          <a:xfrm>
            <a:off x="658368" y="3675888"/>
            <a:ext cx="10872216" cy="475488"/>
          </a:xfrm>
          <a:prstGeom prst="roundRect">
            <a:avLst>
              <a:gd name="adj" fmla="val 7692"/>
            </a:avLst>
          </a:prstGeom>
          <a:solidFill>
            <a:srgbClr val="F1F4F8"/>
          </a:solidFill>
          <a:ln w="12700">
            <a:solidFill>
              <a:srgbClr val="333333"/>
            </a:solidFill>
            <a:prstDash val="solid"/>
          </a:ln>
        </p:spPr>
      </p:sp>
      <p:sp>
        <p:nvSpPr>
          <p:cNvPr id="12" name="Text 10"/>
          <p:cNvSpPr txBox="1"/>
          <p:nvPr/>
        </p:nvSpPr>
        <p:spPr>
          <a:xfrm>
            <a:off x="932688" y="3767328"/>
            <a:ext cx="10323576" cy="292608"/>
          </a:xfrm>
          <a:prstGeom prst="rect">
            <a:avLst/>
          </a:prstGeom>
          <a:noFill/>
          <a:ln/>
        </p:spPr>
        <p:txBody>
          <a:bodyPr wrap="square" lIns="0" tIns="0" rIns="0" bIns="0" rtlCol="0" anchor="ctr"/>
          <a:lstStyle/>
          <a:p>
            <a:pPr indent="0" marL="0">
              <a:buNone/>
            </a:pPr>
            <a:r>
              <a:rPr lang="en-US" sz="1400" dirty="0">
                <a:solidFill>
                  <a:srgbClr val="14202E"/>
                </a:solidFill>
                <a:latin typeface="Calibri" pitchFamily="34" charset="0"/>
                <a:ea typeface="Calibri" pitchFamily="34" charset="-122"/>
                <a:cs typeface="Calibri" pitchFamily="34" charset="-120"/>
              </a:rPr>
              <a:t>Denominador: casos en mujeres = 1 498</a:t>
            </a:r>
            <a:endParaRPr lang="en-US" sz="1400" dirty="0"/>
          </a:p>
        </p:txBody>
      </p:sp>
      <p:sp>
        <p:nvSpPr>
          <p:cNvPr id="13" name="Shape 11"/>
          <p:cNvSpPr/>
          <p:nvPr/>
        </p:nvSpPr>
        <p:spPr>
          <a:xfrm>
            <a:off x="658368" y="4242816"/>
            <a:ext cx="10872216" cy="475488"/>
          </a:xfrm>
          <a:prstGeom prst="roundRect">
            <a:avLst>
              <a:gd name="adj" fmla="val 7692"/>
            </a:avLst>
          </a:prstGeom>
          <a:solidFill>
            <a:srgbClr val="F6E4E6"/>
          </a:solidFill>
          <a:ln w="12700">
            <a:solidFill>
              <a:srgbClr val="333333"/>
            </a:solidFill>
            <a:prstDash val="solid"/>
          </a:ln>
        </p:spPr>
      </p:sp>
      <p:sp>
        <p:nvSpPr>
          <p:cNvPr id="14" name="Text 12"/>
          <p:cNvSpPr txBox="1"/>
          <p:nvPr/>
        </p:nvSpPr>
        <p:spPr>
          <a:xfrm>
            <a:off x="932688" y="4334256"/>
            <a:ext cx="10323576" cy="292608"/>
          </a:xfrm>
          <a:prstGeom prst="rect">
            <a:avLst/>
          </a:prstGeom>
          <a:noFill/>
          <a:ln/>
        </p:spPr>
        <p:txBody>
          <a:bodyPr wrap="square" lIns="0" tIns="0" rIns="0" bIns="0" rtlCol="0" anchor="ctr"/>
          <a:lstStyle/>
          <a:p>
            <a:pPr indent="0" marL="0">
              <a:buNone/>
            </a:pPr>
            <a:r>
              <a:rPr lang="en-US" sz="1550" b="1" dirty="0">
                <a:solidFill>
                  <a:srgbClr val="B52639"/>
                </a:solidFill>
                <a:latin typeface="Calibri" pitchFamily="34" charset="0"/>
                <a:ea typeface="Calibri" pitchFamily="34" charset="-122"/>
                <a:cs typeface="Calibri" pitchFamily="34" charset="-120"/>
              </a:rPr>
              <a:t>Razón hombre : mujer = 5 978 ÷ 1 498 = 3,99  ≈  4 : 1</a:t>
            </a:r>
            <a:endParaRPr lang="en-US" sz="1550" dirty="0"/>
          </a:p>
        </p:txBody>
      </p:sp>
      <p:sp>
        <p:nvSpPr>
          <p:cNvPr id="15" name="Shape 13"/>
          <p:cNvSpPr/>
          <p:nvPr/>
        </p:nvSpPr>
        <p:spPr>
          <a:xfrm>
            <a:off x="658368" y="4892040"/>
            <a:ext cx="10872216" cy="777240"/>
          </a:xfrm>
          <a:prstGeom prst="roundRect">
            <a:avLst>
              <a:gd name="adj" fmla="val 4706"/>
            </a:avLst>
          </a:prstGeom>
          <a:solidFill>
            <a:srgbClr val="08182C"/>
          </a:solidFill>
          <a:ln w="12700">
            <a:solidFill>
              <a:srgbClr val="08182C"/>
            </a:solidFill>
            <a:prstDash val="solid"/>
          </a:ln>
        </p:spPr>
      </p:sp>
      <p:sp>
        <p:nvSpPr>
          <p:cNvPr id="16" name="Text 14"/>
          <p:cNvSpPr txBox="1"/>
          <p:nvPr/>
        </p:nvSpPr>
        <p:spPr>
          <a:xfrm>
            <a:off x="896112" y="5093208"/>
            <a:ext cx="10396728" cy="393192"/>
          </a:xfrm>
          <a:prstGeom prst="rect">
            <a:avLst/>
          </a:prstGeom>
          <a:noFill/>
          <a:ln/>
        </p:spPr>
        <p:txBody>
          <a:bodyPr wrap="square" lIns="0" tIns="0" rIns="0" bIns="0" rtlCol="0" anchor="ctr"/>
          <a:lstStyle/>
          <a:p>
            <a:pPr indent="0" marL="0">
              <a:lnSpc>
                <a:spcPct val="112000"/>
              </a:lnSpc>
              <a:buNone/>
            </a:pPr>
            <a:r>
              <a:rPr lang="en-US" sz="1350" dirty="0">
                <a:solidFill>
                  <a:srgbClr val="FFFFFF"/>
                </a:solidFill>
                <a:latin typeface="Calibri" pitchFamily="34" charset="0"/>
                <a:ea typeface="Calibri" pitchFamily="34" charset="-122"/>
                <a:cs typeface="Calibri" pitchFamily="34" charset="-120"/>
              </a:rPr>
              <a:t>Por cada caso en una mujer se notificaron cuatro en hombres. No se puede decir que los hombres tengan cuatro veces más riesgo: no sabemos cuántos había en la población.</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El numerador SÍ está en el denominador</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Proporción y porcentaje</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8</a:t>
            </a:r>
            <a:endParaRPr lang="en-US" sz="950" dirty="0"/>
          </a:p>
        </p:txBody>
      </p:sp>
      <p:sp>
        <p:nvSpPr>
          <p:cNvPr id="6" name="Shape 4"/>
          <p:cNvSpPr/>
          <p:nvPr/>
        </p:nvSpPr>
        <p:spPr>
          <a:xfrm>
            <a:off x="658368" y="1645920"/>
            <a:ext cx="5253228" cy="1325880"/>
          </a:xfrm>
          <a:prstGeom prst="roundRect">
            <a:avLst>
              <a:gd name="adj" fmla="val 2759"/>
            </a:avLst>
          </a:prstGeom>
          <a:solidFill>
            <a:srgbClr val="F1F4F8"/>
          </a:solidFill>
          <a:ln w="12700">
            <a:solidFill>
              <a:srgbClr val="F1F4F8"/>
            </a:solidFill>
            <a:prstDash val="solid"/>
          </a:ln>
        </p:spPr>
      </p:sp>
      <p:sp>
        <p:nvSpPr>
          <p:cNvPr id="7" name="Text 5"/>
          <p:cNvSpPr txBox="1"/>
          <p:nvPr/>
        </p:nvSpPr>
        <p:spPr>
          <a:xfrm>
            <a:off x="896112" y="184708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PROPORCIÓN</a:t>
            </a:r>
            <a:endParaRPr lang="en-US" sz="1050" dirty="0"/>
          </a:p>
        </p:txBody>
      </p:sp>
      <p:sp>
        <p:nvSpPr>
          <p:cNvPr id="8" name="Text 6"/>
          <p:cNvSpPr txBox="1"/>
          <p:nvPr/>
        </p:nvSpPr>
        <p:spPr>
          <a:xfrm>
            <a:off x="896112" y="2139696"/>
            <a:ext cx="4777740" cy="64922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Una parte del todo expresada como fracción decimal. Va siempre de 0 a 1.</a:t>
            </a:r>
            <a:endParaRPr lang="en-US" sz="1400" dirty="0"/>
          </a:p>
        </p:txBody>
      </p:sp>
      <p:sp>
        <p:nvSpPr>
          <p:cNvPr id="9" name="Shape 7"/>
          <p:cNvSpPr/>
          <p:nvPr/>
        </p:nvSpPr>
        <p:spPr>
          <a:xfrm>
            <a:off x="6277356" y="1645920"/>
            <a:ext cx="5253228" cy="1325880"/>
          </a:xfrm>
          <a:prstGeom prst="roundRect">
            <a:avLst>
              <a:gd name="adj" fmla="val 2759"/>
            </a:avLst>
          </a:prstGeom>
          <a:solidFill>
            <a:srgbClr val="F1F4F8"/>
          </a:solidFill>
          <a:ln w="12700">
            <a:solidFill>
              <a:srgbClr val="F1F4F8"/>
            </a:solidFill>
            <a:prstDash val="solid"/>
          </a:ln>
        </p:spPr>
      </p:sp>
      <p:sp>
        <p:nvSpPr>
          <p:cNvPr id="10" name="Text 8"/>
          <p:cNvSpPr txBox="1"/>
          <p:nvPr/>
        </p:nvSpPr>
        <p:spPr>
          <a:xfrm>
            <a:off x="6515100" y="184708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PORCENTAJE</a:t>
            </a:r>
            <a:endParaRPr lang="en-US" sz="1050" dirty="0"/>
          </a:p>
        </p:txBody>
      </p:sp>
      <p:sp>
        <p:nvSpPr>
          <p:cNvPr id="11" name="Text 9"/>
          <p:cNvSpPr txBox="1"/>
          <p:nvPr/>
        </p:nvSpPr>
        <p:spPr>
          <a:xfrm>
            <a:off x="6515100" y="2139696"/>
            <a:ext cx="4777740" cy="64922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Proporción multiplicada por 100. Va de 0 a 100 y se expresa con el signo %.</a:t>
            </a:r>
            <a:endParaRPr lang="en-US" sz="1400" dirty="0"/>
          </a:p>
        </p:txBody>
      </p:sp>
      <p:sp>
        <p:nvSpPr>
          <p:cNvPr id="12" name="Shape 10"/>
          <p:cNvSpPr/>
          <p:nvPr/>
        </p:nvSpPr>
        <p:spPr>
          <a:xfrm>
            <a:off x="658368" y="3154680"/>
            <a:ext cx="10872216" cy="475488"/>
          </a:xfrm>
          <a:prstGeom prst="roundRect">
            <a:avLst>
              <a:gd name="adj" fmla="val 7692"/>
            </a:avLst>
          </a:prstGeom>
          <a:solidFill>
            <a:srgbClr val="F1F4F8"/>
          </a:solidFill>
          <a:ln w="12700">
            <a:solidFill>
              <a:srgbClr val="333333"/>
            </a:solidFill>
            <a:prstDash val="solid"/>
          </a:ln>
        </p:spPr>
      </p:sp>
      <p:sp>
        <p:nvSpPr>
          <p:cNvPr id="13" name="Text 11"/>
          <p:cNvSpPr txBox="1"/>
          <p:nvPr/>
        </p:nvSpPr>
        <p:spPr>
          <a:xfrm>
            <a:off x="932688" y="3246120"/>
            <a:ext cx="10323576" cy="292608"/>
          </a:xfrm>
          <a:prstGeom prst="rect">
            <a:avLst/>
          </a:prstGeom>
          <a:noFill/>
          <a:ln/>
        </p:spPr>
        <p:txBody>
          <a:bodyPr wrap="square" lIns="0" tIns="0" rIns="0" bIns="0" rtlCol="0" anchor="ctr"/>
          <a:lstStyle/>
          <a:p>
            <a:pPr indent="0" marL="0">
              <a:buNone/>
            </a:pPr>
            <a:r>
              <a:rPr lang="en-US" sz="1400" dirty="0">
                <a:solidFill>
                  <a:srgbClr val="14202E"/>
                </a:solidFill>
                <a:latin typeface="Calibri" pitchFamily="34" charset="0"/>
                <a:ea typeface="Calibri" pitchFamily="34" charset="-122"/>
                <a:cs typeface="Calibri" pitchFamily="34" charset="-120"/>
              </a:rPr>
              <a:t>Mismos datos del VIH. Numerador: casos en hombres = 5 978</a:t>
            </a:r>
            <a:endParaRPr lang="en-US" sz="1400" dirty="0"/>
          </a:p>
        </p:txBody>
      </p:sp>
      <p:sp>
        <p:nvSpPr>
          <p:cNvPr id="14" name="Shape 12"/>
          <p:cNvSpPr/>
          <p:nvPr/>
        </p:nvSpPr>
        <p:spPr>
          <a:xfrm>
            <a:off x="658368" y="3721608"/>
            <a:ext cx="10872216" cy="475488"/>
          </a:xfrm>
          <a:prstGeom prst="roundRect">
            <a:avLst>
              <a:gd name="adj" fmla="val 7692"/>
            </a:avLst>
          </a:prstGeom>
          <a:solidFill>
            <a:srgbClr val="F1F4F8"/>
          </a:solidFill>
          <a:ln w="12700">
            <a:solidFill>
              <a:srgbClr val="333333"/>
            </a:solidFill>
            <a:prstDash val="solid"/>
          </a:ln>
        </p:spPr>
      </p:sp>
      <p:sp>
        <p:nvSpPr>
          <p:cNvPr id="15" name="Text 13"/>
          <p:cNvSpPr txBox="1"/>
          <p:nvPr/>
        </p:nvSpPr>
        <p:spPr>
          <a:xfrm>
            <a:off x="932688" y="3813048"/>
            <a:ext cx="10323576" cy="292608"/>
          </a:xfrm>
          <a:prstGeom prst="rect">
            <a:avLst/>
          </a:prstGeom>
          <a:noFill/>
          <a:ln/>
        </p:spPr>
        <p:txBody>
          <a:bodyPr wrap="square" lIns="0" tIns="0" rIns="0" bIns="0" rtlCol="0" anchor="ctr"/>
          <a:lstStyle/>
          <a:p>
            <a:pPr indent="0" marL="0">
              <a:buNone/>
            </a:pPr>
            <a:r>
              <a:rPr lang="en-US" sz="1400" dirty="0">
                <a:solidFill>
                  <a:srgbClr val="14202E"/>
                </a:solidFill>
                <a:latin typeface="Calibri" pitchFamily="34" charset="0"/>
                <a:ea typeface="Calibri" pitchFamily="34" charset="-122"/>
                <a:cs typeface="Calibri" pitchFamily="34" charset="-120"/>
              </a:rPr>
              <a:t>Denominador: total de casos = 7 476, que INCLUYE a los hombres</a:t>
            </a:r>
            <a:endParaRPr lang="en-US" sz="1400" dirty="0"/>
          </a:p>
        </p:txBody>
      </p:sp>
      <p:sp>
        <p:nvSpPr>
          <p:cNvPr id="16" name="Shape 14"/>
          <p:cNvSpPr/>
          <p:nvPr/>
        </p:nvSpPr>
        <p:spPr>
          <a:xfrm>
            <a:off x="658368" y="4288536"/>
            <a:ext cx="10872216" cy="475488"/>
          </a:xfrm>
          <a:prstGeom prst="roundRect">
            <a:avLst>
              <a:gd name="adj" fmla="val 7692"/>
            </a:avLst>
          </a:prstGeom>
          <a:solidFill>
            <a:srgbClr val="F6E4E6"/>
          </a:solidFill>
          <a:ln w="12700">
            <a:solidFill>
              <a:srgbClr val="333333"/>
            </a:solidFill>
            <a:prstDash val="solid"/>
          </a:ln>
        </p:spPr>
      </p:sp>
      <p:sp>
        <p:nvSpPr>
          <p:cNvPr id="17" name="Text 15"/>
          <p:cNvSpPr txBox="1"/>
          <p:nvPr/>
        </p:nvSpPr>
        <p:spPr>
          <a:xfrm>
            <a:off x="932688" y="4379976"/>
            <a:ext cx="10323576" cy="292608"/>
          </a:xfrm>
          <a:prstGeom prst="rect">
            <a:avLst/>
          </a:prstGeom>
          <a:noFill/>
          <a:ln/>
        </p:spPr>
        <p:txBody>
          <a:bodyPr wrap="square" lIns="0" tIns="0" rIns="0" bIns="0" rtlCol="0" anchor="ctr"/>
          <a:lstStyle/>
          <a:p>
            <a:pPr indent="0" marL="0">
              <a:buNone/>
            </a:pPr>
            <a:r>
              <a:rPr lang="en-US" sz="1550" b="1" dirty="0">
                <a:solidFill>
                  <a:srgbClr val="B52639"/>
                </a:solidFill>
                <a:latin typeface="Calibri" pitchFamily="34" charset="0"/>
                <a:ea typeface="Calibri" pitchFamily="34" charset="-122"/>
                <a:cs typeface="Calibri" pitchFamily="34" charset="-120"/>
              </a:rPr>
              <a:t>Proporción = 0,80   ·   Porcentaje = 80 %</a:t>
            </a:r>
            <a:endParaRPr lang="en-US" sz="1550" dirty="0"/>
          </a:p>
        </p:txBody>
      </p:sp>
      <p:sp>
        <p:nvSpPr>
          <p:cNvPr id="18" name="Shape 16"/>
          <p:cNvSpPr/>
          <p:nvPr/>
        </p:nvSpPr>
        <p:spPr>
          <a:xfrm>
            <a:off x="658368" y="4937760"/>
            <a:ext cx="10872216" cy="731520"/>
          </a:xfrm>
          <a:prstGeom prst="roundRect">
            <a:avLst>
              <a:gd name="adj" fmla="val 5000"/>
            </a:avLst>
          </a:prstGeom>
          <a:solidFill>
            <a:srgbClr val="08182C"/>
          </a:solidFill>
          <a:ln w="12700">
            <a:solidFill>
              <a:srgbClr val="08182C"/>
            </a:solidFill>
            <a:prstDash val="solid"/>
          </a:ln>
        </p:spPr>
      </p:sp>
      <p:sp>
        <p:nvSpPr>
          <p:cNvPr id="19" name="Text 17"/>
          <p:cNvSpPr txBox="1"/>
          <p:nvPr/>
        </p:nvSpPr>
        <p:spPr>
          <a:xfrm>
            <a:off x="896112" y="5138928"/>
            <a:ext cx="10396728" cy="347472"/>
          </a:xfrm>
          <a:prstGeom prst="rect">
            <a:avLst/>
          </a:prstGeom>
          <a:noFill/>
          <a:ln/>
        </p:spPr>
        <p:txBody>
          <a:bodyPr wrap="square" lIns="0" tIns="0" rIns="0" bIns="0" rtlCol="0" anchor="ctr"/>
          <a:lstStyle/>
          <a:p>
            <a:pPr indent="0" marL="0">
              <a:lnSpc>
                <a:spcPct val="112000"/>
              </a:lnSpc>
              <a:buNone/>
            </a:pPr>
            <a:r>
              <a:rPr lang="en-US" sz="1450" dirty="0">
                <a:solidFill>
                  <a:srgbClr val="FFFFFF"/>
                </a:solidFill>
                <a:latin typeface="Calibri" pitchFamily="34" charset="0"/>
                <a:ea typeface="Calibri" pitchFamily="34" charset="-122"/>
                <a:cs typeface="Calibri" pitchFamily="34" charset="-120"/>
              </a:rPr>
              <a:t>Ocho de cada diez casos notificados de VIH correspondieron a hombres.</a:t>
            </a:r>
            <a:endParaRPr lang="en-US" sz="14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Punto clave · la pregunta que resuelve casi todo el control</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La prueba del denominador</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9</a:t>
            </a:r>
            <a:endParaRPr lang="en-US" sz="950" dirty="0"/>
          </a:p>
        </p:txBody>
      </p:sp>
      <p:sp>
        <p:nvSpPr>
          <p:cNvPr id="6" name="Shape 4"/>
          <p:cNvSpPr/>
          <p:nvPr/>
        </p:nvSpPr>
        <p:spPr>
          <a:xfrm>
            <a:off x="658368" y="1737360"/>
            <a:ext cx="10872216" cy="1097280"/>
          </a:xfrm>
          <a:prstGeom prst="roundRect">
            <a:avLst>
              <a:gd name="adj" fmla="val 3333"/>
            </a:avLst>
          </a:prstGeom>
          <a:solidFill>
            <a:srgbClr val="08182C"/>
          </a:solidFill>
          <a:ln w="12700">
            <a:solidFill>
              <a:srgbClr val="08182C"/>
            </a:solidFill>
            <a:prstDash val="solid"/>
          </a:ln>
        </p:spPr>
      </p:sp>
      <p:sp>
        <p:nvSpPr>
          <p:cNvPr id="7" name="Text 5"/>
          <p:cNvSpPr txBox="1"/>
          <p:nvPr/>
        </p:nvSpPr>
        <p:spPr>
          <a:xfrm>
            <a:off x="932688" y="1965960"/>
            <a:ext cx="10323576" cy="640080"/>
          </a:xfrm>
          <a:prstGeom prst="rect">
            <a:avLst/>
          </a:prstGeom>
          <a:noFill/>
          <a:ln/>
        </p:spPr>
        <p:txBody>
          <a:bodyPr wrap="square" lIns="0" tIns="0" rIns="0" bIns="0" rtlCol="0" anchor="ctr"/>
          <a:lstStyle/>
          <a:p>
            <a:pPr algn="ctr" indent="0" marL="0">
              <a:buNone/>
            </a:pPr>
            <a:r>
              <a:rPr lang="en-US" sz="2200" i="1" dirty="0">
                <a:solidFill>
                  <a:srgbClr val="FFFFFF"/>
                </a:solidFill>
                <a:latin typeface="Cambria" pitchFamily="34" charset="0"/>
                <a:ea typeface="Cambria" pitchFamily="34" charset="-122"/>
                <a:cs typeface="Cambria" pitchFamily="34" charset="-120"/>
              </a:rPr>
              <a:t>¿Los del numerador están contados también en el denominador?</a:t>
            </a:r>
            <a:endParaRPr lang="en-US" sz="2200" dirty="0"/>
          </a:p>
        </p:txBody>
      </p:sp>
      <p:sp>
        <p:nvSpPr>
          <p:cNvPr id="8" name="Shape 6"/>
          <p:cNvSpPr/>
          <p:nvPr/>
        </p:nvSpPr>
        <p:spPr>
          <a:xfrm>
            <a:off x="658368" y="3063240"/>
            <a:ext cx="5253228" cy="1371600"/>
          </a:xfrm>
          <a:prstGeom prst="roundRect">
            <a:avLst>
              <a:gd name="adj" fmla="val 2667"/>
            </a:avLst>
          </a:prstGeom>
          <a:solidFill>
            <a:srgbClr val="F1F4F8"/>
          </a:solidFill>
          <a:ln w="12700">
            <a:solidFill>
              <a:srgbClr val="F1F4F8"/>
            </a:solidFill>
            <a:prstDash val="solid"/>
          </a:ln>
        </p:spPr>
      </p:sp>
      <p:sp>
        <p:nvSpPr>
          <p:cNvPr id="9" name="Text 7"/>
          <p:cNvSpPr txBox="1"/>
          <p:nvPr/>
        </p:nvSpPr>
        <p:spPr>
          <a:xfrm>
            <a:off x="896112" y="3264408"/>
            <a:ext cx="4777740" cy="329184"/>
          </a:xfrm>
          <a:prstGeom prst="rect">
            <a:avLst/>
          </a:prstGeom>
          <a:noFill/>
          <a:ln/>
        </p:spPr>
        <p:txBody>
          <a:bodyPr wrap="square" lIns="0" tIns="0" rIns="0" bIns="0" rtlCol="0" anchor="ctr"/>
          <a:lstStyle/>
          <a:p>
            <a:pPr indent="0" marL="0">
              <a:buNone/>
            </a:pPr>
            <a:r>
              <a:rPr lang="en-US" sz="2000" b="1" dirty="0">
                <a:solidFill>
                  <a:srgbClr val="0F2A4A"/>
                </a:solidFill>
                <a:latin typeface="Calibri" pitchFamily="34" charset="0"/>
                <a:ea typeface="Calibri" pitchFamily="34" charset="-122"/>
                <a:cs typeface="Calibri" pitchFamily="34" charset="-120"/>
              </a:rPr>
              <a:t>Sí  →  proporción</a:t>
            </a:r>
            <a:endParaRPr lang="en-US" sz="2000" dirty="0"/>
          </a:p>
        </p:txBody>
      </p:sp>
      <p:sp>
        <p:nvSpPr>
          <p:cNvPr id="10" name="Text 8"/>
          <p:cNvSpPr txBox="1"/>
          <p:nvPr/>
        </p:nvSpPr>
        <p:spPr>
          <a:xfrm>
            <a:off x="896112" y="3648456"/>
            <a:ext cx="4777740" cy="60350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Prevalencia, letalidad, mortalidad proporcional.</a:t>
            </a:r>
            <a:endParaRPr lang="en-US" sz="1400" dirty="0"/>
          </a:p>
        </p:txBody>
      </p:sp>
      <p:sp>
        <p:nvSpPr>
          <p:cNvPr id="11" name="Shape 9"/>
          <p:cNvSpPr/>
          <p:nvPr/>
        </p:nvSpPr>
        <p:spPr>
          <a:xfrm>
            <a:off x="6277356" y="3063240"/>
            <a:ext cx="5253228" cy="1371600"/>
          </a:xfrm>
          <a:prstGeom prst="roundRect">
            <a:avLst>
              <a:gd name="adj" fmla="val 2667"/>
            </a:avLst>
          </a:prstGeom>
          <a:solidFill>
            <a:srgbClr val="F6E4E6"/>
          </a:solidFill>
          <a:ln w="12700">
            <a:solidFill>
              <a:srgbClr val="F6E4E6"/>
            </a:solidFill>
            <a:prstDash val="solid"/>
          </a:ln>
        </p:spPr>
      </p:sp>
      <p:sp>
        <p:nvSpPr>
          <p:cNvPr id="12" name="Text 10"/>
          <p:cNvSpPr txBox="1"/>
          <p:nvPr/>
        </p:nvSpPr>
        <p:spPr>
          <a:xfrm>
            <a:off x="6515100" y="3264408"/>
            <a:ext cx="4777740" cy="329184"/>
          </a:xfrm>
          <a:prstGeom prst="rect">
            <a:avLst/>
          </a:prstGeom>
          <a:noFill/>
          <a:ln/>
        </p:spPr>
        <p:txBody>
          <a:bodyPr wrap="square" lIns="0" tIns="0" rIns="0" bIns="0" rtlCol="0" anchor="ctr"/>
          <a:lstStyle/>
          <a:p>
            <a:pPr indent="0" marL="0">
              <a:buNone/>
            </a:pPr>
            <a:r>
              <a:rPr lang="en-US" sz="2000" b="1" dirty="0">
                <a:solidFill>
                  <a:srgbClr val="B52639"/>
                </a:solidFill>
                <a:latin typeface="Calibri" pitchFamily="34" charset="0"/>
                <a:ea typeface="Calibri" pitchFamily="34" charset="-122"/>
                <a:cs typeface="Calibri" pitchFamily="34" charset="-120"/>
              </a:rPr>
              <a:t>No  →  razón</a:t>
            </a:r>
            <a:endParaRPr lang="en-US" sz="2000" dirty="0"/>
          </a:p>
        </p:txBody>
      </p:sp>
      <p:sp>
        <p:nvSpPr>
          <p:cNvPr id="13" name="Text 11"/>
          <p:cNvSpPr txBox="1"/>
          <p:nvPr/>
        </p:nvSpPr>
        <p:spPr>
          <a:xfrm>
            <a:off x="6515100" y="3648456"/>
            <a:ext cx="4777740" cy="60350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Razón de sexos, razón de mortalidad materna.</a:t>
            </a:r>
            <a:endParaRPr lang="en-US" sz="1400" dirty="0"/>
          </a:p>
        </p:txBody>
      </p:sp>
      <p:sp>
        <p:nvSpPr>
          <p:cNvPr id="14" name="Text 12"/>
          <p:cNvSpPr txBox="1"/>
          <p:nvPr/>
        </p:nvSpPr>
        <p:spPr>
          <a:xfrm>
            <a:off x="658368" y="4709160"/>
            <a:ext cx="10872216" cy="457200"/>
          </a:xfrm>
          <a:prstGeom prst="rect">
            <a:avLst/>
          </a:prstGeom>
          <a:noFill/>
          <a:ln/>
        </p:spPr>
        <p:txBody>
          <a:bodyPr wrap="square" lIns="0" tIns="0" rIns="0" bIns="0" rtlCol="0" anchor="ctr"/>
          <a:lstStyle/>
          <a:p>
            <a:pPr algn="l" indent="0" marL="0">
              <a:lnSpc>
                <a:spcPct val="115000"/>
              </a:lnSpc>
              <a:buNone/>
            </a:pPr>
            <a:r>
              <a:rPr lang="en-US" sz="1400" i="1" dirty="0">
                <a:solidFill>
                  <a:srgbClr val="54637A"/>
                </a:solidFill>
                <a:latin typeface="Calibri" pitchFamily="34" charset="0"/>
                <a:ea typeface="Calibri" pitchFamily="34" charset="-122"/>
                <a:cs typeface="Calibri" pitchFamily="34" charset="-120"/>
              </a:rPr>
              <a:t>Con los mismos datos del VIH obtuvimos una razón de 4 y una proporción de 0,80. Mismos números, dos medidas distintas.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Medidas de ocurrencia de un hecho incierto</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Probabilidad y riesgo</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10</a:t>
            </a:r>
            <a:endParaRPr lang="en-US" sz="950" dirty="0"/>
          </a:p>
        </p:txBody>
      </p:sp>
      <p:sp>
        <p:nvSpPr>
          <p:cNvPr id="6" name="Shape 4"/>
          <p:cNvSpPr/>
          <p:nvPr/>
        </p:nvSpPr>
        <p:spPr>
          <a:xfrm>
            <a:off x="658368" y="1691640"/>
            <a:ext cx="5253228" cy="2011680"/>
          </a:xfrm>
          <a:prstGeom prst="roundRect">
            <a:avLst>
              <a:gd name="adj" fmla="val 1818"/>
            </a:avLst>
          </a:prstGeom>
          <a:solidFill>
            <a:srgbClr val="F1F4F8"/>
          </a:solidFill>
          <a:ln w="12700">
            <a:solidFill>
              <a:srgbClr val="F1F4F8"/>
            </a:solidFill>
            <a:prstDash val="solid"/>
          </a:ln>
        </p:spPr>
      </p:sp>
      <p:sp>
        <p:nvSpPr>
          <p:cNvPr id="7" name="Text 5"/>
          <p:cNvSpPr txBox="1"/>
          <p:nvPr/>
        </p:nvSpPr>
        <p:spPr>
          <a:xfrm>
            <a:off x="896112" y="189280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PROBABILIDAD</a:t>
            </a:r>
            <a:endParaRPr lang="en-US" sz="1050" dirty="0"/>
          </a:p>
        </p:txBody>
      </p:sp>
      <p:sp>
        <p:nvSpPr>
          <p:cNvPr id="8" name="Text 6"/>
          <p:cNvSpPr txBox="1"/>
          <p:nvPr/>
        </p:nvSpPr>
        <p:spPr>
          <a:xfrm>
            <a:off x="896112" y="2185416"/>
            <a:ext cx="4777740" cy="133502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Número de veces que se espera que ocurra un evento entre todos los posibles. Va de 0, nunca ocurre, a 1, siempre ocurre.</a:t>
            </a:r>
            <a:endParaRPr lang="en-US" sz="1350" dirty="0"/>
          </a:p>
          <a:p>
            <a:pPr indent="0" marL="0">
              <a:lnSpc>
                <a:spcPct val="112000"/>
              </a:lnSpc>
              <a:buNone/>
            </a:pPr>
            <a:endParaRPr lang="en-US" sz="1350" dirty="0"/>
          </a:p>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0,25 = una de cada cuatro ocasiones = 25 %.</a:t>
            </a:r>
            <a:endParaRPr lang="en-US" sz="1350" dirty="0"/>
          </a:p>
        </p:txBody>
      </p:sp>
      <p:sp>
        <p:nvSpPr>
          <p:cNvPr id="9" name="Shape 7"/>
          <p:cNvSpPr/>
          <p:nvPr/>
        </p:nvSpPr>
        <p:spPr>
          <a:xfrm>
            <a:off x="6277356" y="1691640"/>
            <a:ext cx="5253228" cy="2011680"/>
          </a:xfrm>
          <a:prstGeom prst="roundRect">
            <a:avLst>
              <a:gd name="adj" fmla="val 1818"/>
            </a:avLst>
          </a:prstGeom>
          <a:solidFill>
            <a:srgbClr val="F1F4F8"/>
          </a:solidFill>
          <a:ln w="12700">
            <a:solidFill>
              <a:srgbClr val="F1F4F8"/>
            </a:solidFill>
            <a:prstDash val="solid"/>
          </a:ln>
        </p:spPr>
      </p:sp>
      <p:sp>
        <p:nvSpPr>
          <p:cNvPr id="10" name="Text 8"/>
          <p:cNvSpPr txBox="1"/>
          <p:nvPr/>
        </p:nvSpPr>
        <p:spPr>
          <a:xfrm>
            <a:off x="6515100" y="189280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RIESGO</a:t>
            </a:r>
            <a:endParaRPr lang="en-US" sz="1050" dirty="0"/>
          </a:p>
        </p:txBody>
      </p:sp>
      <p:sp>
        <p:nvSpPr>
          <p:cNvPr id="11" name="Text 9"/>
          <p:cNvSpPr txBox="1"/>
          <p:nvPr/>
        </p:nvSpPr>
        <p:spPr>
          <a:xfrm>
            <a:off x="6515100" y="2185416"/>
            <a:ext cx="4777740" cy="133502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Probabilidad de que ocurra un efecto, adverso o beneficioso, en una población definida y en un tiempo determinado.</a:t>
            </a:r>
            <a:endParaRPr lang="en-US" sz="1350" dirty="0"/>
          </a:p>
          <a:p>
            <a:pPr indent="0" marL="0">
              <a:lnSpc>
                <a:spcPct val="112000"/>
              </a:lnSpc>
              <a:buNone/>
            </a:pPr>
            <a:endParaRPr lang="en-US" sz="1350" dirty="0"/>
          </a:p>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Suele expresarse multiplicado por una constante.</a:t>
            </a:r>
            <a:endParaRPr lang="en-US" sz="1350" dirty="0"/>
          </a:p>
        </p:txBody>
      </p:sp>
      <p:sp>
        <p:nvSpPr>
          <p:cNvPr id="12" name="Shape 10"/>
          <p:cNvSpPr/>
          <p:nvPr/>
        </p:nvSpPr>
        <p:spPr>
          <a:xfrm>
            <a:off x="658368" y="3931920"/>
            <a:ext cx="10872216" cy="1463040"/>
          </a:xfrm>
          <a:prstGeom prst="roundRect">
            <a:avLst>
              <a:gd name="adj" fmla="val 2500"/>
            </a:avLst>
          </a:prstGeom>
          <a:solidFill>
            <a:srgbClr val="F6E4E6"/>
          </a:solidFill>
          <a:ln w="12700">
            <a:solidFill>
              <a:srgbClr val="F6E4E6"/>
            </a:solidFill>
            <a:prstDash val="solid"/>
          </a:ln>
        </p:spPr>
      </p:sp>
      <p:sp>
        <p:nvSpPr>
          <p:cNvPr id="13" name="Text 11"/>
          <p:cNvSpPr txBox="1"/>
          <p:nvPr/>
        </p:nvSpPr>
        <p:spPr>
          <a:xfrm>
            <a:off x="896112" y="4133088"/>
            <a:ext cx="1039672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PUNTO CLAVE: EL RIESGO SIEMPRE LLEVA TIEMPO</a:t>
            </a:r>
            <a:endParaRPr lang="en-US" sz="1050" dirty="0"/>
          </a:p>
        </p:txBody>
      </p:sp>
      <p:sp>
        <p:nvSpPr>
          <p:cNvPr id="14" name="Text 12"/>
          <p:cNvSpPr txBox="1"/>
          <p:nvPr/>
        </p:nvSpPr>
        <p:spPr>
          <a:xfrm>
            <a:off x="896112" y="4425696"/>
            <a:ext cx="10396728" cy="78638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“El riesgo de infarto es 5 %” no significa nada si no se dice en cuánto tiempo. No es lo mismo 5 % en un año que 5 % en diez. Un riesgo sin periodo es una cifra incompleta, y es de los errores más comunes al comunicar riesgo a un paciente.</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La medida clásica de la epidemiología</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Tasa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11</a:t>
            </a:r>
            <a:endParaRPr lang="en-US" sz="950" dirty="0"/>
          </a:p>
        </p:txBody>
      </p:sp>
      <p:sp>
        <p:nvSpPr>
          <p:cNvPr id="6" name="Shape 4"/>
          <p:cNvSpPr/>
          <p:nvPr/>
        </p:nvSpPr>
        <p:spPr>
          <a:xfrm>
            <a:off x="658368" y="1645920"/>
            <a:ext cx="3410712" cy="1645920"/>
          </a:xfrm>
          <a:prstGeom prst="roundRect">
            <a:avLst>
              <a:gd name="adj" fmla="val 2222"/>
            </a:avLst>
          </a:prstGeom>
          <a:solidFill>
            <a:srgbClr val="F1F4F8"/>
          </a:solidFill>
          <a:ln w="12700">
            <a:solidFill>
              <a:srgbClr val="F1F4F8"/>
            </a:solidFill>
            <a:prstDash val="solid"/>
          </a:ln>
        </p:spPr>
      </p:sp>
      <p:sp>
        <p:nvSpPr>
          <p:cNvPr id="7" name="Text 5"/>
          <p:cNvSpPr txBox="1"/>
          <p:nvPr/>
        </p:nvSpPr>
        <p:spPr>
          <a:xfrm>
            <a:off x="896112" y="1847088"/>
            <a:ext cx="2935224"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COMPONENTE 1</a:t>
            </a:r>
            <a:endParaRPr lang="en-US" sz="1050" dirty="0"/>
          </a:p>
        </p:txBody>
      </p:sp>
      <p:sp>
        <p:nvSpPr>
          <p:cNvPr id="8" name="Text 6"/>
          <p:cNvSpPr txBox="1"/>
          <p:nvPr/>
        </p:nvSpPr>
        <p:spPr>
          <a:xfrm>
            <a:off x="896112" y="2139696"/>
            <a:ext cx="2935224" cy="329184"/>
          </a:xfrm>
          <a:prstGeom prst="rect">
            <a:avLst/>
          </a:prstGeom>
          <a:noFill/>
          <a:ln/>
        </p:spPr>
        <p:txBody>
          <a:bodyPr wrap="square" lIns="0" tIns="0" rIns="0" bIns="0" rtlCol="0" anchor="ctr"/>
          <a:lstStyle/>
          <a:p>
            <a:pPr indent="0" marL="0">
              <a:buNone/>
            </a:pPr>
            <a:r>
              <a:rPr lang="en-US" sz="1700" b="1" dirty="0">
                <a:solidFill>
                  <a:srgbClr val="0F2A4A"/>
                </a:solidFill>
                <a:latin typeface="Calibri" pitchFamily="34" charset="0"/>
                <a:ea typeface="Calibri" pitchFamily="34" charset="-122"/>
                <a:cs typeface="Calibri" pitchFamily="34" charset="-120"/>
              </a:rPr>
              <a:t>Numerador</a:t>
            </a:r>
            <a:endParaRPr lang="en-US" sz="1700" dirty="0"/>
          </a:p>
        </p:txBody>
      </p:sp>
      <p:sp>
        <p:nvSpPr>
          <p:cNvPr id="9" name="Text 7"/>
          <p:cNvSpPr txBox="1"/>
          <p:nvPr/>
        </p:nvSpPr>
        <p:spPr>
          <a:xfrm>
            <a:off x="896112" y="2523744"/>
            <a:ext cx="2935224" cy="585216"/>
          </a:xfrm>
          <a:prstGeom prst="rect">
            <a:avLst/>
          </a:prstGeom>
          <a:noFill/>
          <a:ln/>
        </p:spPr>
        <p:txBody>
          <a:bodyPr wrap="square" lIns="0" tIns="0" rIns="0" bIns="0" rtlCol="0" anchor="ctr"/>
          <a:lstStyle/>
          <a:p>
            <a:pPr indent="0" marL="0">
              <a:lnSpc>
                <a:spcPct val="112000"/>
              </a:lnSpc>
              <a:buNone/>
            </a:pPr>
            <a:r>
              <a:rPr lang="en-US" sz="1250" dirty="0">
                <a:solidFill>
                  <a:srgbClr val="14202E"/>
                </a:solidFill>
                <a:latin typeface="Calibri" pitchFamily="34" charset="0"/>
                <a:ea typeface="Calibri" pitchFamily="34" charset="-122"/>
                <a:cs typeface="Calibri" pitchFamily="34" charset="-120"/>
              </a:rPr>
              <a:t>Individuos que experimentan el evento: muerte, enfermedad, nacimiento, ingreso.</a:t>
            </a:r>
            <a:endParaRPr lang="en-US" sz="1250" dirty="0"/>
          </a:p>
        </p:txBody>
      </p:sp>
      <p:sp>
        <p:nvSpPr>
          <p:cNvPr id="10" name="Shape 8"/>
          <p:cNvSpPr/>
          <p:nvPr/>
        </p:nvSpPr>
        <p:spPr>
          <a:xfrm>
            <a:off x="4389120" y="1645920"/>
            <a:ext cx="3410712" cy="1645920"/>
          </a:xfrm>
          <a:prstGeom prst="roundRect">
            <a:avLst>
              <a:gd name="adj" fmla="val 2222"/>
            </a:avLst>
          </a:prstGeom>
          <a:solidFill>
            <a:srgbClr val="F1F4F8"/>
          </a:solidFill>
          <a:ln w="12700">
            <a:solidFill>
              <a:srgbClr val="F1F4F8"/>
            </a:solidFill>
            <a:prstDash val="solid"/>
          </a:ln>
        </p:spPr>
      </p:sp>
      <p:sp>
        <p:nvSpPr>
          <p:cNvPr id="11" name="Text 9"/>
          <p:cNvSpPr txBox="1"/>
          <p:nvPr/>
        </p:nvSpPr>
        <p:spPr>
          <a:xfrm>
            <a:off x="4626864" y="1847088"/>
            <a:ext cx="2935224"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COMPONENTE 2</a:t>
            </a:r>
            <a:endParaRPr lang="en-US" sz="1050" dirty="0"/>
          </a:p>
        </p:txBody>
      </p:sp>
      <p:sp>
        <p:nvSpPr>
          <p:cNvPr id="12" name="Text 10"/>
          <p:cNvSpPr txBox="1"/>
          <p:nvPr/>
        </p:nvSpPr>
        <p:spPr>
          <a:xfrm>
            <a:off x="4626864" y="2139696"/>
            <a:ext cx="2935224" cy="329184"/>
          </a:xfrm>
          <a:prstGeom prst="rect">
            <a:avLst/>
          </a:prstGeom>
          <a:noFill/>
          <a:ln/>
        </p:spPr>
        <p:txBody>
          <a:bodyPr wrap="square" lIns="0" tIns="0" rIns="0" bIns="0" rtlCol="0" anchor="ctr"/>
          <a:lstStyle/>
          <a:p>
            <a:pPr indent="0" marL="0">
              <a:buNone/>
            </a:pPr>
            <a:r>
              <a:rPr lang="en-US" sz="1700" b="1" dirty="0">
                <a:solidFill>
                  <a:srgbClr val="0F2A4A"/>
                </a:solidFill>
                <a:latin typeface="Calibri" pitchFamily="34" charset="0"/>
                <a:ea typeface="Calibri" pitchFamily="34" charset="-122"/>
                <a:cs typeface="Calibri" pitchFamily="34" charset="-120"/>
              </a:rPr>
              <a:t>Denominador</a:t>
            </a:r>
            <a:endParaRPr lang="en-US" sz="1700" dirty="0"/>
          </a:p>
        </p:txBody>
      </p:sp>
      <p:sp>
        <p:nvSpPr>
          <p:cNvPr id="13" name="Text 11"/>
          <p:cNvSpPr txBox="1"/>
          <p:nvPr/>
        </p:nvSpPr>
        <p:spPr>
          <a:xfrm>
            <a:off x="4626864" y="2523744"/>
            <a:ext cx="2935224" cy="585216"/>
          </a:xfrm>
          <a:prstGeom prst="rect">
            <a:avLst/>
          </a:prstGeom>
          <a:noFill/>
          <a:ln/>
        </p:spPr>
        <p:txBody>
          <a:bodyPr wrap="square" lIns="0" tIns="0" rIns="0" bIns="0" rtlCol="0" anchor="ctr"/>
          <a:lstStyle/>
          <a:p>
            <a:pPr indent="0" marL="0">
              <a:lnSpc>
                <a:spcPct val="112000"/>
              </a:lnSpc>
              <a:buNone/>
            </a:pPr>
            <a:r>
              <a:rPr lang="en-US" sz="1250" dirty="0">
                <a:solidFill>
                  <a:srgbClr val="14202E"/>
                </a:solidFill>
                <a:latin typeface="Calibri" pitchFamily="34" charset="0"/>
                <a:ea typeface="Calibri" pitchFamily="34" charset="-122"/>
                <a:cs typeface="Calibri" pitchFamily="34" charset="-120"/>
              </a:rPr>
              <a:t>Población en riesgo: quienes, si les ocurre el evento, pasarían al numerador.</a:t>
            </a:r>
            <a:endParaRPr lang="en-US" sz="1250" dirty="0"/>
          </a:p>
        </p:txBody>
      </p:sp>
      <p:sp>
        <p:nvSpPr>
          <p:cNvPr id="14" name="Shape 12"/>
          <p:cNvSpPr/>
          <p:nvPr/>
        </p:nvSpPr>
        <p:spPr>
          <a:xfrm>
            <a:off x="8119872" y="1645920"/>
            <a:ext cx="3410712" cy="1645920"/>
          </a:xfrm>
          <a:prstGeom prst="roundRect">
            <a:avLst>
              <a:gd name="adj" fmla="val 2222"/>
            </a:avLst>
          </a:prstGeom>
          <a:solidFill>
            <a:srgbClr val="F1F4F8"/>
          </a:solidFill>
          <a:ln w="12700">
            <a:solidFill>
              <a:srgbClr val="F1F4F8"/>
            </a:solidFill>
            <a:prstDash val="solid"/>
          </a:ln>
        </p:spPr>
      </p:sp>
      <p:sp>
        <p:nvSpPr>
          <p:cNvPr id="15" name="Text 13"/>
          <p:cNvSpPr txBox="1"/>
          <p:nvPr/>
        </p:nvSpPr>
        <p:spPr>
          <a:xfrm>
            <a:off x="8357616" y="1847088"/>
            <a:ext cx="2935224"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COMPONENTE 3</a:t>
            </a:r>
            <a:endParaRPr lang="en-US" sz="1050" dirty="0"/>
          </a:p>
        </p:txBody>
      </p:sp>
      <p:sp>
        <p:nvSpPr>
          <p:cNvPr id="16" name="Text 14"/>
          <p:cNvSpPr txBox="1"/>
          <p:nvPr/>
        </p:nvSpPr>
        <p:spPr>
          <a:xfrm>
            <a:off x="8357616" y="2139696"/>
            <a:ext cx="2935224" cy="329184"/>
          </a:xfrm>
          <a:prstGeom prst="rect">
            <a:avLst/>
          </a:prstGeom>
          <a:noFill/>
          <a:ln/>
        </p:spPr>
        <p:txBody>
          <a:bodyPr wrap="square" lIns="0" tIns="0" rIns="0" bIns="0" rtlCol="0" anchor="ctr"/>
          <a:lstStyle/>
          <a:p>
            <a:pPr indent="0" marL="0">
              <a:buNone/>
            </a:pPr>
            <a:r>
              <a:rPr lang="en-US" sz="1700" b="1" dirty="0">
                <a:solidFill>
                  <a:srgbClr val="0F2A4A"/>
                </a:solidFill>
                <a:latin typeface="Calibri" pitchFamily="34" charset="0"/>
                <a:ea typeface="Calibri" pitchFamily="34" charset="-122"/>
                <a:cs typeface="Calibri" pitchFamily="34" charset="-120"/>
              </a:rPr>
              <a:t>Tiempo</a:t>
            </a:r>
            <a:endParaRPr lang="en-US" sz="1700" dirty="0"/>
          </a:p>
        </p:txBody>
      </p:sp>
      <p:sp>
        <p:nvSpPr>
          <p:cNvPr id="17" name="Text 15"/>
          <p:cNvSpPr txBox="1"/>
          <p:nvPr/>
        </p:nvSpPr>
        <p:spPr>
          <a:xfrm>
            <a:off x="8357616" y="2523744"/>
            <a:ext cx="2935224" cy="585216"/>
          </a:xfrm>
          <a:prstGeom prst="rect">
            <a:avLst/>
          </a:prstGeom>
          <a:noFill/>
          <a:ln/>
        </p:spPr>
        <p:txBody>
          <a:bodyPr wrap="square" lIns="0" tIns="0" rIns="0" bIns="0" rtlCol="0" anchor="ctr"/>
          <a:lstStyle/>
          <a:p>
            <a:pPr indent="0" marL="0">
              <a:lnSpc>
                <a:spcPct val="112000"/>
              </a:lnSpc>
              <a:buNone/>
            </a:pPr>
            <a:r>
              <a:rPr lang="en-US" sz="1250" dirty="0">
                <a:solidFill>
                  <a:srgbClr val="14202E"/>
                </a:solidFill>
                <a:latin typeface="Calibri" pitchFamily="34" charset="0"/>
                <a:ea typeface="Calibri" pitchFamily="34" charset="-122"/>
                <a:cs typeface="Calibri" pitchFamily="34" charset="-120"/>
              </a:rPr>
              <a:t>El periodo durante el cual se observa la frecuencia del evento.</a:t>
            </a:r>
            <a:endParaRPr lang="en-US" sz="1250" dirty="0"/>
          </a:p>
        </p:txBody>
      </p:sp>
      <p:sp>
        <p:nvSpPr>
          <p:cNvPr id="18" name="Shape 16"/>
          <p:cNvSpPr/>
          <p:nvPr/>
        </p:nvSpPr>
        <p:spPr>
          <a:xfrm>
            <a:off x="658368" y="3520440"/>
            <a:ext cx="10872216" cy="868680"/>
          </a:xfrm>
          <a:prstGeom prst="roundRect">
            <a:avLst>
              <a:gd name="adj" fmla="val 4211"/>
            </a:avLst>
          </a:prstGeom>
          <a:solidFill>
            <a:srgbClr val="E5EBF2"/>
          </a:solidFill>
          <a:ln w="12700">
            <a:solidFill>
              <a:srgbClr val="E5EBF2"/>
            </a:solidFill>
            <a:prstDash val="solid"/>
          </a:ln>
        </p:spPr>
      </p:sp>
      <p:sp>
        <p:nvSpPr>
          <p:cNvPr id="19" name="Text 17"/>
          <p:cNvSpPr txBox="1"/>
          <p:nvPr/>
        </p:nvSpPr>
        <p:spPr>
          <a:xfrm>
            <a:off x="896112" y="372160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Tasa  =  ( eventos en el periodo  ÷  población en riesgo )  ×  10ⁿ</a:t>
            </a:r>
            <a:endParaRPr lang="en-US" sz="1800" dirty="0"/>
          </a:p>
        </p:txBody>
      </p:sp>
      <p:sp>
        <p:nvSpPr>
          <p:cNvPr id="20" name="Shape 18"/>
          <p:cNvSpPr/>
          <p:nvPr/>
        </p:nvSpPr>
        <p:spPr>
          <a:xfrm>
            <a:off x="658368" y="4572000"/>
            <a:ext cx="10872216" cy="914400"/>
          </a:xfrm>
          <a:prstGeom prst="roundRect">
            <a:avLst>
              <a:gd name="adj" fmla="val 4000"/>
            </a:avLst>
          </a:prstGeom>
          <a:solidFill>
            <a:srgbClr val="F6E4E6"/>
          </a:solidFill>
          <a:ln w="12700">
            <a:solidFill>
              <a:srgbClr val="F6E4E6"/>
            </a:solidFill>
            <a:prstDash val="solid"/>
          </a:ln>
        </p:spPr>
      </p:sp>
      <p:sp>
        <p:nvSpPr>
          <p:cNvPr id="21" name="Text 19"/>
          <p:cNvSpPr txBox="1"/>
          <p:nvPr/>
        </p:nvSpPr>
        <p:spPr>
          <a:xfrm>
            <a:off x="896112" y="4773168"/>
            <a:ext cx="1039672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QUIÉN VA EN EL DENOMINADOR</a:t>
            </a:r>
            <a:endParaRPr lang="en-US" sz="1050" dirty="0"/>
          </a:p>
        </p:txBody>
      </p:sp>
      <p:sp>
        <p:nvSpPr>
          <p:cNvPr id="22" name="Text 20"/>
          <p:cNvSpPr txBox="1"/>
          <p:nvPr/>
        </p:nvSpPr>
        <p:spPr>
          <a:xfrm>
            <a:off x="896112" y="5065776"/>
            <a:ext cx="10396728" cy="23774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Los varones no van en el denominador del cáncer de ovario. Menos evidente: la gonorrea se calcula sobre la población sexualmente activa, no sobre la población total.</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Error frecuente</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No todo lo que va por mil es una tasa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12</a:t>
            </a:r>
            <a:endParaRPr lang="en-US" sz="950" dirty="0"/>
          </a:p>
        </p:txBody>
      </p:sp>
      <p:sp>
        <p:nvSpPr>
          <p:cNvPr id="6" name="Shape 4"/>
          <p:cNvSpPr/>
          <p:nvPr/>
        </p:nvSpPr>
        <p:spPr>
          <a:xfrm>
            <a:off x="658368" y="1737360"/>
            <a:ext cx="10872216" cy="1417320"/>
          </a:xfrm>
          <a:prstGeom prst="roundRect">
            <a:avLst>
              <a:gd name="adj" fmla="val 2581"/>
            </a:avLst>
          </a:prstGeom>
          <a:solidFill>
            <a:srgbClr val="F6E4E6"/>
          </a:solidFill>
          <a:ln w="12700">
            <a:solidFill>
              <a:srgbClr val="F6E4E6"/>
            </a:solidFill>
            <a:prstDash val="solid"/>
          </a:ln>
        </p:spPr>
      </p:sp>
      <p:sp>
        <p:nvSpPr>
          <p:cNvPr id="7" name="Text 5"/>
          <p:cNvSpPr txBox="1"/>
          <p:nvPr/>
        </p:nvSpPr>
        <p:spPr>
          <a:xfrm>
            <a:off x="896112" y="1938528"/>
            <a:ext cx="1039672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SE DICE</a:t>
            </a:r>
            <a:endParaRPr lang="en-US" sz="1050" dirty="0"/>
          </a:p>
        </p:txBody>
      </p:sp>
      <p:sp>
        <p:nvSpPr>
          <p:cNvPr id="8" name="Text 6"/>
          <p:cNvSpPr txBox="1"/>
          <p:nvPr/>
        </p:nvSpPr>
        <p:spPr>
          <a:xfrm>
            <a:off x="896112" y="2231136"/>
            <a:ext cx="10396728" cy="411480"/>
          </a:xfrm>
          <a:prstGeom prst="rect">
            <a:avLst/>
          </a:prstGeom>
          <a:noFill/>
          <a:ln/>
        </p:spPr>
        <p:txBody>
          <a:bodyPr wrap="square" lIns="0" tIns="0" rIns="0" bIns="0" rtlCol="0" anchor="ctr"/>
          <a:lstStyle/>
          <a:p>
            <a:pPr indent="0" marL="0">
              <a:buNone/>
            </a:pPr>
            <a:r>
              <a:rPr lang="en-US" sz="1700" b="1" dirty="0">
                <a:solidFill>
                  <a:srgbClr val="0F2A4A"/>
                </a:solidFill>
                <a:latin typeface="Calibri" pitchFamily="34" charset="0"/>
                <a:ea typeface="Calibri" pitchFamily="34" charset="-122"/>
                <a:cs typeface="Calibri" pitchFamily="34" charset="-120"/>
              </a:rPr>
              <a:t>“Tasa de prevalencia”  ·  “Tasa de letalidad”  ·  “Tasa de mortalidad materna”</a:t>
            </a:r>
            <a:endParaRPr lang="en-US" sz="1700" dirty="0"/>
          </a:p>
        </p:txBody>
      </p:sp>
      <p:sp>
        <p:nvSpPr>
          <p:cNvPr id="9" name="Text 7"/>
          <p:cNvSpPr txBox="1"/>
          <p:nvPr/>
        </p:nvSpPr>
        <p:spPr>
          <a:xfrm>
            <a:off x="896112" y="2697480"/>
            <a:ext cx="10396728" cy="274320"/>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Son nombres de uso común, pero técnicamente imprecisos.</a:t>
            </a:r>
            <a:endParaRPr lang="en-US" sz="1400" dirty="0"/>
          </a:p>
        </p:txBody>
      </p:sp>
      <p:sp>
        <p:nvSpPr>
          <p:cNvPr id="10" name="Shape 8"/>
          <p:cNvSpPr/>
          <p:nvPr/>
        </p:nvSpPr>
        <p:spPr>
          <a:xfrm>
            <a:off x="658368" y="3383280"/>
            <a:ext cx="10872216" cy="2011680"/>
          </a:xfrm>
          <a:prstGeom prst="roundRect">
            <a:avLst>
              <a:gd name="adj" fmla="val 1818"/>
            </a:avLst>
          </a:prstGeom>
          <a:solidFill>
            <a:srgbClr val="08182C"/>
          </a:solidFill>
          <a:ln w="12700">
            <a:solidFill>
              <a:srgbClr val="08182C"/>
            </a:solidFill>
            <a:prstDash val="solid"/>
          </a:ln>
        </p:spPr>
      </p:sp>
      <p:sp>
        <p:nvSpPr>
          <p:cNvPr id="11" name="Text 9"/>
          <p:cNvSpPr txBox="1"/>
          <p:nvPr/>
        </p:nvSpPr>
        <p:spPr>
          <a:xfrm>
            <a:off x="896112" y="3584448"/>
            <a:ext cx="10396728" cy="237744"/>
          </a:xfrm>
          <a:prstGeom prst="rect">
            <a:avLst/>
          </a:prstGeom>
          <a:noFill/>
          <a:ln/>
        </p:spPr>
        <p:txBody>
          <a:bodyPr wrap="square" lIns="0" tIns="0" rIns="0" bIns="0" rtlCol="0" anchor="ctr"/>
          <a:lstStyle/>
          <a:p>
            <a:pPr indent="0" marL="0">
              <a:buNone/>
            </a:pPr>
            <a:r>
              <a:rPr lang="en-US" sz="1050" b="1" dirty="0">
                <a:solidFill>
                  <a:srgbClr val="8FB4D4"/>
                </a:solidFill>
                <a:latin typeface="Calibri" pitchFamily="34" charset="0"/>
                <a:ea typeface="Calibri" pitchFamily="34" charset="-122"/>
                <a:cs typeface="Calibri" pitchFamily="34" charset="-120"/>
              </a:rPr>
              <a:t>POR QUÉ</a:t>
            </a:r>
            <a:endParaRPr lang="en-US" sz="1050" dirty="0"/>
          </a:p>
        </p:txBody>
      </p:sp>
      <p:sp>
        <p:nvSpPr>
          <p:cNvPr id="12" name="Text 10"/>
          <p:cNvSpPr txBox="1"/>
          <p:nvPr/>
        </p:nvSpPr>
        <p:spPr>
          <a:xfrm>
            <a:off x="896112" y="3877056"/>
            <a:ext cx="10396728" cy="1335024"/>
          </a:xfrm>
          <a:prstGeom prst="rect">
            <a:avLst/>
          </a:prstGeom>
          <a:noFill/>
          <a:ln/>
        </p:spPr>
        <p:txBody>
          <a:bodyPr wrap="square" lIns="0" tIns="0" rIns="0" bIns="0" rtlCol="0" anchor="ctr"/>
          <a:lstStyle/>
          <a:p>
            <a:pPr indent="0" marL="0">
              <a:lnSpc>
                <a:spcPct val="112000"/>
              </a:lnSpc>
              <a:buNone/>
            </a:pPr>
            <a:r>
              <a:rPr lang="en-US" sz="1400" dirty="0">
                <a:solidFill>
                  <a:srgbClr val="FFFFFF"/>
                </a:solidFill>
                <a:latin typeface="Calibri" pitchFamily="34" charset="0"/>
                <a:ea typeface="Calibri" pitchFamily="34" charset="-122"/>
                <a:cs typeface="Calibri" pitchFamily="34" charset="-120"/>
              </a:rPr>
              <a:t>Multiplicar por una constante no convierte a nada en tasa. Lo que define una tasa es que su denominador sea la población en riesgo y que exista un periodo de tiempo.</a:t>
            </a:r>
            <a:endParaRPr lang="en-US" sz="1400" dirty="0"/>
          </a:p>
          <a:p>
            <a:pPr indent="0" marL="0">
              <a:lnSpc>
                <a:spcPct val="112000"/>
              </a:lnSpc>
              <a:buNone/>
            </a:pPr>
            <a:endParaRPr lang="en-US" sz="1400" dirty="0"/>
          </a:p>
          <a:p>
            <a:pPr indent="0" marL="0">
              <a:lnSpc>
                <a:spcPct val="112000"/>
              </a:lnSpc>
              <a:buNone/>
            </a:pPr>
            <a:r>
              <a:rPr lang="en-US" sz="1400" dirty="0">
                <a:solidFill>
                  <a:srgbClr val="FFFFFF"/>
                </a:solidFill>
                <a:latin typeface="Calibri" pitchFamily="34" charset="0"/>
                <a:ea typeface="Calibri" pitchFamily="34" charset="-122"/>
                <a:cs typeface="Calibri" pitchFamily="34" charset="-120"/>
              </a:rPr>
              <a:t>La prevalencia y la letalidad son proporciones. La mortalidad materna es una razón. Van a ver los tres nombres en documentos oficiales; lo importante es que sepan qué miden realmente.</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Si te quedas con una sola tabla, que sea esta</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Razón, proporción y tasa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13</a:t>
            </a:r>
            <a:endParaRPr lang="en-US" sz="95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658368" y="1737360"/>
          <a:ext cx="10872216" cy="914400"/>
        </p:xfrm>
        <a:graphic>
          <a:graphicData uri="http://schemas.openxmlformats.org/drawingml/2006/table">
            <a:tbl>
              <a:tblPr/>
              <a:tblGrid>
                <a:gridCol w="1645920"/>
                <a:gridCol w="2560320"/>
                <a:gridCol w="2103120"/>
                <a:gridCol w="1920240"/>
                <a:gridCol w="2642616"/>
              </a:tblGrid>
              <a:tr h="0">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Medida</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¿Numerador en el denominador?</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¿Incluye tiempo?</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Rango</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Ejemplo típico</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r>
              <a:tr h="0">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Razón</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No necesariamente</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0 a ∞</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Razón de sexos; razón de mortalidad materna</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Proporción</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Sí</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0 a 1</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Prevalencia; letalidad; mortalidad proporcional</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Tasa</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Sí</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Sí, obligatoriamente</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0 a ∞ en tiempo-persona</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Tasa de incidencia; tasa de mortalidad</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bl>
          </a:graphicData>
        </a:graphic>
      </p:graphicFrame>
      <p:sp>
        <p:nvSpPr>
          <p:cNvPr id="7" name="Text 4"/>
          <p:cNvSpPr txBox="1"/>
          <p:nvPr/>
        </p:nvSpPr>
        <p:spPr>
          <a:xfrm>
            <a:off x="658368" y="3931920"/>
            <a:ext cx="10872216" cy="548640"/>
          </a:xfrm>
          <a:prstGeom prst="rect">
            <a:avLst/>
          </a:prstGeom>
          <a:noFill/>
          <a:ln/>
        </p:spPr>
        <p:txBody>
          <a:bodyPr wrap="square" lIns="0" tIns="0" rIns="0" bIns="0" rtlCol="0" anchor="ctr"/>
          <a:lstStyle/>
          <a:p>
            <a:pPr algn="l" indent="0" marL="0">
              <a:lnSpc>
                <a:spcPct val="115000"/>
              </a:lnSpc>
              <a:buNone/>
            </a:pPr>
            <a:r>
              <a:rPr lang="en-US" sz="1400" i="1" dirty="0">
                <a:solidFill>
                  <a:srgbClr val="54637A"/>
                </a:solidFill>
                <a:latin typeface="Calibri" pitchFamily="34" charset="0"/>
                <a:ea typeface="Calibri" pitchFamily="34" charset="-122"/>
                <a:cs typeface="Calibri" pitchFamily="34" charset="-120"/>
              </a:rPr>
              <a:t>Para el control de lectura: si te dan un indicador y te preguntan qué tipo de medida es, aplica las dos columnas del medio en ese orden.</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1828800"/>
            <a:ext cx="2011680" cy="1371600"/>
          </a:xfrm>
          <a:prstGeom prst="rect">
            <a:avLst/>
          </a:prstGeom>
          <a:noFill/>
          <a:ln/>
        </p:spPr>
        <p:txBody>
          <a:bodyPr wrap="square" lIns="0" tIns="0" rIns="0" bIns="0" rtlCol="0" anchor="ctr"/>
          <a:lstStyle/>
          <a:p>
            <a:pPr indent="0" marL="0">
              <a:buNone/>
            </a:pPr>
            <a:r>
              <a:rPr lang="en-US" sz="8400" b="1" dirty="0">
                <a:solidFill>
                  <a:srgbClr val="B52639"/>
                </a:solidFill>
                <a:latin typeface="Cambria" pitchFamily="34" charset="0"/>
                <a:ea typeface="Cambria" pitchFamily="34" charset="-122"/>
                <a:cs typeface="Cambria" pitchFamily="34" charset="-120"/>
              </a:rPr>
              <a:t>2</a:t>
            </a:r>
            <a:endParaRPr lang="en-US" sz="8400" dirty="0"/>
          </a:p>
        </p:txBody>
      </p:sp>
      <p:sp>
        <p:nvSpPr>
          <p:cNvPr id="3" name="Text 1"/>
          <p:cNvSpPr txBox="1"/>
          <p:nvPr/>
        </p:nvSpPr>
        <p:spPr>
          <a:xfrm>
            <a:off x="658368" y="3017520"/>
            <a:ext cx="9052560" cy="11430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Medidas de morbilidad</a:t>
            </a:r>
            <a:endParaRPr lang="en-US" sz="3600" dirty="0"/>
          </a:p>
        </p:txBody>
      </p:sp>
      <p:sp>
        <p:nvSpPr>
          <p:cNvPr id="4" name="Text 2"/>
          <p:cNvSpPr txBox="1"/>
          <p:nvPr/>
        </p:nvSpPr>
        <p:spPr>
          <a:xfrm>
            <a:off x="658368" y="4279392"/>
            <a:ext cx="8595360" cy="640080"/>
          </a:xfrm>
          <a:prstGeom prst="rect">
            <a:avLst/>
          </a:prstGeom>
          <a:noFill/>
          <a:ln/>
        </p:spPr>
        <p:txBody>
          <a:bodyPr wrap="square" lIns="0" tIns="0" rIns="0" bIns="0" rtlCol="0" anchor="ctr"/>
          <a:lstStyle/>
          <a:p>
            <a:pPr indent="0" marL="0">
              <a:buNone/>
            </a:pPr>
            <a:r>
              <a:rPr lang="en-US" sz="1400" dirty="0">
                <a:solidFill>
                  <a:srgbClr val="8FB4D4"/>
                </a:solidFill>
                <a:latin typeface="Calibri" pitchFamily="34" charset="0"/>
                <a:ea typeface="Calibri" pitchFamily="34" charset="-122"/>
                <a:cs typeface="Calibri" pitchFamily="34" charset="-120"/>
              </a:rPr>
              <a:t>Prevalencia, incidencia y su relación</a:t>
            </a:r>
            <a:endParaRPr lang="en-US" sz="1400" dirty="0"/>
          </a:p>
        </p:txBody>
      </p:sp>
      <p:sp>
        <p:nvSpPr>
          <p:cNvPr id="5" name="Shape 3"/>
          <p:cNvSpPr/>
          <p:nvPr/>
        </p:nvSpPr>
        <p:spPr>
          <a:xfrm>
            <a:off x="0" y="6320396"/>
            <a:ext cx="310896" cy="80404"/>
          </a:xfrm>
          <a:prstGeom prst="rect">
            <a:avLst/>
          </a:prstGeom>
          <a:solidFill>
            <a:srgbClr val="0F2A4A"/>
          </a:solidFill>
          <a:ln w="12700">
            <a:solidFill>
              <a:srgbClr val="0F2A4A"/>
            </a:solidFill>
            <a:prstDash val="solid"/>
          </a:ln>
        </p:spPr>
      </p:sp>
      <p:sp>
        <p:nvSpPr>
          <p:cNvPr id="6" name="Shape 4"/>
          <p:cNvSpPr/>
          <p:nvPr/>
        </p:nvSpPr>
        <p:spPr>
          <a:xfrm>
            <a:off x="420624" y="6266793"/>
            <a:ext cx="310896" cy="134007"/>
          </a:xfrm>
          <a:prstGeom prst="rect">
            <a:avLst/>
          </a:prstGeom>
          <a:solidFill>
            <a:srgbClr val="0F2A4A"/>
          </a:solidFill>
          <a:ln w="12700">
            <a:solidFill>
              <a:srgbClr val="0F2A4A"/>
            </a:solidFill>
            <a:prstDash val="solid"/>
          </a:ln>
        </p:spPr>
      </p:sp>
      <p:sp>
        <p:nvSpPr>
          <p:cNvPr id="7" name="Shape 5"/>
          <p:cNvSpPr/>
          <p:nvPr/>
        </p:nvSpPr>
        <p:spPr>
          <a:xfrm>
            <a:off x="841248" y="6186389"/>
            <a:ext cx="310896" cy="214411"/>
          </a:xfrm>
          <a:prstGeom prst="rect">
            <a:avLst/>
          </a:prstGeom>
          <a:solidFill>
            <a:srgbClr val="0F2A4A"/>
          </a:solidFill>
          <a:ln w="12700">
            <a:solidFill>
              <a:srgbClr val="0F2A4A"/>
            </a:solidFill>
            <a:prstDash val="solid"/>
          </a:ln>
        </p:spPr>
      </p:sp>
      <p:sp>
        <p:nvSpPr>
          <p:cNvPr id="8" name="Shape 6"/>
          <p:cNvSpPr/>
          <p:nvPr/>
        </p:nvSpPr>
        <p:spPr>
          <a:xfrm>
            <a:off x="1261872" y="6079183"/>
            <a:ext cx="310896" cy="321617"/>
          </a:xfrm>
          <a:prstGeom prst="rect">
            <a:avLst/>
          </a:prstGeom>
          <a:solidFill>
            <a:srgbClr val="0F2A4A"/>
          </a:solidFill>
          <a:ln w="12700">
            <a:solidFill>
              <a:srgbClr val="0F2A4A"/>
            </a:solidFill>
            <a:prstDash val="solid"/>
          </a:ln>
        </p:spPr>
      </p:sp>
      <p:sp>
        <p:nvSpPr>
          <p:cNvPr id="9" name="Shape 7"/>
          <p:cNvSpPr/>
          <p:nvPr/>
        </p:nvSpPr>
        <p:spPr>
          <a:xfrm>
            <a:off x="1682496" y="5945177"/>
            <a:ext cx="310896" cy="455623"/>
          </a:xfrm>
          <a:prstGeom prst="rect">
            <a:avLst/>
          </a:prstGeom>
          <a:solidFill>
            <a:srgbClr val="0F2A4A"/>
          </a:solidFill>
          <a:ln w="12700">
            <a:solidFill>
              <a:srgbClr val="0F2A4A"/>
            </a:solidFill>
            <a:prstDash val="solid"/>
          </a:ln>
        </p:spPr>
      </p:sp>
      <p:sp>
        <p:nvSpPr>
          <p:cNvPr id="10" name="Shape 8"/>
          <p:cNvSpPr/>
          <p:nvPr/>
        </p:nvSpPr>
        <p:spPr>
          <a:xfrm>
            <a:off x="2103120" y="5784368"/>
            <a:ext cx="310896" cy="616432"/>
          </a:xfrm>
          <a:prstGeom prst="rect">
            <a:avLst/>
          </a:prstGeom>
          <a:solidFill>
            <a:srgbClr val="0F2A4A"/>
          </a:solidFill>
          <a:ln w="12700">
            <a:solidFill>
              <a:srgbClr val="0F2A4A"/>
            </a:solidFill>
            <a:prstDash val="solid"/>
          </a:ln>
        </p:spPr>
      </p:sp>
      <p:sp>
        <p:nvSpPr>
          <p:cNvPr id="11" name="Shape 9"/>
          <p:cNvSpPr/>
          <p:nvPr/>
        </p:nvSpPr>
        <p:spPr>
          <a:xfrm>
            <a:off x="2523744" y="5623560"/>
            <a:ext cx="310896" cy="777240"/>
          </a:xfrm>
          <a:prstGeom prst="rect">
            <a:avLst/>
          </a:prstGeom>
          <a:solidFill>
            <a:srgbClr val="B52639"/>
          </a:solidFill>
          <a:ln w="12700">
            <a:solidFill>
              <a:srgbClr val="B52639"/>
            </a:solidFill>
            <a:prstDash val="solid"/>
          </a:ln>
        </p:spPr>
      </p:sp>
      <p:sp>
        <p:nvSpPr>
          <p:cNvPr id="12" name="Shape 10"/>
          <p:cNvSpPr/>
          <p:nvPr/>
        </p:nvSpPr>
        <p:spPr>
          <a:xfrm>
            <a:off x="2944368" y="5703964"/>
            <a:ext cx="310896" cy="696836"/>
          </a:xfrm>
          <a:prstGeom prst="rect">
            <a:avLst/>
          </a:prstGeom>
          <a:solidFill>
            <a:srgbClr val="0F2A4A"/>
          </a:solidFill>
          <a:ln w="12700">
            <a:solidFill>
              <a:srgbClr val="0F2A4A"/>
            </a:solidFill>
            <a:prstDash val="solid"/>
          </a:ln>
        </p:spPr>
      </p:sp>
      <p:sp>
        <p:nvSpPr>
          <p:cNvPr id="13" name="Shape 11"/>
          <p:cNvSpPr/>
          <p:nvPr/>
        </p:nvSpPr>
        <p:spPr>
          <a:xfrm>
            <a:off x="3364992" y="5864772"/>
            <a:ext cx="310896" cy="536028"/>
          </a:xfrm>
          <a:prstGeom prst="rect">
            <a:avLst/>
          </a:prstGeom>
          <a:solidFill>
            <a:srgbClr val="0F2A4A"/>
          </a:solidFill>
          <a:ln w="12700">
            <a:solidFill>
              <a:srgbClr val="0F2A4A"/>
            </a:solidFill>
            <a:prstDash val="solid"/>
          </a:ln>
        </p:spPr>
      </p:sp>
      <p:sp>
        <p:nvSpPr>
          <p:cNvPr id="14" name="Shape 12"/>
          <p:cNvSpPr/>
          <p:nvPr/>
        </p:nvSpPr>
        <p:spPr>
          <a:xfrm>
            <a:off x="3785616" y="5998779"/>
            <a:ext cx="310896" cy="402021"/>
          </a:xfrm>
          <a:prstGeom prst="rect">
            <a:avLst/>
          </a:prstGeom>
          <a:solidFill>
            <a:srgbClr val="0F2A4A"/>
          </a:solidFill>
          <a:ln w="12700">
            <a:solidFill>
              <a:srgbClr val="0F2A4A"/>
            </a:solidFill>
            <a:prstDash val="solid"/>
          </a:ln>
        </p:spPr>
      </p:sp>
      <p:sp>
        <p:nvSpPr>
          <p:cNvPr id="15" name="Shape 13"/>
          <p:cNvSpPr/>
          <p:nvPr/>
        </p:nvSpPr>
        <p:spPr>
          <a:xfrm>
            <a:off x="4206240" y="6105985"/>
            <a:ext cx="310896" cy="294815"/>
          </a:xfrm>
          <a:prstGeom prst="rect">
            <a:avLst/>
          </a:prstGeom>
          <a:solidFill>
            <a:srgbClr val="0F2A4A"/>
          </a:solidFill>
          <a:ln w="12700">
            <a:solidFill>
              <a:srgbClr val="0F2A4A"/>
            </a:solidFill>
            <a:prstDash val="solid"/>
          </a:ln>
        </p:spPr>
      </p:sp>
      <p:sp>
        <p:nvSpPr>
          <p:cNvPr id="16" name="Shape 14"/>
          <p:cNvSpPr/>
          <p:nvPr/>
        </p:nvSpPr>
        <p:spPr>
          <a:xfrm>
            <a:off x="4626864" y="6172988"/>
            <a:ext cx="310896" cy="227812"/>
          </a:xfrm>
          <a:prstGeom prst="rect">
            <a:avLst/>
          </a:prstGeom>
          <a:solidFill>
            <a:srgbClr val="0F2A4A"/>
          </a:solidFill>
          <a:ln w="12700">
            <a:solidFill>
              <a:srgbClr val="0F2A4A"/>
            </a:solidFill>
            <a:prstDash val="solid"/>
          </a:ln>
        </p:spPr>
      </p:sp>
      <p:sp>
        <p:nvSpPr>
          <p:cNvPr id="17" name="Shape 15"/>
          <p:cNvSpPr/>
          <p:nvPr/>
        </p:nvSpPr>
        <p:spPr>
          <a:xfrm>
            <a:off x="5047488" y="6132786"/>
            <a:ext cx="310896" cy="268014"/>
          </a:xfrm>
          <a:prstGeom prst="rect">
            <a:avLst/>
          </a:prstGeom>
          <a:solidFill>
            <a:srgbClr val="0F2A4A"/>
          </a:solidFill>
          <a:ln w="12700">
            <a:solidFill>
              <a:srgbClr val="0F2A4A"/>
            </a:solidFill>
            <a:prstDash val="solid"/>
          </a:ln>
        </p:spPr>
      </p:sp>
      <p:sp>
        <p:nvSpPr>
          <p:cNvPr id="18" name="Shape 16"/>
          <p:cNvSpPr/>
          <p:nvPr/>
        </p:nvSpPr>
        <p:spPr>
          <a:xfrm>
            <a:off x="5468112" y="6052382"/>
            <a:ext cx="310896" cy="348418"/>
          </a:xfrm>
          <a:prstGeom prst="rect">
            <a:avLst/>
          </a:prstGeom>
          <a:solidFill>
            <a:srgbClr val="0F2A4A"/>
          </a:solidFill>
          <a:ln w="12700">
            <a:solidFill>
              <a:srgbClr val="0F2A4A"/>
            </a:solidFill>
            <a:prstDash val="solid"/>
          </a:ln>
        </p:spPr>
      </p:sp>
      <p:sp>
        <p:nvSpPr>
          <p:cNvPr id="19" name="Shape 17"/>
          <p:cNvSpPr/>
          <p:nvPr/>
        </p:nvSpPr>
        <p:spPr>
          <a:xfrm>
            <a:off x="5888736" y="6146187"/>
            <a:ext cx="310896" cy="254613"/>
          </a:xfrm>
          <a:prstGeom prst="rect">
            <a:avLst/>
          </a:prstGeom>
          <a:solidFill>
            <a:srgbClr val="0F2A4A"/>
          </a:solidFill>
          <a:ln w="12700">
            <a:solidFill>
              <a:srgbClr val="0F2A4A"/>
            </a:solidFill>
            <a:prstDash val="solid"/>
          </a:ln>
        </p:spPr>
      </p:sp>
      <p:sp>
        <p:nvSpPr>
          <p:cNvPr id="20" name="Shape 18"/>
          <p:cNvSpPr/>
          <p:nvPr/>
        </p:nvSpPr>
        <p:spPr>
          <a:xfrm>
            <a:off x="6309360" y="6226591"/>
            <a:ext cx="310896" cy="174209"/>
          </a:xfrm>
          <a:prstGeom prst="rect">
            <a:avLst/>
          </a:prstGeom>
          <a:solidFill>
            <a:srgbClr val="0F2A4A"/>
          </a:solidFill>
          <a:ln w="12700">
            <a:solidFill>
              <a:srgbClr val="0F2A4A"/>
            </a:solidFill>
            <a:prstDash val="solid"/>
          </a:ln>
        </p:spPr>
      </p:sp>
      <p:sp>
        <p:nvSpPr>
          <p:cNvPr id="21" name="Shape 19"/>
          <p:cNvSpPr/>
          <p:nvPr/>
        </p:nvSpPr>
        <p:spPr>
          <a:xfrm>
            <a:off x="6729984" y="6280194"/>
            <a:ext cx="310896" cy="120606"/>
          </a:xfrm>
          <a:prstGeom prst="rect">
            <a:avLst/>
          </a:prstGeom>
          <a:solidFill>
            <a:srgbClr val="0F2A4A"/>
          </a:solidFill>
          <a:ln w="12700">
            <a:solidFill>
              <a:srgbClr val="0F2A4A"/>
            </a:solidFill>
            <a:prstDash val="solid"/>
          </a:ln>
        </p:spPr>
      </p:sp>
      <p:sp>
        <p:nvSpPr>
          <p:cNvPr id="22" name="Shape 20"/>
          <p:cNvSpPr/>
          <p:nvPr/>
        </p:nvSpPr>
        <p:spPr>
          <a:xfrm>
            <a:off x="7150608" y="6306995"/>
            <a:ext cx="310896" cy="93805"/>
          </a:xfrm>
          <a:prstGeom prst="rect">
            <a:avLst/>
          </a:prstGeom>
          <a:solidFill>
            <a:srgbClr val="0F2A4A"/>
          </a:solidFill>
          <a:ln w="12700">
            <a:solidFill>
              <a:srgbClr val="0F2A4A"/>
            </a:solidFill>
            <a:prstDash val="solid"/>
          </a:ln>
        </p:spPr>
      </p:sp>
      <p:sp>
        <p:nvSpPr>
          <p:cNvPr id="23" name="Shape 21"/>
          <p:cNvSpPr/>
          <p:nvPr/>
        </p:nvSpPr>
        <p:spPr>
          <a:xfrm>
            <a:off x="7571232" y="6333797"/>
            <a:ext cx="310896" cy="67003"/>
          </a:xfrm>
          <a:prstGeom prst="rect">
            <a:avLst/>
          </a:prstGeom>
          <a:solidFill>
            <a:srgbClr val="0F2A4A"/>
          </a:solidFill>
          <a:ln w="12700">
            <a:solidFill>
              <a:srgbClr val="0F2A4A"/>
            </a:solidFill>
            <a:prstDash val="solid"/>
          </a:ln>
        </p:spPr>
      </p:sp>
      <p:sp>
        <p:nvSpPr>
          <p:cNvPr id="24" name="Shape 22"/>
          <p:cNvSpPr/>
          <p:nvPr/>
        </p:nvSpPr>
        <p:spPr>
          <a:xfrm>
            <a:off x="7991856" y="6347197"/>
            <a:ext cx="310896" cy="53603"/>
          </a:xfrm>
          <a:prstGeom prst="rect">
            <a:avLst/>
          </a:prstGeom>
          <a:solidFill>
            <a:srgbClr val="0F2A4A"/>
          </a:solidFill>
          <a:ln w="12700">
            <a:solidFill>
              <a:srgbClr val="0F2A4A"/>
            </a:solidFill>
            <a:prstDash val="solid"/>
          </a:ln>
        </p:spPr>
      </p:sp>
      <p:sp>
        <p:nvSpPr>
          <p:cNvPr id="25" name="Shape 23"/>
          <p:cNvSpPr/>
          <p:nvPr/>
        </p:nvSpPr>
        <p:spPr>
          <a:xfrm>
            <a:off x="8412480" y="6360598"/>
            <a:ext cx="310896" cy="40202"/>
          </a:xfrm>
          <a:prstGeom prst="rect">
            <a:avLst/>
          </a:prstGeom>
          <a:solidFill>
            <a:srgbClr val="0F2A4A"/>
          </a:solidFill>
          <a:ln w="12700">
            <a:solidFill>
              <a:srgbClr val="0F2A4A"/>
            </a:solidFill>
            <a:prstDash val="solid"/>
          </a:ln>
        </p:spPr>
      </p:sp>
      <p:sp>
        <p:nvSpPr>
          <p:cNvPr id="26" name="Shape 24"/>
          <p:cNvSpPr/>
          <p:nvPr/>
        </p:nvSpPr>
        <p:spPr>
          <a:xfrm>
            <a:off x="8833104" y="6360598"/>
            <a:ext cx="310896" cy="40202"/>
          </a:xfrm>
          <a:prstGeom prst="rect">
            <a:avLst/>
          </a:prstGeom>
          <a:solidFill>
            <a:srgbClr val="0F2A4A"/>
          </a:solidFill>
          <a:ln w="12700">
            <a:solidFill>
              <a:srgbClr val="0F2A4A"/>
            </a:solidFill>
            <a:prstDash val="solid"/>
          </a:ln>
        </p:spPr>
      </p:sp>
      <p:sp>
        <p:nvSpPr>
          <p:cNvPr id="27" name="Shape 25"/>
          <p:cNvSpPr/>
          <p:nvPr/>
        </p:nvSpPr>
        <p:spPr>
          <a:xfrm>
            <a:off x="9253728" y="6373999"/>
            <a:ext cx="310896" cy="26801"/>
          </a:xfrm>
          <a:prstGeom prst="rect">
            <a:avLst/>
          </a:prstGeom>
          <a:solidFill>
            <a:srgbClr val="0F2A4A"/>
          </a:solidFill>
          <a:ln w="12700">
            <a:solidFill>
              <a:srgbClr val="0F2A4A"/>
            </a:solidFill>
            <a:prstDash val="solid"/>
          </a:ln>
        </p:spPr>
      </p:sp>
      <p:sp>
        <p:nvSpPr>
          <p:cNvPr id="28" name="Shape 26"/>
          <p:cNvSpPr/>
          <p:nvPr/>
        </p:nvSpPr>
        <p:spPr>
          <a:xfrm>
            <a:off x="9674352" y="6373999"/>
            <a:ext cx="310896" cy="26801"/>
          </a:xfrm>
          <a:prstGeom prst="rect">
            <a:avLst/>
          </a:prstGeom>
          <a:solidFill>
            <a:srgbClr val="0F2A4A"/>
          </a:solidFill>
          <a:ln w="12700">
            <a:solidFill>
              <a:srgbClr val="0F2A4A"/>
            </a:solidFill>
            <a:prstDash val="solid"/>
          </a:ln>
        </p:spPr>
      </p:sp>
      <p:sp>
        <p:nvSpPr>
          <p:cNvPr id="29" name="Text 27"/>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30" name="Text 28"/>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14</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Cuántos casos hay: la foto</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Prevalencia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15</a:t>
            </a:r>
            <a:endParaRPr lang="en-US" sz="950" dirty="0"/>
          </a:p>
        </p:txBody>
      </p:sp>
      <p:sp>
        <p:nvSpPr>
          <p:cNvPr id="6" name="Text 4"/>
          <p:cNvSpPr txBox="1"/>
          <p:nvPr/>
        </p:nvSpPr>
        <p:spPr>
          <a:xfrm>
            <a:off x="658368" y="1600200"/>
            <a:ext cx="10515600" cy="731520"/>
          </a:xfrm>
          <a:prstGeom prst="rect">
            <a:avLst/>
          </a:prstGeom>
          <a:noFill/>
          <a:ln/>
        </p:spPr>
        <p:txBody>
          <a:bodyPr wrap="square" lIns="0" tIns="0" rIns="0" bIns="0" rtlCol="0" anchor="ctr"/>
          <a:lstStyle/>
          <a:p>
            <a:pPr algn="l" indent="0" marL="0">
              <a:lnSpc>
                <a:spcPct val="115000"/>
              </a:lnSpc>
              <a:buNone/>
            </a:pPr>
            <a:r>
              <a:rPr lang="en-US" sz="1500" dirty="0">
                <a:solidFill>
                  <a:srgbClr val="14202E"/>
                </a:solidFill>
                <a:latin typeface="Calibri" pitchFamily="34" charset="0"/>
                <a:ea typeface="Calibri" pitchFamily="34" charset="-122"/>
                <a:cs typeface="Calibri" pitchFamily="34" charset="-120"/>
              </a:rPr>
              <a:t>Número total de casos existentes, nuevos y antiguos, en una población. Puede medirse en un momento, prevalencia de punto, o a lo largo de un periodo, prevalencia de periodo.</a:t>
            </a:r>
            <a:endParaRPr lang="en-US" sz="1500" dirty="0"/>
          </a:p>
        </p:txBody>
      </p:sp>
      <p:sp>
        <p:nvSpPr>
          <p:cNvPr id="7" name="Shape 5"/>
          <p:cNvSpPr/>
          <p:nvPr/>
        </p:nvSpPr>
        <p:spPr>
          <a:xfrm>
            <a:off x="658368" y="2468880"/>
            <a:ext cx="10872216" cy="868680"/>
          </a:xfrm>
          <a:prstGeom prst="roundRect">
            <a:avLst>
              <a:gd name="adj" fmla="val 4211"/>
            </a:avLst>
          </a:prstGeom>
          <a:solidFill>
            <a:srgbClr val="E5EBF2"/>
          </a:solidFill>
          <a:ln w="12700">
            <a:solidFill>
              <a:srgbClr val="E5EBF2"/>
            </a:solidFill>
            <a:prstDash val="solid"/>
          </a:ln>
        </p:spPr>
      </p:sp>
      <p:sp>
        <p:nvSpPr>
          <p:cNvPr id="8" name="Text 6"/>
          <p:cNvSpPr txBox="1"/>
          <p:nvPr/>
        </p:nvSpPr>
        <p:spPr>
          <a:xfrm>
            <a:off x="896112" y="267004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Prevalencia  =  ( casos existentes  ÷  población total en ese momento )  ×  10ⁿ</a:t>
            </a:r>
            <a:endParaRPr lang="en-US" sz="1800" dirty="0"/>
          </a:p>
        </p:txBody>
      </p:sp>
      <p:sp>
        <p:nvSpPr>
          <p:cNvPr id="9" name="Shape 7"/>
          <p:cNvSpPr/>
          <p:nvPr/>
        </p:nvSpPr>
        <p:spPr>
          <a:xfrm>
            <a:off x="658368" y="3566160"/>
            <a:ext cx="5253228" cy="1737360"/>
          </a:xfrm>
          <a:prstGeom prst="roundRect">
            <a:avLst>
              <a:gd name="adj" fmla="val 2105"/>
            </a:avLst>
          </a:prstGeom>
          <a:solidFill>
            <a:srgbClr val="F1F4F8"/>
          </a:solidFill>
          <a:ln w="12700">
            <a:solidFill>
              <a:srgbClr val="F1F4F8"/>
            </a:solidFill>
            <a:prstDash val="solid"/>
          </a:ln>
        </p:spPr>
      </p:sp>
      <p:sp>
        <p:nvSpPr>
          <p:cNvPr id="10" name="Text 8"/>
          <p:cNvSpPr txBox="1"/>
          <p:nvPr/>
        </p:nvSpPr>
        <p:spPr>
          <a:xfrm>
            <a:off x="896112" y="376732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QUÉ MIDE</a:t>
            </a:r>
            <a:endParaRPr lang="en-US" sz="1050" dirty="0"/>
          </a:p>
        </p:txBody>
      </p:sp>
      <p:sp>
        <p:nvSpPr>
          <p:cNvPr id="11" name="Text 9"/>
          <p:cNvSpPr txBox="1"/>
          <p:nvPr/>
        </p:nvSpPr>
        <p:spPr>
          <a:xfrm>
            <a:off x="896112" y="4059936"/>
            <a:ext cx="4777740" cy="106070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La magnitud o carga de enfermedad en un momento dado. Es la medida que se usa para planificar servicios, porque dice cuánta gente necesita atención ahora.</a:t>
            </a:r>
            <a:endParaRPr lang="en-US" sz="1350" dirty="0"/>
          </a:p>
        </p:txBody>
      </p:sp>
      <p:sp>
        <p:nvSpPr>
          <p:cNvPr id="12" name="Shape 10"/>
          <p:cNvSpPr/>
          <p:nvPr/>
        </p:nvSpPr>
        <p:spPr>
          <a:xfrm>
            <a:off x="6277356" y="3566160"/>
            <a:ext cx="5253228" cy="1737360"/>
          </a:xfrm>
          <a:prstGeom prst="roundRect">
            <a:avLst>
              <a:gd name="adj" fmla="val 2105"/>
            </a:avLst>
          </a:prstGeom>
          <a:solidFill>
            <a:srgbClr val="F6E4E6"/>
          </a:solidFill>
          <a:ln w="12700">
            <a:solidFill>
              <a:srgbClr val="F6E4E6"/>
            </a:solidFill>
            <a:prstDash val="solid"/>
          </a:ln>
        </p:spPr>
      </p:sp>
      <p:sp>
        <p:nvSpPr>
          <p:cNvPr id="13" name="Text 11"/>
          <p:cNvSpPr txBox="1"/>
          <p:nvPr/>
        </p:nvSpPr>
        <p:spPr>
          <a:xfrm>
            <a:off x="6515100" y="3767328"/>
            <a:ext cx="4777740"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NO ES UNA TASA</a:t>
            </a:r>
            <a:endParaRPr lang="en-US" sz="1050" dirty="0"/>
          </a:p>
        </p:txBody>
      </p:sp>
      <p:sp>
        <p:nvSpPr>
          <p:cNvPr id="14" name="Text 12"/>
          <p:cNvSpPr txBox="1"/>
          <p:nvPr/>
        </p:nvSpPr>
        <p:spPr>
          <a:xfrm>
            <a:off x="6515100" y="4059936"/>
            <a:ext cx="4777740" cy="106070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No es dinámica, no considera el inicio ni la duración de la enfermedad, y su denominador no es necesariamente la población en riesgo. Dilo “prevalencia” o “proporción de prevalencia”.</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El ejemplo de la bibliografía</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¿Aumentó la tuberculosis?</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16</a:t>
            </a:r>
            <a:endParaRPr lang="en-US" sz="950" dirty="0"/>
          </a:p>
        </p:txBody>
      </p:sp>
      <p:sp>
        <p:nvSpPr>
          <p:cNvPr id="6" name="Text 4"/>
          <p:cNvSpPr txBox="1"/>
          <p:nvPr/>
        </p:nvSpPr>
        <p:spPr>
          <a:xfrm>
            <a:off x="658368" y="1600200"/>
            <a:ext cx="10515600" cy="685800"/>
          </a:xfrm>
          <a:prstGeom prst="rect">
            <a:avLst/>
          </a:prstGeom>
          <a:noFill/>
          <a:ln/>
        </p:spPr>
        <p:txBody>
          <a:bodyPr wrap="square" lIns="0" tIns="0" rIns="0" bIns="0" rtlCol="0" anchor="ctr"/>
          <a:lstStyle/>
          <a:p>
            <a:pPr algn="l" indent="0" marL="0">
              <a:lnSpc>
                <a:spcPct val="115000"/>
              </a:lnSpc>
              <a:buNone/>
            </a:pPr>
            <a:r>
              <a:rPr lang="en-US" sz="1450" dirty="0">
                <a:solidFill>
                  <a:srgbClr val="14202E"/>
                </a:solidFill>
                <a:latin typeface="Calibri" pitchFamily="34" charset="0"/>
                <a:ea typeface="Calibri" pitchFamily="34" charset="-122"/>
                <a:cs typeface="Calibri" pitchFamily="34" charset="-120"/>
              </a:rPr>
              <a:t>En un área latinoamericana se contaron 60 casos de tuberculosis en 2005 y 80 casos en 2010. Antes de concluir nada, hay cuatro explicaciones posibles:</a:t>
            </a:r>
            <a:endParaRPr lang="en-US" sz="1450" dirty="0"/>
          </a:p>
        </p:txBody>
      </p:sp>
      <p:sp>
        <p:nvSpPr>
          <p:cNvPr id="7" name="Shape 5"/>
          <p:cNvSpPr/>
          <p:nvPr/>
        </p:nvSpPr>
        <p:spPr>
          <a:xfrm>
            <a:off x="658368" y="2423160"/>
            <a:ext cx="2546604" cy="1097280"/>
          </a:xfrm>
          <a:prstGeom prst="roundRect">
            <a:avLst>
              <a:gd name="adj" fmla="val 4167"/>
            </a:avLst>
          </a:prstGeom>
          <a:solidFill>
            <a:srgbClr val="F1F4F8"/>
          </a:solidFill>
          <a:ln w="12700">
            <a:solidFill>
              <a:srgbClr val="333333"/>
            </a:solidFill>
            <a:prstDash val="solid"/>
          </a:ln>
        </p:spPr>
      </p:sp>
      <p:sp>
        <p:nvSpPr>
          <p:cNvPr id="8" name="Text 6"/>
          <p:cNvSpPr txBox="1"/>
          <p:nvPr/>
        </p:nvSpPr>
        <p:spPr>
          <a:xfrm>
            <a:off x="841248" y="2542032"/>
            <a:ext cx="365760" cy="320040"/>
          </a:xfrm>
          <a:prstGeom prst="rect">
            <a:avLst/>
          </a:prstGeom>
          <a:noFill/>
          <a:ln/>
        </p:spPr>
        <p:txBody>
          <a:bodyPr wrap="square" lIns="0" tIns="0" rIns="0" bIns="0" rtlCol="0" anchor="ctr"/>
          <a:lstStyle/>
          <a:p>
            <a:pPr indent="0" marL="0">
              <a:buNone/>
            </a:pPr>
            <a:r>
              <a:rPr lang="en-US" sz="1700" b="1" dirty="0">
                <a:solidFill>
                  <a:srgbClr val="B52639"/>
                </a:solidFill>
                <a:latin typeface="Cambria" pitchFamily="34" charset="0"/>
                <a:ea typeface="Cambria" pitchFamily="34" charset="-122"/>
                <a:cs typeface="Cambria" pitchFamily="34" charset="-120"/>
              </a:rPr>
              <a:t>1</a:t>
            </a:r>
            <a:endParaRPr lang="en-US" sz="1700" dirty="0"/>
          </a:p>
        </p:txBody>
      </p:sp>
      <p:sp>
        <p:nvSpPr>
          <p:cNvPr id="9" name="Text 7"/>
          <p:cNvSpPr txBox="1"/>
          <p:nvPr/>
        </p:nvSpPr>
        <p:spPr>
          <a:xfrm>
            <a:off x="841248" y="2880360"/>
            <a:ext cx="2180844" cy="566928"/>
          </a:xfrm>
          <a:prstGeom prst="rect">
            <a:avLst/>
          </a:prstGeom>
          <a:noFill/>
          <a:ln/>
        </p:spPr>
        <p:txBody>
          <a:bodyPr wrap="square" lIns="0" tIns="0" rIns="0" bIns="0" rtlCol="0" anchor="ctr"/>
          <a:lstStyle/>
          <a:p>
            <a:pPr indent="0" marL="0">
              <a:lnSpc>
                <a:spcPct val="102000"/>
              </a:lnSpc>
              <a:buNone/>
            </a:pPr>
            <a:r>
              <a:rPr lang="en-US" sz="1200" dirty="0">
                <a:solidFill>
                  <a:srgbClr val="14202E"/>
                </a:solidFill>
                <a:latin typeface="Calibri" pitchFamily="34" charset="0"/>
                <a:ea typeface="Calibri" pitchFamily="34" charset="-122"/>
                <a:cs typeface="Calibri" pitchFamily="34" charset="-120"/>
              </a:rPr>
              <a:t>Las medidas de control fueron inadecuadas</a:t>
            </a:r>
            <a:endParaRPr lang="en-US" sz="1200" dirty="0"/>
          </a:p>
        </p:txBody>
      </p:sp>
      <p:sp>
        <p:nvSpPr>
          <p:cNvPr id="10" name="Shape 8"/>
          <p:cNvSpPr/>
          <p:nvPr/>
        </p:nvSpPr>
        <p:spPr>
          <a:xfrm>
            <a:off x="3433572" y="2423160"/>
            <a:ext cx="2546604" cy="1097280"/>
          </a:xfrm>
          <a:prstGeom prst="roundRect">
            <a:avLst>
              <a:gd name="adj" fmla="val 4167"/>
            </a:avLst>
          </a:prstGeom>
          <a:solidFill>
            <a:srgbClr val="F1F4F8"/>
          </a:solidFill>
          <a:ln w="12700">
            <a:solidFill>
              <a:srgbClr val="333333"/>
            </a:solidFill>
            <a:prstDash val="solid"/>
          </a:ln>
        </p:spPr>
      </p:sp>
      <p:sp>
        <p:nvSpPr>
          <p:cNvPr id="11" name="Text 9"/>
          <p:cNvSpPr txBox="1"/>
          <p:nvPr/>
        </p:nvSpPr>
        <p:spPr>
          <a:xfrm>
            <a:off x="3616452" y="2542032"/>
            <a:ext cx="365760" cy="320040"/>
          </a:xfrm>
          <a:prstGeom prst="rect">
            <a:avLst/>
          </a:prstGeom>
          <a:noFill/>
          <a:ln/>
        </p:spPr>
        <p:txBody>
          <a:bodyPr wrap="square" lIns="0" tIns="0" rIns="0" bIns="0" rtlCol="0" anchor="ctr"/>
          <a:lstStyle/>
          <a:p>
            <a:pPr indent="0" marL="0">
              <a:buNone/>
            </a:pPr>
            <a:r>
              <a:rPr lang="en-US" sz="1700" b="1" dirty="0">
                <a:solidFill>
                  <a:srgbClr val="B52639"/>
                </a:solidFill>
                <a:latin typeface="Cambria" pitchFamily="34" charset="0"/>
                <a:ea typeface="Cambria" pitchFamily="34" charset="-122"/>
                <a:cs typeface="Cambria" pitchFamily="34" charset="-120"/>
              </a:rPr>
              <a:t>2</a:t>
            </a:r>
            <a:endParaRPr lang="en-US" sz="1700" dirty="0"/>
          </a:p>
        </p:txBody>
      </p:sp>
      <p:sp>
        <p:nvSpPr>
          <p:cNvPr id="12" name="Text 10"/>
          <p:cNvSpPr txBox="1"/>
          <p:nvPr/>
        </p:nvSpPr>
        <p:spPr>
          <a:xfrm>
            <a:off x="3616452" y="2880360"/>
            <a:ext cx="2180844" cy="566928"/>
          </a:xfrm>
          <a:prstGeom prst="rect">
            <a:avLst/>
          </a:prstGeom>
          <a:noFill/>
          <a:ln/>
        </p:spPr>
        <p:txBody>
          <a:bodyPr wrap="square" lIns="0" tIns="0" rIns="0" bIns="0" rtlCol="0" anchor="ctr"/>
          <a:lstStyle/>
          <a:p>
            <a:pPr indent="0" marL="0">
              <a:lnSpc>
                <a:spcPct val="102000"/>
              </a:lnSpc>
              <a:buNone/>
            </a:pPr>
            <a:r>
              <a:rPr lang="en-US" sz="1200" dirty="0">
                <a:solidFill>
                  <a:srgbClr val="14202E"/>
                </a:solidFill>
                <a:latin typeface="Calibri" pitchFamily="34" charset="0"/>
                <a:ea typeface="Calibri" pitchFamily="34" charset="-122"/>
                <a:cs typeface="Calibri" pitchFamily="34" charset="-120"/>
              </a:rPr>
              <a:t>Búsqueda activa o nueva definición de caso detectaron casos ocultos</a:t>
            </a:r>
            <a:endParaRPr lang="en-US" sz="1200" dirty="0"/>
          </a:p>
        </p:txBody>
      </p:sp>
      <p:sp>
        <p:nvSpPr>
          <p:cNvPr id="13" name="Shape 11"/>
          <p:cNvSpPr/>
          <p:nvPr/>
        </p:nvSpPr>
        <p:spPr>
          <a:xfrm>
            <a:off x="6208776" y="2423160"/>
            <a:ext cx="2546604" cy="1097280"/>
          </a:xfrm>
          <a:prstGeom prst="roundRect">
            <a:avLst>
              <a:gd name="adj" fmla="val 4167"/>
            </a:avLst>
          </a:prstGeom>
          <a:solidFill>
            <a:srgbClr val="F1F4F8"/>
          </a:solidFill>
          <a:ln w="12700">
            <a:solidFill>
              <a:srgbClr val="333333"/>
            </a:solidFill>
            <a:prstDash val="solid"/>
          </a:ln>
        </p:spPr>
      </p:sp>
      <p:sp>
        <p:nvSpPr>
          <p:cNvPr id="14" name="Text 12"/>
          <p:cNvSpPr txBox="1"/>
          <p:nvPr/>
        </p:nvSpPr>
        <p:spPr>
          <a:xfrm>
            <a:off x="6391656" y="2542032"/>
            <a:ext cx="365760" cy="320040"/>
          </a:xfrm>
          <a:prstGeom prst="rect">
            <a:avLst/>
          </a:prstGeom>
          <a:noFill/>
          <a:ln/>
        </p:spPr>
        <p:txBody>
          <a:bodyPr wrap="square" lIns="0" tIns="0" rIns="0" bIns="0" rtlCol="0" anchor="ctr"/>
          <a:lstStyle/>
          <a:p>
            <a:pPr indent="0" marL="0">
              <a:buNone/>
            </a:pPr>
            <a:r>
              <a:rPr lang="en-US" sz="1700" b="1" dirty="0">
                <a:solidFill>
                  <a:srgbClr val="B52639"/>
                </a:solidFill>
                <a:latin typeface="Cambria" pitchFamily="34" charset="0"/>
                <a:ea typeface="Cambria" pitchFamily="34" charset="-122"/>
                <a:cs typeface="Cambria" pitchFamily="34" charset="-120"/>
              </a:rPr>
              <a:t>3</a:t>
            </a:r>
            <a:endParaRPr lang="en-US" sz="1700" dirty="0"/>
          </a:p>
        </p:txBody>
      </p:sp>
      <p:sp>
        <p:nvSpPr>
          <p:cNvPr id="15" name="Text 13"/>
          <p:cNvSpPr txBox="1"/>
          <p:nvPr/>
        </p:nvSpPr>
        <p:spPr>
          <a:xfrm>
            <a:off x="6391656" y="2880360"/>
            <a:ext cx="2180844" cy="566928"/>
          </a:xfrm>
          <a:prstGeom prst="rect">
            <a:avLst/>
          </a:prstGeom>
          <a:noFill/>
          <a:ln/>
        </p:spPr>
        <p:txBody>
          <a:bodyPr wrap="square" lIns="0" tIns="0" rIns="0" bIns="0" rtlCol="0" anchor="ctr"/>
          <a:lstStyle/>
          <a:p>
            <a:pPr indent="0" marL="0">
              <a:lnSpc>
                <a:spcPct val="102000"/>
              </a:lnSpc>
              <a:buNone/>
            </a:pPr>
            <a:r>
              <a:rPr lang="en-US" sz="1200" dirty="0">
                <a:solidFill>
                  <a:srgbClr val="14202E"/>
                </a:solidFill>
                <a:latin typeface="Calibri" pitchFamily="34" charset="0"/>
                <a:ea typeface="Calibri" pitchFamily="34" charset="-122"/>
                <a:cs typeface="Calibri" pitchFamily="34" charset="-120"/>
              </a:rPr>
              <a:t>Factores socioeconómicos aumentaron la enfermedad</a:t>
            </a:r>
            <a:endParaRPr lang="en-US" sz="1200" dirty="0"/>
          </a:p>
        </p:txBody>
      </p:sp>
      <p:sp>
        <p:nvSpPr>
          <p:cNvPr id="16" name="Shape 14"/>
          <p:cNvSpPr/>
          <p:nvPr/>
        </p:nvSpPr>
        <p:spPr>
          <a:xfrm>
            <a:off x="8983980" y="2423160"/>
            <a:ext cx="2546604" cy="1097280"/>
          </a:xfrm>
          <a:prstGeom prst="roundRect">
            <a:avLst>
              <a:gd name="adj" fmla="val 4167"/>
            </a:avLst>
          </a:prstGeom>
          <a:solidFill>
            <a:srgbClr val="F6E4E6"/>
          </a:solidFill>
          <a:ln w="12700">
            <a:solidFill>
              <a:srgbClr val="333333"/>
            </a:solidFill>
            <a:prstDash val="solid"/>
          </a:ln>
        </p:spPr>
      </p:sp>
      <p:sp>
        <p:nvSpPr>
          <p:cNvPr id="17" name="Text 15"/>
          <p:cNvSpPr txBox="1"/>
          <p:nvPr/>
        </p:nvSpPr>
        <p:spPr>
          <a:xfrm>
            <a:off x="9166860" y="2542032"/>
            <a:ext cx="365760" cy="320040"/>
          </a:xfrm>
          <a:prstGeom prst="rect">
            <a:avLst/>
          </a:prstGeom>
          <a:noFill/>
          <a:ln/>
        </p:spPr>
        <p:txBody>
          <a:bodyPr wrap="square" lIns="0" tIns="0" rIns="0" bIns="0" rtlCol="0" anchor="ctr"/>
          <a:lstStyle/>
          <a:p>
            <a:pPr indent="0" marL="0">
              <a:buNone/>
            </a:pPr>
            <a:r>
              <a:rPr lang="en-US" sz="1700" b="1" dirty="0">
                <a:solidFill>
                  <a:srgbClr val="B52639"/>
                </a:solidFill>
                <a:latin typeface="Cambria" pitchFamily="34" charset="0"/>
                <a:ea typeface="Cambria" pitchFamily="34" charset="-122"/>
                <a:cs typeface="Cambria" pitchFamily="34" charset="-120"/>
              </a:rPr>
              <a:t>4</a:t>
            </a:r>
            <a:endParaRPr lang="en-US" sz="1700" dirty="0"/>
          </a:p>
        </p:txBody>
      </p:sp>
      <p:sp>
        <p:nvSpPr>
          <p:cNvPr id="18" name="Text 16"/>
          <p:cNvSpPr txBox="1"/>
          <p:nvPr/>
        </p:nvSpPr>
        <p:spPr>
          <a:xfrm>
            <a:off x="9166860" y="2880360"/>
            <a:ext cx="2180844" cy="566928"/>
          </a:xfrm>
          <a:prstGeom prst="rect">
            <a:avLst/>
          </a:prstGeom>
          <a:noFill/>
          <a:ln/>
        </p:spPr>
        <p:txBody>
          <a:bodyPr wrap="square" lIns="0" tIns="0" rIns="0" bIns="0" rtlCol="0" anchor="ctr"/>
          <a:lstStyle/>
          <a:p>
            <a:pPr indent="0" marL="0">
              <a:lnSpc>
                <a:spcPct val="102000"/>
              </a:lnSpc>
              <a:buNone/>
            </a:pPr>
            <a:r>
              <a:rPr lang="en-US" sz="1200" dirty="0">
                <a:solidFill>
                  <a:srgbClr val="14202E"/>
                </a:solidFill>
                <a:latin typeface="Calibri" pitchFamily="34" charset="0"/>
                <a:ea typeface="Calibri" pitchFamily="34" charset="-122"/>
                <a:cs typeface="Calibri" pitchFamily="34" charset="-120"/>
              </a:rPr>
              <a:t>Simplemente aumentó la población</a:t>
            </a:r>
            <a:endParaRPr lang="en-US" sz="12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658368" y="3749040"/>
          <a:ext cx="10872216" cy="914400"/>
        </p:xfrm>
        <a:graphic>
          <a:graphicData uri="http://schemas.openxmlformats.org/drawingml/2006/table">
            <a:tbl>
              <a:tblPr/>
              <a:tblGrid>
                <a:gridCol w="1645920"/>
                <a:gridCol w="1828800"/>
                <a:gridCol w="2286000"/>
                <a:gridCol w="2286000"/>
                <a:gridCol w="2825496"/>
              </a:tblGrid>
              <a:tr h="0">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Año</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Casos</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Población</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Proporción</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50" b="1" dirty="0">
                          <a:solidFill>
                            <a:srgbClr val="0F2A4A"/>
                          </a:solidFill>
                          <a:latin typeface="Calibri" pitchFamily="34" charset="0"/>
                          <a:ea typeface="Calibri" pitchFamily="34" charset="-122"/>
                          <a:cs typeface="Calibri" pitchFamily="34" charset="-120"/>
                        </a:rPr>
                        <a:t>Por 10 000 habitantes</a:t>
                      </a:r>
                      <a:endParaRPr lang="en-US" sz="12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r>
              <a:tr h="0">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2005</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60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30 000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0,0020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20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2010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80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50 000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0,0016</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16</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bl>
          </a:graphicData>
        </a:graphic>
      </p:graphicFrame>
      <p:sp>
        <p:nvSpPr>
          <p:cNvPr id="20" name="Text 17"/>
          <p:cNvSpPr txBox="1"/>
          <p:nvPr/>
        </p:nvSpPr>
        <p:spPr>
          <a:xfrm>
            <a:off x="658368" y="4892040"/>
            <a:ext cx="10872216" cy="548640"/>
          </a:xfrm>
          <a:prstGeom prst="rect">
            <a:avLst/>
          </a:prstGeom>
          <a:noFill/>
          <a:ln/>
        </p:spPr>
        <p:txBody>
          <a:bodyPr wrap="square" lIns="0" tIns="0" rIns="0" bIns="0" rtlCol="0" anchor="ctr"/>
          <a:lstStyle/>
          <a:p>
            <a:pPr algn="l" indent="0" marL="0">
              <a:lnSpc>
                <a:spcPct val="115000"/>
              </a:lnSpc>
              <a:buNone/>
            </a:pPr>
            <a:r>
              <a:rPr lang="en-US" sz="1400" b="1" dirty="0">
                <a:solidFill>
                  <a:srgbClr val="B52639"/>
                </a:solidFill>
                <a:latin typeface="Calibri" pitchFamily="34" charset="0"/>
                <a:ea typeface="Calibri" pitchFamily="34" charset="-122"/>
                <a:cs typeface="Calibri" pitchFamily="34" charset="-120"/>
              </a:rPr>
              <a:t>Los casos subieron de 60 a 80. La prevalencia BAJÓ de 20 a 16 por 10 000. El número absoluto subió y el riesgo relativo bajó.</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Cuántos casos nuevos aparecen: estimador del riesgo</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Incidencia acumulada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17</a:t>
            </a:r>
            <a:endParaRPr lang="en-US" sz="950" dirty="0"/>
          </a:p>
        </p:txBody>
      </p:sp>
      <p:sp>
        <p:nvSpPr>
          <p:cNvPr id="6" name="Text 4"/>
          <p:cNvSpPr txBox="1"/>
          <p:nvPr/>
        </p:nvSpPr>
        <p:spPr>
          <a:xfrm>
            <a:off x="658368" y="1600200"/>
            <a:ext cx="10515600" cy="640080"/>
          </a:xfrm>
          <a:prstGeom prst="rect">
            <a:avLst/>
          </a:prstGeom>
          <a:noFill/>
          <a:ln/>
        </p:spPr>
        <p:txBody>
          <a:bodyPr wrap="square" lIns="0" tIns="0" rIns="0" bIns="0" rtlCol="0" anchor="ctr"/>
          <a:lstStyle/>
          <a:p>
            <a:pPr algn="l" indent="0" marL="0">
              <a:lnSpc>
                <a:spcPct val="115000"/>
              </a:lnSpc>
              <a:buNone/>
            </a:pPr>
            <a:r>
              <a:rPr lang="en-US" sz="1500" dirty="0">
                <a:solidFill>
                  <a:srgbClr val="14202E"/>
                </a:solidFill>
                <a:latin typeface="Calibri" pitchFamily="34" charset="0"/>
                <a:ea typeface="Calibri" pitchFamily="34" charset="-122"/>
                <a:cs typeface="Calibri" pitchFamily="34" charset="-120"/>
              </a:rPr>
              <a:t>Proporción de una población cerrada en riesgo que desarrolla la enfermedad durante un intervalo específico. Estima el riesgo absoluto de padecerla.</a:t>
            </a:r>
            <a:endParaRPr lang="en-US" sz="1500" dirty="0"/>
          </a:p>
        </p:txBody>
      </p:sp>
      <p:sp>
        <p:nvSpPr>
          <p:cNvPr id="7" name="Shape 5"/>
          <p:cNvSpPr/>
          <p:nvPr/>
        </p:nvSpPr>
        <p:spPr>
          <a:xfrm>
            <a:off x="658368" y="2377440"/>
            <a:ext cx="10872216" cy="868680"/>
          </a:xfrm>
          <a:prstGeom prst="roundRect">
            <a:avLst>
              <a:gd name="adj" fmla="val 4211"/>
            </a:avLst>
          </a:prstGeom>
          <a:solidFill>
            <a:srgbClr val="E5EBF2"/>
          </a:solidFill>
          <a:ln w="12700">
            <a:solidFill>
              <a:srgbClr val="E5EBF2"/>
            </a:solidFill>
            <a:prstDash val="solid"/>
          </a:ln>
        </p:spPr>
      </p:sp>
      <p:sp>
        <p:nvSpPr>
          <p:cNvPr id="8" name="Text 6"/>
          <p:cNvSpPr txBox="1"/>
          <p:nvPr/>
        </p:nvSpPr>
        <p:spPr>
          <a:xfrm>
            <a:off x="896112" y="257860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IA  =  ( casos NUEVOS en el periodo  ÷  población en riesgo al inicio )  ×  10ⁿ</a:t>
            </a:r>
            <a:endParaRPr lang="en-US" sz="1800" dirty="0"/>
          </a:p>
        </p:txBody>
      </p:sp>
      <p:sp>
        <p:nvSpPr>
          <p:cNvPr id="9" name="Shape 7"/>
          <p:cNvSpPr/>
          <p:nvPr/>
        </p:nvSpPr>
        <p:spPr>
          <a:xfrm>
            <a:off x="658368" y="3474720"/>
            <a:ext cx="5253228" cy="1417320"/>
          </a:xfrm>
          <a:prstGeom prst="roundRect">
            <a:avLst>
              <a:gd name="adj" fmla="val 2581"/>
            </a:avLst>
          </a:prstGeom>
          <a:solidFill>
            <a:srgbClr val="F1F4F8"/>
          </a:solidFill>
          <a:ln w="12700">
            <a:solidFill>
              <a:srgbClr val="F1F4F8"/>
            </a:solidFill>
            <a:prstDash val="solid"/>
          </a:ln>
        </p:spPr>
      </p:sp>
      <p:sp>
        <p:nvSpPr>
          <p:cNvPr id="10" name="Text 8"/>
          <p:cNvSpPr txBox="1"/>
          <p:nvPr/>
        </p:nvSpPr>
        <p:spPr>
          <a:xfrm>
            <a:off x="896112" y="367588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EJEMPLO</a:t>
            </a:r>
            <a:endParaRPr lang="en-US" sz="1050" dirty="0"/>
          </a:p>
        </p:txBody>
      </p:sp>
      <p:sp>
        <p:nvSpPr>
          <p:cNvPr id="11" name="Text 9"/>
          <p:cNvSpPr txBox="1"/>
          <p:nvPr/>
        </p:nvSpPr>
        <p:spPr>
          <a:xfrm>
            <a:off x="896112" y="3968496"/>
            <a:ext cx="4777740" cy="74066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Gastroenteritis en una provincia, durante diciembre: 20 por mil en niños de 5 a 10 años. Por cada mil niños que empezaron sanos el mes, veinte enfermaron.</a:t>
            </a:r>
            <a:endParaRPr lang="en-US" sz="1350" dirty="0"/>
          </a:p>
        </p:txBody>
      </p:sp>
      <p:sp>
        <p:nvSpPr>
          <p:cNvPr id="12" name="Shape 10"/>
          <p:cNvSpPr/>
          <p:nvPr/>
        </p:nvSpPr>
        <p:spPr>
          <a:xfrm>
            <a:off x="6277356" y="3474720"/>
            <a:ext cx="5253228" cy="1417320"/>
          </a:xfrm>
          <a:prstGeom prst="roundRect">
            <a:avLst>
              <a:gd name="adj" fmla="val 2581"/>
            </a:avLst>
          </a:prstGeom>
          <a:solidFill>
            <a:srgbClr val="F6E4E6"/>
          </a:solidFill>
          <a:ln w="12700">
            <a:solidFill>
              <a:srgbClr val="F6E4E6"/>
            </a:solidFill>
            <a:prstDash val="solid"/>
          </a:ln>
        </p:spPr>
      </p:sp>
      <p:sp>
        <p:nvSpPr>
          <p:cNvPr id="13" name="Text 11"/>
          <p:cNvSpPr txBox="1"/>
          <p:nvPr/>
        </p:nvSpPr>
        <p:spPr>
          <a:xfrm>
            <a:off x="6515100" y="3675888"/>
            <a:ext cx="4777740"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EL SUPUESTO ESCONDIDO</a:t>
            </a:r>
            <a:endParaRPr lang="en-US" sz="1050" dirty="0"/>
          </a:p>
        </p:txBody>
      </p:sp>
      <p:sp>
        <p:nvSpPr>
          <p:cNvPr id="14" name="Text 12"/>
          <p:cNvSpPr txBox="1"/>
          <p:nvPr/>
        </p:nvSpPr>
        <p:spPr>
          <a:xfrm>
            <a:off x="6515100" y="3968496"/>
            <a:ext cx="4777740" cy="74066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Asume que todos estuvieron en riesgo todo el periodo. Rara vez es así: quien enferma pasa del denominador al numerador, y otros se mudan o se pierden.</a:t>
            </a:r>
            <a:endParaRPr lang="en-US" sz="1350" dirty="0"/>
          </a:p>
        </p:txBody>
      </p:sp>
      <p:sp>
        <p:nvSpPr>
          <p:cNvPr id="15" name="Text 13"/>
          <p:cNvSpPr txBox="1"/>
          <p:nvPr/>
        </p:nvSpPr>
        <p:spPr>
          <a:xfrm>
            <a:off x="658368" y="5074920"/>
            <a:ext cx="10872216" cy="365760"/>
          </a:xfrm>
          <a:prstGeom prst="rect">
            <a:avLst/>
          </a:prstGeom>
          <a:noFill/>
          <a:ln/>
        </p:spPr>
        <p:txBody>
          <a:bodyPr wrap="square" lIns="0" tIns="0" rIns="0" bIns="0" rtlCol="0" anchor="ctr"/>
          <a:lstStyle/>
          <a:p>
            <a:pPr algn="l" indent="0" marL="0">
              <a:lnSpc>
                <a:spcPct val="115000"/>
              </a:lnSpc>
              <a:buNone/>
            </a:pPr>
            <a:r>
              <a:rPr lang="en-US" sz="1400" i="1" dirty="0">
                <a:solidFill>
                  <a:srgbClr val="54637A"/>
                </a:solidFill>
                <a:latin typeface="Calibri" pitchFamily="34" charset="0"/>
                <a:ea typeface="Calibri" pitchFamily="34" charset="-122"/>
                <a:cs typeface="Calibri" pitchFamily="34" charset="-120"/>
              </a:rPr>
              <a:t>Para corregir ese supuesto existe la tasa de incidencia.</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Densidad de incidencia o fuerza de morbilidad</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Tasa de incidencia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18</a:t>
            </a:r>
            <a:endParaRPr lang="en-US" sz="950" dirty="0"/>
          </a:p>
        </p:txBody>
      </p:sp>
      <p:sp>
        <p:nvSpPr>
          <p:cNvPr id="6" name="Shape 4"/>
          <p:cNvSpPr/>
          <p:nvPr/>
        </p:nvSpPr>
        <p:spPr>
          <a:xfrm>
            <a:off x="658368" y="1645920"/>
            <a:ext cx="10872216" cy="868680"/>
          </a:xfrm>
          <a:prstGeom prst="roundRect">
            <a:avLst>
              <a:gd name="adj" fmla="val 4211"/>
            </a:avLst>
          </a:prstGeom>
          <a:solidFill>
            <a:srgbClr val="E5EBF2"/>
          </a:solidFill>
          <a:ln w="12700">
            <a:solidFill>
              <a:srgbClr val="E5EBF2"/>
            </a:solidFill>
            <a:prstDash val="solid"/>
          </a:ln>
        </p:spPr>
      </p:sp>
      <p:sp>
        <p:nvSpPr>
          <p:cNvPr id="7" name="Text 5"/>
          <p:cNvSpPr txBox="1"/>
          <p:nvPr/>
        </p:nvSpPr>
        <p:spPr>
          <a:xfrm>
            <a:off x="896112" y="184708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TI  =  casos nuevos  ÷  suma de tiempo-persona en riesgo</a:t>
            </a:r>
            <a:endParaRPr lang="en-US" sz="18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658368" y="2697480"/>
          <a:ext cx="5852160" cy="914400"/>
        </p:xfrm>
        <a:graphic>
          <a:graphicData uri="http://schemas.openxmlformats.org/drawingml/2006/table">
            <a:tbl>
              <a:tblPr/>
              <a:tblGrid>
                <a:gridCol w="1097280"/>
                <a:gridCol w="1737360"/>
                <a:gridCol w="3017520"/>
              </a:tblGrid>
              <a:tr h="0">
                <a:tc>
                  <a:txBody>
                    <a:bodyPr/>
                    <a:lstStyle/>
                    <a:p>
                      <a:pPr indent="0" marL="0">
                        <a:buNone/>
                      </a:pPr>
                      <a:r>
                        <a:rPr lang="en-US" sz="1150" b="1" dirty="0">
                          <a:solidFill>
                            <a:srgbClr val="0F2A4A"/>
                          </a:solidFill>
                          <a:latin typeface="Calibri" pitchFamily="34" charset="0"/>
                          <a:ea typeface="Calibri" pitchFamily="34" charset="-122"/>
                          <a:cs typeface="Calibri" pitchFamily="34" charset="-120"/>
                        </a:rPr>
                        <a:t>Persona</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150" b="1" dirty="0">
                          <a:solidFill>
                            <a:srgbClr val="0F2A4A"/>
                          </a:solidFill>
                          <a:latin typeface="Calibri" pitchFamily="34" charset="0"/>
                          <a:ea typeface="Calibri" pitchFamily="34" charset="-122"/>
                          <a:cs typeface="Calibri" pitchFamily="34" charset="-120"/>
                        </a:rPr>
                        <a:t>Tiempo en riesgo</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150" b="1" dirty="0">
                          <a:solidFill>
                            <a:srgbClr val="0F2A4A"/>
                          </a:solidFill>
                          <a:latin typeface="Calibri" pitchFamily="34" charset="0"/>
                          <a:ea typeface="Calibri" pitchFamily="34" charset="-122"/>
                          <a:cs typeface="Calibri" pitchFamily="34" charset="-120"/>
                        </a:rPr>
                        <a:t>Qué ocurrió</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r>
              <a:tr h="0">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A</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2,0 años</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Sin accidente</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B</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1,5 años</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Accidente a los 18 meses</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C</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2,0 años</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Sin accidente</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D</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0,5 años</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Accidente a los 6 meses</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E</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1,0 año</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Trasladado al año</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F</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2,0 años</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150" dirty="0">
                          <a:solidFill>
                            <a:srgbClr val="14202E"/>
                          </a:solidFill>
                          <a:latin typeface="Calibri" pitchFamily="34" charset="0"/>
                          <a:ea typeface="Calibri" pitchFamily="34" charset="-122"/>
                          <a:cs typeface="Calibri" pitchFamily="34" charset="-120"/>
                        </a:rPr>
                        <a:t>Sin accidente</a:t>
                      </a:r>
                      <a:endParaRPr lang="en-US" sz="11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bl>
          </a:graphicData>
        </a:graphic>
      </p:graphicFrame>
      <p:sp>
        <p:nvSpPr>
          <p:cNvPr id="9" name="Shape 6"/>
          <p:cNvSpPr/>
          <p:nvPr/>
        </p:nvSpPr>
        <p:spPr>
          <a:xfrm>
            <a:off x="6876288" y="2697480"/>
            <a:ext cx="4654296" cy="1417320"/>
          </a:xfrm>
          <a:prstGeom prst="roundRect">
            <a:avLst>
              <a:gd name="adj" fmla="val 2581"/>
            </a:avLst>
          </a:prstGeom>
          <a:solidFill>
            <a:srgbClr val="F1F4F8"/>
          </a:solidFill>
          <a:ln w="12700">
            <a:solidFill>
              <a:srgbClr val="F1F4F8"/>
            </a:solidFill>
            <a:prstDash val="solid"/>
          </a:ln>
        </p:spPr>
      </p:sp>
      <p:sp>
        <p:nvSpPr>
          <p:cNvPr id="10" name="Text 7"/>
          <p:cNvSpPr txBox="1"/>
          <p:nvPr/>
        </p:nvSpPr>
        <p:spPr>
          <a:xfrm>
            <a:off x="7114032" y="2898648"/>
            <a:ext cx="4178808"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CÁLCULO</a:t>
            </a:r>
            <a:endParaRPr lang="en-US" sz="1050" dirty="0"/>
          </a:p>
        </p:txBody>
      </p:sp>
      <p:sp>
        <p:nvSpPr>
          <p:cNvPr id="11" name="Text 8"/>
          <p:cNvSpPr txBox="1"/>
          <p:nvPr/>
        </p:nvSpPr>
        <p:spPr>
          <a:xfrm>
            <a:off x="7114032" y="3191256"/>
            <a:ext cx="4178808" cy="740664"/>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Numerador: 2 accidentes</a:t>
            </a:r>
            <a:endParaRPr lang="en-US" sz="1300" dirty="0"/>
          </a:p>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Denominador: 9,0 años-persona</a:t>
            </a:r>
            <a:endParaRPr lang="en-US" sz="1300" dirty="0"/>
          </a:p>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TI = 2 ÷ 9,0 = 22,2 por 100 años-persona</a:t>
            </a:r>
            <a:endParaRPr lang="en-US" sz="1300" dirty="0"/>
          </a:p>
        </p:txBody>
      </p:sp>
      <p:sp>
        <p:nvSpPr>
          <p:cNvPr id="12" name="Shape 9"/>
          <p:cNvSpPr/>
          <p:nvPr/>
        </p:nvSpPr>
        <p:spPr>
          <a:xfrm>
            <a:off x="6876288" y="4251960"/>
            <a:ext cx="4654296" cy="1325880"/>
          </a:xfrm>
          <a:prstGeom prst="roundRect">
            <a:avLst>
              <a:gd name="adj" fmla="val 2759"/>
            </a:avLst>
          </a:prstGeom>
          <a:solidFill>
            <a:srgbClr val="F6E4E6"/>
          </a:solidFill>
          <a:ln w="12700">
            <a:solidFill>
              <a:srgbClr val="F6E4E6"/>
            </a:solidFill>
            <a:prstDash val="solid"/>
          </a:ln>
        </p:spPr>
      </p:sp>
      <p:sp>
        <p:nvSpPr>
          <p:cNvPr id="13" name="Text 10"/>
          <p:cNvSpPr txBox="1"/>
          <p:nvPr/>
        </p:nvSpPr>
        <p:spPr>
          <a:xfrm>
            <a:off x="7114032" y="4453128"/>
            <a:ext cx="417880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CONTRASTE</a:t>
            </a:r>
            <a:endParaRPr lang="en-US" sz="1050" dirty="0"/>
          </a:p>
        </p:txBody>
      </p:sp>
      <p:sp>
        <p:nvSpPr>
          <p:cNvPr id="14" name="Text 11"/>
          <p:cNvSpPr txBox="1"/>
          <p:nvPr/>
        </p:nvSpPr>
        <p:spPr>
          <a:xfrm>
            <a:off x="7114032" y="4745736"/>
            <a:ext cx="4178808" cy="649224"/>
          </a:xfrm>
          <a:prstGeom prst="rect">
            <a:avLst/>
          </a:prstGeom>
          <a:noFill/>
          <a:ln/>
        </p:spPr>
        <p:txBody>
          <a:bodyPr wrap="square" lIns="0" tIns="0" rIns="0" bIns="0" rtlCol="0" anchor="ctr"/>
          <a:lstStyle/>
          <a:p>
            <a:pPr indent="0" marL="0">
              <a:lnSpc>
                <a:spcPct val="112000"/>
              </a:lnSpc>
              <a:buNone/>
            </a:pPr>
            <a:r>
              <a:rPr lang="en-US" sz="1250" dirty="0">
                <a:solidFill>
                  <a:srgbClr val="14202E"/>
                </a:solidFill>
                <a:latin typeface="Calibri" pitchFamily="34" charset="0"/>
                <a:ea typeface="Calibri" pitchFamily="34" charset="-122"/>
                <a:cs typeface="Calibri" pitchFamily="34" charset="-120"/>
              </a:rPr>
              <a:t>El cálculo ingenuo, 2 de 6 = 33,3 %, sobreestima el riesgo: cuenta a E como si hubiera estado dos años.</a:t>
            </a:r>
            <a:endParaRPr lang="en-US" sz="1250" dirty="0"/>
          </a:p>
        </p:txBody>
      </p:sp>
      <p:sp>
        <p:nvSpPr>
          <p:cNvPr id="15" name="Text 12"/>
          <p:cNvSpPr txBox="1"/>
          <p:nvPr/>
        </p:nvSpPr>
        <p:spPr>
          <a:xfrm>
            <a:off x="658368" y="5257800"/>
            <a:ext cx="5852160" cy="320040"/>
          </a:xfrm>
          <a:prstGeom prst="rect">
            <a:avLst/>
          </a:prstGeom>
          <a:noFill/>
          <a:ln/>
        </p:spPr>
        <p:txBody>
          <a:bodyPr wrap="square" lIns="0" tIns="0" rIns="0" bIns="0" rtlCol="0" anchor="ctr"/>
          <a:lstStyle/>
          <a:p>
            <a:pPr algn="l" indent="0" marL="0">
              <a:lnSpc>
                <a:spcPct val="115000"/>
              </a:lnSpc>
              <a:buNone/>
            </a:pPr>
            <a:r>
              <a:rPr lang="en-US" sz="1100" i="1" dirty="0">
                <a:solidFill>
                  <a:srgbClr val="54637A"/>
                </a:solidFill>
                <a:latin typeface="Calibri" pitchFamily="34" charset="0"/>
                <a:ea typeface="Calibri" pitchFamily="34" charset="-122"/>
                <a:cs typeface="Calibri" pitchFamily="34" charset="-120"/>
              </a:rPr>
              <a:t>Seis profesionales de enfermería seguidos por accidentes punzocortantes. Serie didáctica.</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Cómo se hace en los servicios de salud</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Cuando no hay tiempo-persona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19</a:t>
            </a:r>
            <a:endParaRPr lang="en-US" sz="950" dirty="0"/>
          </a:p>
        </p:txBody>
      </p:sp>
      <p:sp>
        <p:nvSpPr>
          <p:cNvPr id="6" name="Shape 4"/>
          <p:cNvSpPr/>
          <p:nvPr/>
        </p:nvSpPr>
        <p:spPr>
          <a:xfrm>
            <a:off x="658368" y="1737360"/>
            <a:ext cx="10872216" cy="1371600"/>
          </a:xfrm>
          <a:prstGeom prst="roundRect">
            <a:avLst>
              <a:gd name="adj" fmla="val 2667"/>
            </a:avLst>
          </a:prstGeom>
          <a:solidFill>
            <a:srgbClr val="F1F4F8"/>
          </a:solidFill>
          <a:ln w="12700">
            <a:solidFill>
              <a:srgbClr val="F1F4F8"/>
            </a:solidFill>
            <a:prstDash val="solid"/>
          </a:ln>
        </p:spPr>
      </p:sp>
      <p:sp>
        <p:nvSpPr>
          <p:cNvPr id="7" name="Text 5"/>
          <p:cNvSpPr txBox="1"/>
          <p:nvPr/>
        </p:nvSpPr>
        <p:spPr>
          <a:xfrm>
            <a:off x="896112" y="1938528"/>
            <a:ext cx="10396728" cy="987552"/>
          </a:xfrm>
          <a:prstGeom prst="rect">
            <a:avLst/>
          </a:prstGeom>
          <a:noFill/>
          <a:ln/>
        </p:spPr>
        <p:txBody>
          <a:bodyPr wrap="square" lIns="0" tIns="0" rIns="0" bIns="0" rtlCol="0" anchor="ctr"/>
          <a:lstStyle/>
          <a:p>
            <a:pPr indent="0" marL="0">
              <a:lnSpc>
                <a:spcPct val="112000"/>
              </a:lnSpc>
              <a:buNone/>
            </a:pPr>
            <a:r>
              <a:rPr lang="en-US" sz="1500" dirty="0">
                <a:solidFill>
                  <a:srgbClr val="14202E"/>
                </a:solidFill>
                <a:latin typeface="Calibri" pitchFamily="34" charset="0"/>
                <a:ea typeface="Calibri" pitchFamily="34" charset="-122"/>
                <a:cs typeface="Calibri" pitchFamily="34" charset="-120"/>
              </a:rPr>
              <a:t>En los servicios casi nunca se conoce el tiempo exacto que cada persona estuvo en riesgo. Por eso, en la práctica, se usa la incidencia acumulada. El cálculo de la tasa de incidencia propiamente dicha suele quedar restringido a la investigación con cohortes.</a:t>
            </a:r>
            <a:endParaRPr lang="en-US" sz="1500" dirty="0"/>
          </a:p>
        </p:txBody>
      </p:sp>
      <p:sp>
        <p:nvSpPr>
          <p:cNvPr id="8" name="Shape 6"/>
          <p:cNvSpPr/>
          <p:nvPr/>
        </p:nvSpPr>
        <p:spPr>
          <a:xfrm>
            <a:off x="658368" y="3337560"/>
            <a:ext cx="10872216" cy="1371600"/>
          </a:xfrm>
          <a:prstGeom prst="roundRect">
            <a:avLst>
              <a:gd name="adj" fmla="val 2667"/>
            </a:avLst>
          </a:prstGeom>
          <a:solidFill>
            <a:srgbClr val="08182C"/>
          </a:solidFill>
          <a:ln w="12700">
            <a:solidFill>
              <a:srgbClr val="08182C"/>
            </a:solidFill>
            <a:prstDash val="solid"/>
          </a:ln>
        </p:spPr>
      </p:sp>
      <p:sp>
        <p:nvSpPr>
          <p:cNvPr id="9" name="Text 7"/>
          <p:cNvSpPr txBox="1"/>
          <p:nvPr/>
        </p:nvSpPr>
        <p:spPr>
          <a:xfrm>
            <a:off x="896112" y="3538728"/>
            <a:ext cx="10396728" cy="237744"/>
          </a:xfrm>
          <a:prstGeom prst="rect">
            <a:avLst/>
          </a:prstGeom>
          <a:noFill/>
          <a:ln/>
        </p:spPr>
        <p:txBody>
          <a:bodyPr wrap="square" lIns="0" tIns="0" rIns="0" bIns="0" rtlCol="0" anchor="ctr"/>
          <a:lstStyle/>
          <a:p>
            <a:pPr indent="0" marL="0">
              <a:buNone/>
            </a:pPr>
            <a:r>
              <a:rPr lang="en-US" sz="1050" b="1" dirty="0">
                <a:solidFill>
                  <a:srgbClr val="8FB4D4"/>
                </a:solidFill>
                <a:latin typeface="Calibri" pitchFamily="34" charset="0"/>
                <a:ea typeface="Calibri" pitchFamily="34" charset="-122"/>
                <a:cs typeface="Calibri" pitchFamily="34" charset="-120"/>
              </a:rPr>
              <a:t>LA SOLUCIÓN PRÁCTICA</a:t>
            </a:r>
            <a:endParaRPr lang="en-US" sz="1050" dirty="0"/>
          </a:p>
        </p:txBody>
      </p:sp>
      <p:sp>
        <p:nvSpPr>
          <p:cNvPr id="10" name="Text 8"/>
          <p:cNvSpPr txBox="1"/>
          <p:nvPr/>
        </p:nvSpPr>
        <p:spPr>
          <a:xfrm>
            <a:off x="896112" y="3831336"/>
            <a:ext cx="10396728" cy="694944"/>
          </a:xfrm>
          <a:prstGeom prst="rect">
            <a:avLst/>
          </a:prstGeom>
          <a:noFill/>
          <a:ln/>
        </p:spPr>
        <p:txBody>
          <a:bodyPr wrap="square" lIns="0" tIns="0" rIns="0" bIns="0" rtlCol="0" anchor="ctr"/>
          <a:lstStyle/>
          <a:p>
            <a:pPr indent="0" marL="0">
              <a:lnSpc>
                <a:spcPct val="112000"/>
              </a:lnSpc>
              <a:buNone/>
            </a:pPr>
            <a:r>
              <a:rPr lang="en-US" sz="1500" dirty="0">
                <a:solidFill>
                  <a:srgbClr val="FFFFFF"/>
                </a:solidFill>
                <a:latin typeface="Calibri" pitchFamily="34" charset="0"/>
                <a:ea typeface="Calibri" pitchFamily="34" charset="-122"/>
                <a:cs typeface="Calibri" pitchFamily="34" charset="-120"/>
              </a:rPr>
              <a:t>Para aproximar la tasa de incidencia se toma como denominador la POBLACIÓN A MITAD DE PERIODO, que funciona como estimación del tiempo-persona promedio. Así se calculan las tasas anuales que publica el MINSA.</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Magnitud contra velocidad</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Prevalencia e incidencia: la tina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20</a:t>
            </a:r>
            <a:endParaRPr lang="en-US" sz="950" dirty="0"/>
          </a:p>
        </p:txBody>
      </p:sp>
      <p:sp>
        <p:nvSpPr>
          <p:cNvPr id="6" name="Shape 4"/>
          <p:cNvSpPr/>
          <p:nvPr/>
        </p:nvSpPr>
        <p:spPr>
          <a:xfrm>
            <a:off x="1755648" y="1691640"/>
            <a:ext cx="4023360" cy="777240"/>
          </a:xfrm>
          <a:prstGeom prst="roundRect">
            <a:avLst>
              <a:gd name="adj" fmla="val 5882"/>
            </a:avLst>
          </a:prstGeom>
          <a:solidFill>
            <a:srgbClr val="F1F4F8"/>
          </a:solidFill>
          <a:ln w="12700">
            <a:solidFill>
              <a:srgbClr val="333333"/>
            </a:solidFill>
            <a:prstDash val="solid"/>
          </a:ln>
        </p:spPr>
      </p:sp>
      <p:sp>
        <p:nvSpPr>
          <p:cNvPr id="7" name="Text 5"/>
          <p:cNvSpPr txBox="1"/>
          <p:nvPr/>
        </p:nvSpPr>
        <p:spPr>
          <a:xfrm>
            <a:off x="1755648" y="1737360"/>
            <a:ext cx="4023360" cy="685800"/>
          </a:xfrm>
          <a:prstGeom prst="rect">
            <a:avLst/>
          </a:prstGeom>
          <a:noFill/>
          <a:ln/>
        </p:spPr>
        <p:txBody>
          <a:bodyPr wrap="square" lIns="0" tIns="0" rIns="0" bIns="0" rtlCol="0" anchor="ctr"/>
          <a:lstStyle/>
          <a:p>
            <a:pPr algn="ctr" indent="0" marL="0">
              <a:buNone/>
            </a:pPr>
            <a:r>
              <a:rPr lang="en-US" sz="1500" b="1" dirty="0">
                <a:solidFill>
                  <a:srgbClr val="0F2A4A"/>
                </a:solidFill>
                <a:latin typeface="Calibri" pitchFamily="34" charset="0"/>
                <a:ea typeface="Calibri" pitchFamily="34" charset="-122"/>
                <a:cs typeface="Calibri" pitchFamily="34" charset="-120"/>
              </a:rPr>
              <a:t>Incidencia</a:t>
            </a:r>
            <a:endParaRPr lang="en-US" sz="1500" dirty="0"/>
          </a:p>
          <a:p>
            <a:pPr algn="ctr" indent="0" marL="0">
              <a:buNone/>
            </a:pPr>
            <a:r>
              <a:rPr lang="en-US" sz="1150" dirty="0">
                <a:solidFill>
                  <a:srgbClr val="54637A"/>
                </a:solidFill>
                <a:latin typeface="Calibri" pitchFamily="34" charset="0"/>
                <a:ea typeface="Calibri" pitchFamily="34" charset="-122"/>
                <a:cs typeface="Calibri" pitchFamily="34" charset="-120"/>
              </a:rPr>
              <a:t>Casos nuevos que entran por el grifo</a:t>
            </a:r>
            <a:endParaRPr lang="en-US" sz="1500" dirty="0"/>
          </a:p>
        </p:txBody>
      </p:sp>
      <p:sp>
        <p:nvSpPr>
          <p:cNvPr id="8" name="Text 6"/>
          <p:cNvSpPr txBox="1"/>
          <p:nvPr/>
        </p:nvSpPr>
        <p:spPr>
          <a:xfrm>
            <a:off x="1755648" y="2487168"/>
            <a:ext cx="4023360" cy="365760"/>
          </a:xfrm>
          <a:prstGeom prst="rect">
            <a:avLst/>
          </a:prstGeom>
          <a:noFill/>
          <a:ln/>
        </p:spPr>
        <p:txBody>
          <a:bodyPr wrap="square" lIns="0" tIns="0" rIns="0" bIns="0" rtlCol="0" anchor="ctr"/>
          <a:lstStyle/>
          <a:p>
            <a:pPr algn="ctr" indent="0" marL="0">
              <a:buNone/>
            </a:pPr>
            <a:r>
              <a:rPr lang="en-US" sz="2200" dirty="0">
                <a:solidFill>
                  <a:srgbClr val="B52639"/>
                </a:solidFill>
                <a:latin typeface="Calibri" pitchFamily="34" charset="0"/>
                <a:ea typeface="Calibri" pitchFamily="34" charset="-122"/>
                <a:cs typeface="Calibri" pitchFamily="34" charset="-120"/>
              </a:rPr>
              <a:t>↓</a:t>
            </a:r>
            <a:endParaRPr lang="en-US" sz="2200" dirty="0"/>
          </a:p>
        </p:txBody>
      </p:sp>
      <p:sp>
        <p:nvSpPr>
          <p:cNvPr id="9" name="Shape 7"/>
          <p:cNvSpPr/>
          <p:nvPr/>
        </p:nvSpPr>
        <p:spPr>
          <a:xfrm>
            <a:off x="1755648" y="2880360"/>
            <a:ext cx="4023360" cy="914400"/>
          </a:xfrm>
          <a:prstGeom prst="roundRect">
            <a:avLst>
              <a:gd name="adj" fmla="val 5000"/>
            </a:avLst>
          </a:prstGeom>
          <a:solidFill>
            <a:srgbClr val="F6E4E6"/>
          </a:solidFill>
          <a:ln w="12700">
            <a:solidFill>
              <a:srgbClr val="333333"/>
            </a:solidFill>
            <a:prstDash val="solid"/>
          </a:ln>
        </p:spPr>
      </p:sp>
      <p:sp>
        <p:nvSpPr>
          <p:cNvPr id="10" name="Text 8"/>
          <p:cNvSpPr txBox="1"/>
          <p:nvPr/>
        </p:nvSpPr>
        <p:spPr>
          <a:xfrm>
            <a:off x="1755648" y="2926080"/>
            <a:ext cx="4023360" cy="822960"/>
          </a:xfrm>
          <a:prstGeom prst="rect">
            <a:avLst/>
          </a:prstGeom>
          <a:noFill/>
          <a:ln/>
        </p:spPr>
        <p:txBody>
          <a:bodyPr wrap="square" lIns="0" tIns="0" rIns="0" bIns="0" rtlCol="0" anchor="ctr"/>
          <a:lstStyle/>
          <a:p>
            <a:pPr algn="ctr" indent="0" marL="0">
              <a:buNone/>
            </a:pPr>
            <a:r>
              <a:rPr lang="en-US" sz="1600" b="1" dirty="0">
                <a:solidFill>
                  <a:srgbClr val="B52639"/>
                </a:solidFill>
                <a:latin typeface="Calibri" pitchFamily="34" charset="0"/>
                <a:ea typeface="Calibri" pitchFamily="34" charset="-122"/>
                <a:cs typeface="Calibri" pitchFamily="34" charset="-120"/>
              </a:rPr>
              <a:t>Prevalencia</a:t>
            </a:r>
            <a:endParaRPr lang="en-US" sz="1600" dirty="0"/>
          </a:p>
          <a:p>
            <a:pPr algn="ctr" indent="0" marL="0">
              <a:buNone/>
            </a:pPr>
            <a:r>
              <a:rPr lang="en-US" sz="1150" dirty="0">
                <a:solidFill>
                  <a:srgbClr val="54637A"/>
                </a:solidFill>
                <a:latin typeface="Calibri" pitchFamily="34" charset="0"/>
                <a:ea typeface="Calibri" pitchFamily="34" charset="-122"/>
                <a:cs typeface="Calibri" pitchFamily="34" charset="-120"/>
              </a:rPr>
              <a:t>El agua acumulada: todos los casos existentes</a:t>
            </a:r>
            <a:endParaRPr lang="en-US" sz="1600" dirty="0"/>
          </a:p>
        </p:txBody>
      </p:sp>
      <p:sp>
        <p:nvSpPr>
          <p:cNvPr id="11" name="Text 9"/>
          <p:cNvSpPr txBox="1"/>
          <p:nvPr/>
        </p:nvSpPr>
        <p:spPr>
          <a:xfrm>
            <a:off x="1755648" y="3813048"/>
            <a:ext cx="4023360" cy="365760"/>
          </a:xfrm>
          <a:prstGeom prst="rect">
            <a:avLst/>
          </a:prstGeom>
          <a:noFill/>
          <a:ln/>
        </p:spPr>
        <p:txBody>
          <a:bodyPr wrap="square" lIns="0" tIns="0" rIns="0" bIns="0" rtlCol="0" anchor="ctr"/>
          <a:lstStyle/>
          <a:p>
            <a:pPr algn="ctr" indent="0" marL="0">
              <a:buNone/>
            </a:pPr>
            <a:r>
              <a:rPr lang="en-US" sz="2200" dirty="0">
                <a:solidFill>
                  <a:srgbClr val="B52639"/>
                </a:solidFill>
                <a:latin typeface="Calibri" pitchFamily="34" charset="0"/>
                <a:ea typeface="Calibri" pitchFamily="34" charset="-122"/>
                <a:cs typeface="Calibri" pitchFamily="34" charset="-120"/>
              </a:rPr>
              <a:t>↓</a:t>
            </a:r>
            <a:endParaRPr lang="en-US" sz="2200" dirty="0"/>
          </a:p>
        </p:txBody>
      </p:sp>
      <p:sp>
        <p:nvSpPr>
          <p:cNvPr id="12" name="Shape 10"/>
          <p:cNvSpPr/>
          <p:nvPr/>
        </p:nvSpPr>
        <p:spPr>
          <a:xfrm>
            <a:off x="1755648" y="4206240"/>
            <a:ext cx="1920240" cy="685800"/>
          </a:xfrm>
          <a:prstGeom prst="roundRect">
            <a:avLst>
              <a:gd name="adj" fmla="val 6667"/>
            </a:avLst>
          </a:prstGeom>
          <a:solidFill>
            <a:srgbClr val="F1F4F8"/>
          </a:solidFill>
          <a:ln w="12700">
            <a:solidFill>
              <a:srgbClr val="333333"/>
            </a:solidFill>
            <a:prstDash val="solid"/>
          </a:ln>
        </p:spPr>
      </p:sp>
      <p:sp>
        <p:nvSpPr>
          <p:cNvPr id="13" name="Text 11"/>
          <p:cNvSpPr txBox="1"/>
          <p:nvPr/>
        </p:nvSpPr>
        <p:spPr>
          <a:xfrm>
            <a:off x="1755648" y="4242816"/>
            <a:ext cx="1920240" cy="621792"/>
          </a:xfrm>
          <a:prstGeom prst="rect">
            <a:avLst/>
          </a:prstGeom>
          <a:noFill/>
          <a:ln/>
        </p:spPr>
        <p:txBody>
          <a:bodyPr wrap="square" lIns="0" tIns="0" rIns="0" bIns="0" rtlCol="0" anchor="ctr"/>
          <a:lstStyle/>
          <a:p>
            <a:pPr algn="ctr" indent="0" marL="0">
              <a:buNone/>
            </a:pPr>
            <a:r>
              <a:rPr lang="en-US" sz="1400" b="1" dirty="0">
                <a:solidFill>
                  <a:srgbClr val="0F2A4A"/>
                </a:solidFill>
                <a:latin typeface="Calibri" pitchFamily="34" charset="0"/>
                <a:ea typeface="Calibri" pitchFamily="34" charset="-122"/>
                <a:cs typeface="Calibri" pitchFamily="34" charset="-120"/>
              </a:rPr>
              <a:t>Curación</a:t>
            </a:r>
            <a:endParaRPr lang="en-US" sz="1400" dirty="0"/>
          </a:p>
          <a:p>
            <a:pPr algn="ctr" indent="0" marL="0">
              <a:buNone/>
            </a:pPr>
            <a:r>
              <a:rPr lang="en-US" sz="1050" dirty="0">
                <a:solidFill>
                  <a:srgbClr val="54637A"/>
                </a:solidFill>
                <a:latin typeface="Calibri" pitchFamily="34" charset="0"/>
                <a:ea typeface="Calibri" pitchFamily="34" charset="-122"/>
                <a:cs typeface="Calibri" pitchFamily="34" charset="-120"/>
              </a:rPr>
              <a:t>Sale por el desagüe</a:t>
            </a:r>
            <a:endParaRPr lang="en-US" sz="1400" dirty="0"/>
          </a:p>
        </p:txBody>
      </p:sp>
      <p:sp>
        <p:nvSpPr>
          <p:cNvPr id="14" name="Shape 12"/>
          <p:cNvSpPr/>
          <p:nvPr/>
        </p:nvSpPr>
        <p:spPr>
          <a:xfrm>
            <a:off x="3858768" y="4206240"/>
            <a:ext cx="1920240" cy="685800"/>
          </a:xfrm>
          <a:prstGeom prst="roundRect">
            <a:avLst>
              <a:gd name="adj" fmla="val 6667"/>
            </a:avLst>
          </a:prstGeom>
          <a:solidFill>
            <a:srgbClr val="F1F4F8"/>
          </a:solidFill>
          <a:ln w="12700">
            <a:solidFill>
              <a:srgbClr val="333333"/>
            </a:solidFill>
            <a:prstDash val="solid"/>
          </a:ln>
        </p:spPr>
      </p:sp>
      <p:sp>
        <p:nvSpPr>
          <p:cNvPr id="15" name="Text 13"/>
          <p:cNvSpPr txBox="1"/>
          <p:nvPr/>
        </p:nvSpPr>
        <p:spPr>
          <a:xfrm>
            <a:off x="3858768" y="4242816"/>
            <a:ext cx="1920240" cy="621792"/>
          </a:xfrm>
          <a:prstGeom prst="rect">
            <a:avLst/>
          </a:prstGeom>
          <a:noFill/>
          <a:ln/>
        </p:spPr>
        <p:txBody>
          <a:bodyPr wrap="square" lIns="0" tIns="0" rIns="0" bIns="0" rtlCol="0" anchor="ctr"/>
          <a:lstStyle/>
          <a:p>
            <a:pPr algn="ctr" indent="0" marL="0">
              <a:buNone/>
            </a:pPr>
            <a:r>
              <a:rPr lang="en-US" sz="1400" b="1" dirty="0">
                <a:solidFill>
                  <a:srgbClr val="0F2A4A"/>
                </a:solidFill>
                <a:latin typeface="Calibri" pitchFamily="34" charset="0"/>
                <a:ea typeface="Calibri" pitchFamily="34" charset="-122"/>
                <a:cs typeface="Calibri" pitchFamily="34" charset="-120"/>
              </a:rPr>
              <a:t>Muerte</a:t>
            </a:r>
            <a:endParaRPr lang="en-US" sz="1400" dirty="0"/>
          </a:p>
          <a:p>
            <a:pPr algn="ctr" indent="0" marL="0">
              <a:buNone/>
            </a:pPr>
            <a:r>
              <a:rPr lang="en-US" sz="1050" dirty="0">
                <a:solidFill>
                  <a:srgbClr val="54637A"/>
                </a:solidFill>
                <a:latin typeface="Calibri" pitchFamily="34" charset="0"/>
                <a:ea typeface="Calibri" pitchFamily="34" charset="-122"/>
                <a:cs typeface="Calibri" pitchFamily="34" charset="-120"/>
              </a:rPr>
              <a:t>Sale por el desagüe</a:t>
            </a:r>
            <a:endParaRPr lang="en-US" sz="1400" dirty="0"/>
          </a:p>
        </p:txBody>
      </p:sp>
      <p:sp>
        <p:nvSpPr>
          <p:cNvPr id="16" name="Text 14"/>
          <p:cNvSpPr txBox="1"/>
          <p:nvPr/>
        </p:nvSpPr>
        <p:spPr>
          <a:xfrm>
            <a:off x="6510528" y="1783080"/>
            <a:ext cx="5020056" cy="3200400"/>
          </a:xfrm>
          <a:prstGeom prst="rect">
            <a:avLst/>
          </a:prstGeom>
          <a:noFill/>
          <a:ln/>
        </p:spPr>
        <p:txBody>
          <a:bodyPr wrap="square" lIns="0" tIns="0" rIns="0" bIns="0" rtlCol="0" anchor="t"/>
          <a:lstStyle/>
          <a:p>
            <a:pPr marL="342900" indent="-342900">
              <a:lnSpc>
                <a:spcPct val="110000"/>
              </a:lnSpc>
              <a:spcAft>
                <a:spcPts val="1000"/>
              </a:spcAft>
              <a:buSzPct val="100000"/>
              <a:buChar char="•"/>
            </a:pPr>
            <a:r>
              <a:rPr lang="en-US" sz="1300" dirty="0">
                <a:solidFill>
                  <a:srgbClr val="14202E"/>
                </a:solidFill>
                <a:latin typeface="Calibri" pitchFamily="34" charset="0"/>
                <a:ea typeface="Calibri" pitchFamily="34" charset="-122"/>
                <a:cs typeface="Calibri" pitchFamily="34" charset="-120"/>
              </a:rPr>
              <a:t>Si aumenta la incidencia y las salidas no cambian, AUMENTA la prevalencia.</a:t>
            </a:r>
            <a:endParaRPr lang="en-US" sz="1300" dirty="0"/>
          </a:p>
          <a:p>
            <a:pPr marL="342900" indent="-342900">
              <a:lnSpc>
                <a:spcPct val="110000"/>
              </a:lnSpc>
              <a:spcAft>
                <a:spcPts val="1000"/>
              </a:spcAft>
              <a:buSzPct val="100000"/>
              <a:buChar char="•"/>
            </a:pPr>
            <a:r>
              <a:rPr lang="en-US" sz="1300" dirty="0">
                <a:solidFill>
                  <a:srgbClr val="14202E"/>
                </a:solidFill>
                <a:latin typeface="Calibri" pitchFamily="34" charset="0"/>
                <a:ea typeface="Calibri" pitchFamily="34" charset="-122"/>
                <a:cs typeface="Calibri" pitchFamily="34" charset="-120"/>
              </a:rPr>
              <a:t>Si más gente se cura o muere, la prevalencia DISMINUYE.</a:t>
            </a:r>
            <a:endParaRPr lang="en-US" sz="1300" dirty="0"/>
          </a:p>
          <a:p>
            <a:pPr marL="342900" indent="-342900">
              <a:lnSpc>
                <a:spcPct val="110000"/>
              </a:lnSpc>
              <a:spcAft>
                <a:spcPts val="1000"/>
              </a:spcAft>
              <a:buSzPct val="100000"/>
              <a:buChar char="•"/>
            </a:pPr>
            <a:r>
              <a:rPr lang="en-US" sz="1300" dirty="0">
                <a:solidFill>
                  <a:srgbClr val="14202E"/>
                </a:solidFill>
                <a:latin typeface="Calibri" pitchFamily="34" charset="0"/>
                <a:ea typeface="Calibri" pitchFamily="34" charset="-122"/>
                <a:cs typeface="Calibri" pitchFamily="34" charset="-120"/>
              </a:rPr>
              <a:t>Una prueba que detecta en fase subclínica aumenta incidencia, duración conocida y prevalencia.</a:t>
            </a:r>
            <a:endParaRPr lang="en-US" sz="1300" dirty="0"/>
          </a:p>
          <a:p>
            <a:pPr marL="342900" indent="-342900">
              <a:lnSpc>
                <a:spcPct val="110000"/>
              </a:lnSpc>
              <a:spcAft>
                <a:spcPts val="1000"/>
              </a:spcAft>
              <a:buSzPct val="100000"/>
              <a:buChar char="•"/>
            </a:pPr>
            <a:r>
              <a:rPr lang="en-US" sz="1300" dirty="0">
                <a:solidFill>
                  <a:srgbClr val="14202E"/>
                </a:solidFill>
                <a:latin typeface="Calibri" pitchFamily="34" charset="0"/>
                <a:ea typeface="Calibri" pitchFamily="34" charset="-122"/>
                <a:cs typeface="Calibri" pitchFamily="34" charset="-120"/>
              </a:rPr>
              <a:t>Un medicamento que evita la muerte pero no cura AUMENTA la prevalencia.</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La relación en situación de equilibrio</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P = I × D</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21</a:t>
            </a:r>
            <a:endParaRPr lang="en-US" sz="950" dirty="0"/>
          </a:p>
        </p:txBody>
      </p:sp>
      <p:sp>
        <p:nvSpPr>
          <p:cNvPr id="6" name="Shape 4"/>
          <p:cNvSpPr/>
          <p:nvPr/>
        </p:nvSpPr>
        <p:spPr>
          <a:xfrm>
            <a:off x="658368" y="1645920"/>
            <a:ext cx="10872216" cy="868680"/>
          </a:xfrm>
          <a:prstGeom prst="roundRect">
            <a:avLst>
              <a:gd name="adj" fmla="val 4211"/>
            </a:avLst>
          </a:prstGeom>
          <a:solidFill>
            <a:srgbClr val="E5EBF2"/>
          </a:solidFill>
          <a:ln w="12700">
            <a:solidFill>
              <a:srgbClr val="E5EBF2"/>
            </a:solidFill>
            <a:prstDash val="solid"/>
          </a:ln>
        </p:spPr>
      </p:sp>
      <p:sp>
        <p:nvSpPr>
          <p:cNvPr id="7" name="Text 5"/>
          <p:cNvSpPr txBox="1"/>
          <p:nvPr/>
        </p:nvSpPr>
        <p:spPr>
          <a:xfrm>
            <a:off x="896112" y="184708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Prevalencia  ≈  Incidencia  ×  Duración media de la enfermedad</a:t>
            </a:r>
            <a:endParaRPr lang="en-US" sz="1800" dirty="0"/>
          </a:p>
        </p:txBody>
      </p:sp>
      <p:sp>
        <p:nvSpPr>
          <p:cNvPr id="8" name="Shape 6"/>
          <p:cNvSpPr/>
          <p:nvPr/>
        </p:nvSpPr>
        <p:spPr>
          <a:xfrm>
            <a:off x="658368" y="2697480"/>
            <a:ext cx="10872216" cy="1097280"/>
          </a:xfrm>
          <a:prstGeom prst="roundRect">
            <a:avLst>
              <a:gd name="adj" fmla="val 3333"/>
            </a:avLst>
          </a:prstGeom>
          <a:solidFill>
            <a:srgbClr val="F1F4F8"/>
          </a:solidFill>
          <a:ln w="12700">
            <a:solidFill>
              <a:srgbClr val="F1F4F8"/>
            </a:solidFill>
            <a:prstDash val="solid"/>
          </a:ln>
        </p:spPr>
      </p:sp>
      <p:sp>
        <p:nvSpPr>
          <p:cNvPr id="9" name="Text 7"/>
          <p:cNvSpPr txBox="1"/>
          <p:nvPr/>
        </p:nvSpPr>
        <p:spPr>
          <a:xfrm>
            <a:off x="896112" y="2898648"/>
            <a:ext cx="10396728"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EJEMPLO</a:t>
            </a:r>
            <a:endParaRPr lang="en-US" sz="1050" dirty="0"/>
          </a:p>
        </p:txBody>
      </p:sp>
      <p:sp>
        <p:nvSpPr>
          <p:cNvPr id="10" name="Text 8"/>
          <p:cNvSpPr txBox="1"/>
          <p:nvPr/>
        </p:nvSpPr>
        <p:spPr>
          <a:xfrm>
            <a:off x="896112" y="3191256"/>
            <a:ext cx="10396728" cy="420624"/>
          </a:xfrm>
          <a:prstGeom prst="rect">
            <a:avLst/>
          </a:prstGeom>
          <a:noFill/>
          <a:ln/>
        </p:spPr>
        <p:txBody>
          <a:bodyPr wrap="square" lIns="0" tIns="0" rIns="0" bIns="0" rtlCol="0" anchor="ctr"/>
          <a:lstStyle/>
          <a:p>
            <a:pPr indent="0" marL="0">
              <a:lnSpc>
                <a:spcPct val="112000"/>
              </a:lnSpc>
              <a:buNone/>
            </a:pPr>
            <a:r>
              <a:rPr lang="en-US" sz="1450" dirty="0">
                <a:solidFill>
                  <a:srgbClr val="14202E"/>
                </a:solidFill>
                <a:latin typeface="Calibri" pitchFamily="34" charset="0"/>
                <a:ea typeface="Calibri" pitchFamily="34" charset="-122"/>
                <a:cs typeface="Calibri" pitchFamily="34" charset="-120"/>
              </a:rPr>
              <a:t>Incidencia de 100 casos por 100 000 habitantes al año y duración media de seis meses, 0,5 años.   P ≈ 100 × 0,5 = 50 casos por 100 000 habitantes.</a:t>
            </a:r>
            <a:endParaRPr lang="en-US" sz="1450" dirty="0"/>
          </a:p>
        </p:txBody>
      </p:sp>
      <p:sp>
        <p:nvSpPr>
          <p:cNvPr id="11" name="Shape 9"/>
          <p:cNvSpPr/>
          <p:nvPr/>
        </p:nvSpPr>
        <p:spPr>
          <a:xfrm>
            <a:off x="658368" y="4023360"/>
            <a:ext cx="10872216" cy="1463040"/>
          </a:xfrm>
          <a:prstGeom prst="roundRect">
            <a:avLst>
              <a:gd name="adj" fmla="val 2500"/>
            </a:avLst>
          </a:prstGeom>
          <a:solidFill>
            <a:srgbClr val="08182C"/>
          </a:solidFill>
          <a:ln w="12700">
            <a:solidFill>
              <a:srgbClr val="08182C"/>
            </a:solidFill>
            <a:prstDash val="solid"/>
          </a:ln>
        </p:spPr>
      </p:sp>
      <p:sp>
        <p:nvSpPr>
          <p:cNvPr id="12" name="Text 10"/>
          <p:cNvSpPr txBox="1"/>
          <p:nvPr/>
        </p:nvSpPr>
        <p:spPr>
          <a:xfrm>
            <a:off x="896112" y="4224528"/>
            <a:ext cx="10396728" cy="237744"/>
          </a:xfrm>
          <a:prstGeom prst="rect">
            <a:avLst/>
          </a:prstGeom>
          <a:noFill/>
          <a:ln/>
        </p:spPr>
        <p:txBody>
          <a:bodyPr wrap="square" lIns="0" tIns="0" rIns="0" bIns="0" rtlCol="0" anchor="ctr"/>
          <a:lstStyle/>
          <a:p>
            <a:pPr indent="0" marL="0">
              <a:buNone/>
            </a:pPr>
            <a:r>
              <a:rPr lang="en-US" sz="1050" b="1" dirty="0">
                <a:solidFill>
                  <a:srgbClr val="8FB4D4"/>
                </a:solidFill>
                <a:latin typeface="Calibri" pitchFamily="34" charset="0"/>
                <a:ea typeface="Calibri" pitchFamily="34" charset="-122"/>
                <a:cs typeface="Calibri" pitchFamily="34" charset="-120"/>
              </a:rPr>
              <a:t>PUNTO CLAVE: EL ÉXITO QUE AUMENTA LA PREVALENCIA</a:t>
            </a:r>
            <a:endParaRPr lang="en-US" sz="1050" dirty="0"/>
          </a:p>
        </p:txBody>
      </p:sp>
      <p:sp>
        <p:nvSpPr>
          <p:cNvPr id="13" name="Text 11"/>
          <p:cNvSpPr txBox="1"/>
          <p:nvPr/>
        </p:nvSpPr>
        <p:spPr>
          <a:xfrm>
            <a:off x="896112" y="4517136"/>
            <a:ext cx="10396728" cy="786384"/>
          </a:xfrm>
          <a:prstGeom prst="rect">
            <a:avLst/>
          </a:prstGeom>
          <a:noFill/>
          <a:ln/>
        </p:spPr>
        <p:txBody>
          <a:bodyPr wrap="square" lIns="0" tIns="0" rIns="0" bIns="0" rtlCol="0" anchor="ctr"/>
          <a:lstStyle/>
          <a:p>
            <a:pPr indent="0" marL="0">
              <a:lnSpc>
                <a:spcPct val="112000"/>
              </a:lnSpc>
              <a:buNone/>
            </a:pPr>
            <a:r>
              <a:rPr lang="en-US" sz="1350" dirty="0">
                <a:solidFill>
                  <a:srgbClr val="FFFFFF"/>
                </a:solidFill>
                <a:latin typeface="Calibri" pitchFamily="34" charset="0"/>
                <a:ea typeface="Calibri" pitchFamily="34" charset="-122"/>
                <a:cs typeface="Calibri" pitchFamily="34" charset="-120"/>
              </a:rPr>
              <a:t>El tratamiento antirretroviral del VIH, la insulina o la diálisis hacen que las personas vivan muchos más años con la enfermedad. La duración sube, y con ella la prevalencia. No es fracaso del sistema: es su éxito. Por eso nunca se evalúa un programa de control solo con la prevalencia.</a:t>
            </a:r>
            <a:endParaRPr lang="en-US" sz="13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1828800"/>
            <a:ext cx="2011680" cy="1371600"/>
          </a:xfrm>
          <a:prstGeom prst="rect">
            <a:avLst/>
          </a:prstGeom>
          <a:noFill/>
          <a:ln/>
        </p:spPr>
        <p:txBody>
          <a:bodyPr wrap="square" lIns="0" tIns="0" rIns="0" bIns="0" rtlCol="0" anchor="ctr"/>
          <a:lstStyle/>
          <a:p>
            <a:pPr indent="0" marL="0">
              <a:buNone/>
            </a:pPr>
            <a:r>
              <a:rPr lang="en-US" sz="8400" b="1" dirty="0">
                <a:solidFill>
                  <a:srgbClr val="B52639"/>
                </a:solidFill>
                <a:latin typeface="Cambria" pitchFamily="34" charset="0"/>
                <a:ea typeface="Cambria" pitchFamily="34" charset="-122"/>
                <a:cs typeface="Cambria" pitchFamily="34" charset="-120"/>
              </a:rPr>
              <a:t>3</a:t>
            </a:r>
            <a:endParaRPr lang="en-US" sz="8400" dirty="0"/>
          </a:p>
        </p:txBody>
      </p:sp>
      <p:sp>
        <p:nvSpPr>
          <p:cNvPr id="3" name="Text 1"/>
          <p:cNvSpPr txBox="1"/>
          <p:nvPr/>
        </p:nvSpPr>
        <p:spPr>
          <a:xfrm>
            <a:off x="658368" y="3017520"/>
            <a:ext cx="9052560" cy="11430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Medidas para brotes</a:t>
            </a:r>
            <a:endParaRPr lang="en-US" sz="3600" dirty="0"/>
          </a:p>
        </p:txBody>
      </p:sp>
      <p:sp>
        <p:nvSpPr>
          <p:cNvPr id="4" name="Text 2"/>
          <p:cNvSpPr txBox="1"/>
          <p:nvPr/>
        </p:nvSpPr>
        <p:spPr>
          <a:xfrm>
            <a:off x="658368" y="4279392"/>
            <a:ext cx="8595360" cy="640080"/>
          </a:xfrm>
          <a:prstGeom prst="rect">
            <a:avLst/>
          </a:prstGeom>
          <a:noFill/>
          <a:ln/>
        </p:spPr>
        <p:txBody>
          <a:bodyPr wrap="square" lIns="0" tIns="0" rIns="0" bIns="0" rtlCol="0" anchor="ctr"/>
          <a:lstStyle/>
          <a:p>
            <a:pPr indent="0" marL="0">
              <a:buNone/>
            </a:pPr>
            <a:r>
              <a:rPr lang="en-US" sz="1400" dirty="0">
                <a:solidFill>
                  <a:srgbClr val="8FB4D4"/>
                </a:solidFill>
                <a:latin typeface="Calibri" pitchFamily="34" charset="0"/>
                <a:ea typeface="Calibri" pitchFamily="34" charset="-122"/>
                <a:cs typeface="Calibri" pitchFamily="34" charset="-120"/>
              </a:rPr>
              <a:t>Tasa de ataque y tasa de ataque secundario</a:t>
            </a:r>
            <a:endParaRPr lang="en-US" sz="1400" dirty="0"/>
          </a:p>
        </p:txBody>
      </p:sp>
      <p:sp>
        <p:nvSpPr>
          <p:cNvPr id="5" name="Shape 3"/>
          <p:cNvSpPr/>
          <p:nvPr/>
        </p:nvSpPr>
        <p:spPr>
          <a:xfrm>
            <a:off x="0" y="6320396"/>
            <a:ext cx="310896" cy="80404"/>
          </a:xfrm>
          <a:prstGeom prst="rect">
            <a:avLst/>
          </a:prstGeom>
          <a:solidFill>
            <a:srgbClr val="0F2A4A"/>
          </a:solidFill>
          <a:ln w="12700">
            <a:solidFill>
              <a:srgbClr val="0F2A4A"/>
            </a:solidFill>
            <a:prstDash val="solid"/>
          </a:ln>
        </p:spPr>
      </p:sp>
      <p:sp>
        <p:nvSpPr>
          <p:cNvPr id="6" name="Shape 4"/>
          <p:cNvSpPr/>
          <p:nvPr/>
        </p:nvSpPr>
        <p:spPr>
          <a:xfrm>
            <a:off x="420624" y="6266793"/>
            <a:ext cx="310896" cy="134007"/>
          </a:xfrm>
          <a:prstGeom prst="rect">
            <a:avLst/>
          </a:prstGeom>
          <a:solidFill>
            <a:srgbClr val="0F2A4A"/>
          </a:solidFill>
          <a:ln w="12700">
            <a:solidFill>
              <a:srgbClr val="0F2A4A"/>
            </a:solidFill>
            <a:prstDash val="solid"/>
          </a:ln>
        </p:spPr>
      </p:sp>
      <p:sp>
        <p:nvSpPr>
          <p:cNvPr id="7" name="Shape 5"/>
          <p:cNvSpPr/>
          <p:nvPr/>
        </p:nvSpPr>
        <p:spPr>
          <a:xfrm>
            <a:off x="841248" y="6186389"/>
            <a:ext cx="310896" cy="214411"/>
          </a:xfrm>
          <a:prstGeom prst="rect">
            <a:avLst/>
          </a:prstGeom>
          <a:solidFill>
            <a:srgbClr val="0F2A4A"/>
          </a:solidFill>
          <a:ln w="12700">
            <a:solidFill>
              <a:srgbClr val="0F2A4A"/>
            </a:solidFill>
            <a:prstDash val="solid"/>
          </a:ln>
        </p:spPr>
      </p:sp>
      <p:sp>
        <p:nvSpPr>
          <p:cNvPr id="8" name="Shape 6"/>
          <p:cNvSpPr/>
          <p:nvPr/>
        </p:nvSpPr>
        <p:spPr>
          <a:xfrm>
            <a:off x="1261872" y="6079183"/>
            <a:ext cx="310896" cy="321617"/>
          </a:xfrm>
          <a:prstGeom prst="rect">
            <a:avLst/>
          </a:prstGeom>
          <a:solidFill>
            <a:srgbClr val="0F2A4A"/>
          </a:solidFill>
          <a:ln w="12700">
            <a:solidFill>
              <a:srgbClr val="0F2A4A"/>
            </a:solidFill>
            <a:prstDash val="solid"/>
          </a:ln>
        </p:spPr>
      </p:sp>
      <p:sp>
        <p:nvSpPr>
          <p:cNvPr id="9" name="Shape 7"/>
          <p:cNvSpPr/>
          <p:nvPr/>
        </p:nvSpPr>
        <p:spPr>
          <a:xfrm>
            <a:off x="1682496" y="5945177"/>
            <a:ext cx="310896" cy="455623"/>
          </a:xfrm>
          <a:prstGeom prst="rect">
            <a:avLst/>
          </a:prstGeom>
          <a:solidFill>
            <a:srgbClr val="0F2A4A"/>
          </a:solidFill>
          <a:ln w="12700">
            <a:solidFill>
              <a:srgbClr val="0F2A4A"/>
            </a:solidFill>
            <a:prstDash val="solid"/>
          </a:ln>
        </p:spPr>
      </p:sp>
      <p:sp>
        <p:nvSpPr>
          <p:cNvPr id="10" name="Shape 8"/>
          <p:cNvSpPr/>
          <p:nvPr/>
        </p:nvSpPr>
        <p:spPr>
          <a:xfrm>
            <a:off x="2103120" y="5784368"/>
            <a:ext cx="310896" cy="616432"/>
          </a:xfrm>
          <a:prstGeom prst="rect">
            <a:avLst/>
          </a:prstGeom>
          <a:solidFill>
            <a:srgbClr val="0F2A4A"/>
          </a:solidFill>
          <a:ln w="12700">
            <a:solidFill>
              <a:srgbClr val="0F2A4A"/>
            </a:solidFill>
            <a:prstDash val="solid"/>
          </a:ln>
        </p:spPr>
      </p:sp>
      <p:sp>
        <p:nvSpPr>
          <p:cNvPr id="11" name="Shape 9"/>
          <p:cNvSpPr/>
          <p:nvPr/>
        </p:nvSpPr>
        <p:spPr>
          <a:xfrm>
            <a:off x="2523744" y="5623560"/>
            <a:ext cx="310896" cy="777240"/>
          </a:xfrm>
          <a:prstGeom prst="rect">
            <a:avLst/>
          </a:prstGeom>
          <a:solidFill>
            <a:srgbClr val="B52639"/>
          </a:solidFill>
          <a:ln w="12700">
            <a:solidFill>
              <a:srgbClr val="B52639"/>
            </a:solidFill>
            <a:prstDash val="solid"/>
          </a:ln>
        </p:spPr>
      </p:sp>
      <p:sp>
        <p:nvSpPr>
          <p:cNvPr id="12" name="Shape 10"/>
          <p:cNvSpPr/>
          <p:nvPr/>
        </p:nvSpPr>
        <p:spPr>
          <a:xfrm>
            <a:off x="2944368" y="5703964"/>
            <a:ext cx="310896" cy="696836"/>
          </a:xfrm>
          <a:prstGeom prst="rect">
            <a:avLst/>
          </a:prstGeom>
          <a:solidFill>
            <a:srgbClr val="0F2A4A"/>
          </a:solidFill>
          <a:ln w="12700">
            <a:solidFill>
              <a:srgbClr val="0F2A4A"/>
            </a:solidFill>
            <a:prstDash val="solid"/>
          </a:ln>
        </p:spPr>
      </p:sp>
      <p:sp>
        <p:nvSpPr>
          <p:cNvPr id="13" name="Shape 11"/>
          <p:cNvSpPr/>
          <p:nvPr/>
        </p:nvSpPr>
        <p:spPr>
          <a:xfrm>
            <a:off x="3364992" y="5864772"/>
            <a:ext cx="310896" cy="536028"/>
          </a:xfrm>
          <a:prstGeom prst="rect">
            <a:avLst/>
          </a:prstGeom>
          <a:solidFill>
            <a:srgbClr val="0F2A4A"/>
          </a:solidFill>
          <a:ln w="12700">
            <a:solidFill>
              <a:srgbClr val="0F2A4A"/>
            </a:solidFill>
            <a:prstDash val="solid"/>
          </a:ln>
        </p:spPr>
      </p:sp>
      <p:sp>
        <p:nvSpPr>
          <p:cNvPr id="14" name="Shape 12"/>
          <p:cNvSpPr/>
          <p:nvPr/>
        </p:nvSpPr>
        <p:spPr>
          <a:xfrm>
            <a:off x="3785616" y="5998779"/>
            <a:ext cx="310896" cy="402021"/>
          </a:xfrm>
          <a:prstGeom prst="rect">
            <a:avLst/>
          </a:prstGeom>
          <a:solidFill>
            <a:srgbClr val="0F2A4A"/>
          </a:solidFill>
          <a:ln w="12700">
            <a:solidFill>
              <a:srgbClr val="0F2A4A"/>
            </a:solidFill>
            <a:prstDash val="solid"/>
          </a:ln>
        </p:spPr>
      </p:sp>
      <p:sp>
        <p:nvSpPr>
          <p:cNvPr id="15" name="Shape 13"/>
          <p:cNvSpPr/>
          <p:nvPr/>
        </p:nvSpPr>
        <p:spPr>
          <a:xfrm>
            <a:off x="4206240" y="6105985"/>
            <a:ext cx="310896" cy="294815"/>
          </a:xfrm>
          <a:prstGeom prst="rect">
            <a:avLst/>
          </a:prstGeom>
          <a:solidFill>
            <a:srgbClr val="0F2A4A"/>
          </a:solidFill>
          <a:ln w="12700">
            <a:solidFill>
              <a:srgbClr val="0F2A4A"/>
            </a:solidFill>
            <a:prstDash val="solid"/>
          </a:ln>
        </p:spPr>
      </p:sp>
      <p:sp>
        <p:nvSpPr>
          <p:cNvPr id="16" name="Shape 14"/>
          <p:cNvSpPr/>
          <p:nvPr/>
        </p:nvSpPr>
        <p:spPr>
          <a:xfrm>
            <a:off x="4626864" y="6172988"/>
            <a:ext cx="310896" cy="227812"/>
          </a:xfrm>
          <a:prstGeom prst="rect">
            <a:avLst/>
          </a:prstGeom>
          <a:solidFill>
            <a:srgbClr val="0F2A4A"/>
          </a:solidFill>
          <a:ln w="12700">
            <a:solidFill>
              <a:srgbClr val="0F2A4A"/>
            </a:solidFill>
            <a:prstDash val="solid"/>
          </a:ln>
        </p:spPr>
      </p:sp>
      <p:sp>
        <p:nvSpPr>
          <p:cNvPr id="17" name="Shape 15"/>
          <p:cNvSpPr/>
          <p:nvPr/>
        </p:nvSpPr>
        <p:spPr>
          <a:xfrm>
            <a:off x="5047488" y="6132786"/>
            <a:ext cx="310896" cy="268014"/>
          </a:xfrm>
          <a:prstGeom prst="rect">
            <a:avLst/>
          </a:prstGeom>
          <a:solidFill>
            <a:srgbClr val="0F2A4A"/>
          </a:solidFill>
          <a:ln w="12700">
            <a:solidFill>
              <a:srgbClr val="0F2A4A"/>
            </a:solidFill>
            <a:prstDash val="solid"/>
          </a:ln>
        </p:spPr>
      </p:sp>
      <p:sp>
        <p:nvSpPr>
          <p:cNvPr id="18" name="Shape 16"/>
          <p:cNvSpPr/>
          <p:nvPr/>
        </p:nvSpPr>
        <p:spPr>
          <a:xfrm>
            <a:off x="5468112" y="6052382"/>
            <a:ext cx="310896" cy="348418"/>
          </a:xfrm>
          <a:prstGeom prst="rect">
            <a:avLst/>
          </a:prstGeom>
          <a:solidFill>
            <a:srgbClr val="0F2A4A"/>
          </a:solidFill>
          <a:ln w="12700">
            <a:solidFill>
              <a:srgbClr val="0F2A4A"/>
            </a:solidFill>
            <a:prstDash val="solid"/>
          </a:ln>
        </p:spPr>
      </p:sp>
      <p:sp>
        <p:nvSpPr>
          <p:cNvPr id="19" name="Shape 17"/>
          <p:cNvSpPr/>
          <p:nvPr/>
        </p:nvSpPr>
        <p:spPr>
          <a:xfrm>
            <a:off x="5888736" y="6146187"/>
            <a:ext cx="310896" cy="254613"/>
          </a:xfrm>
          <a:prstGeom prst="rect">
            <a:avLst/>
          </a:prstGeom>
          <a:solidFill>
            <a:srgbClr val="0F2A4A"/>
          </a:solidFill>
          <a:ln w="12700">
            <a:solidFill>
              <a:srgbClr val="0F2A4A"/>
            </a:solidFill>
            <a:prstDash val="solid"/>
          </a:ln>
        </p:spPr>
      </p:sp>
      <p:sp>
        <p:nvSpPr>
          <p:cNvPr id="20" name="Shape 18"/>
          <p:cNvSpPr/>
          <p:nvPr/>
        </p:nvSpPr>
        <p:spPr>
          <a:xfrm>
            <a:off x="6309360" y="6226591"/>
            <a:ext cx="310896" cy="174209"/>
          </a:xfrm>
          <a:prstGeom prst="rect">
            <a:avLst/>
          </a:prstGeom>
          <a:solidFill>
            <a:srgbClr val="0F2A4A"/>
          </a:solidFill>
          <a:ln w="12700">
            <a:solidFill>
              <a:srgbClr val="0F2A4A"/>
            </a:solidFill>
            <a:prstDash val="solid"/>
          </a:ln>
        </p:spPr>
      </p:sp>
      <p:sp>
        <p:nvSpPr>
          <p:cNvPr id="21" name="Shape 19"/>
          <p:cNvSpPr/>
          <p:nvPr/>
        </p:nvSpPr>
        <p:spPr>
          <a:xfrm>
            <a:off x="6729984" y="6280194"/>
            <a:ext cx="310896" cy="120606"/>
          </a:xfrm>
          <a:prstGeom prst="rect">
            <a:avLst/>
          </a:prstGeom>
          <a:solidFill>
            <a:srgbClr val="0F2A4A"/>
          </a:solidFill>
          <a:ln w="12700">
            <a:solidFill>
              <a:srgbClr val="0F2A4A"/>
            </a:solidFill>
            <a:prstDash val="solid"/>
          </a:ln>
        </p:spPr>
      </p:sp>
      <p:sp>
        <p:nvSpPr>
          <p:cNvPr id="22" name="Shape 20"/>
          <p:cNvSpPr/>
          <p:nvPr/>
        </p:nvSpPr>
        <p:spPr>
          <a:xfrm>
            <a:off x="7150608" y="6306995"/>
            <a:ext cx="310896" cy="93805"/>
          </a:xfrm>
          <a:prstGeom prst="rect">
            <a:avLst/>
          </a:prstGeom>
          <a:solidFill>
            <a:srgbClr val="0F2A4A"/>
          </a:solidFill>
          <a:ln w="12700">
            <a:solidFill>
              <a:srgbClr val="0F2A4A"/>
            </a:solidFill>
            <a:prstDash val="solid"/>
          </a:ln>
        </p:spPr>
      </p:sp>
      <p:sp>
        <p:nvSpPr>
          <p:cNvPr id="23" name="Shape 21"/>
          <p:cNvSpPr/>
          <p:nvPr/>
        </p:nvSpPr>
        <p:spPr>
          <a:xfrm>
            <a:off x="7571232" y="6333797"/>
            <a:ext cx="310896" cy="67003"/>
          </a:xfrm>
          <a:prstGeom prst="rect">
            <a:avLst/>
          </a:prstGeom>
          <a:solidFill>
            <a:srgbClr val="0F2A4A"/>
          </a:solidFill>
          <a:ln w="12700">
            <a:solidFill>
              <a:srgbClr val="0F2A4A"/>
            </a:solidFill>
            <a:prstDash val="solid"/>
          </a:ln>
        </p:spPr>
      </p:sp>
      <p:sp>
        <p:nvSpPr>
          <p:cNvPr id="24" name="Shape 22"/>
          <p:cNvSpPr/>
          <p:nvPr/>
        </p:nvSpPr>
        <p:spPr>
          <a:xfrm>
            <a:off x="7991856" y="6347197"/>
            <a:ext cx="310896" cy="53603"/>
          </a:xfrm>
          <a:prstGeom prst="rect">
            <a:avLst/>
          </a:prstGeom>
          <a:solidFill>
            <a:srgbClr val="0F2A4A"/>
          </a:solidFill>
          <a:ln w="12700">
            <a:solidFill>
              <a:srgbClr val="0F2A4A"/>
            </a:solidFill>
            <a:prstDash val="solid"/>
          </a:ln>
        </p:spPr>
      </p:sp>
      <p:sp>
        <p:nvSpPr>
          <p:cNvPr id="25" name="Shape 23"/>
          <p:cNvSpPr/>
          <p:nvPr/>
        </p:nvSpPr>
        <p:spPr>
          <a:xfrm>
            <a:off x="8412480" y="6360598"/>
            <a:ext cx="310896" cy="40202"/>
          </a:xfrm>
          <a:prstGeom prst="rect">
            <a:avLst/>
          </a:prstGeom>
          <a:solidFill>
            <a:srgbClr val="0F2A4A"/>
          </a:solidFill>
          <a:ln w="12700">
            <a:solidFill>
              <a:srgbClr val="0F2A4A"/>
            </a:solidFill>
            <a:prstDash val="solid"/>
          </a:ln>
        </p:spPr>
      </p:sp>
      <p:sp>
        <p:nvSpPr>
          <p:cNvPr id="26" name="Shape 24"/>
          <p:cNvSpPr/>
          <p:nvPr/>
        </p:nvSpPr>
        <p:spPr>
          <a:xfrm>
            <a:off x="8833104" y="6360598"/>
            <a:ext cx="310896" cy="40202"/>
          </a:xfrm>
          <a:prstGeom prst="rect">
            <a:avLst/>
          </a:prstGeom>
          <a:solidFill>
            <a:srgbClr val="0F2A4A"/>
          </a:solidFill>
          <a:ln w="12700">
            <a:solidFill>
              <a:srgbClr val="0F2A4A"/>
            </a:solidFill>
            <a:prstDash val="solid"/>
          </a:ln>
        </p:spPr>
      </p:sp>
      <p:sp>
        <p:nvSpPr>
          <p:cNvPr id="27" name="Shape 25"/>
          <p:cNvSpPr/>
          <p:nvPr/>
        </p:nvSpPr>
        <p:spPr>
          <a:xfrm>
            <a:off x="9253728" y="6373999"/>
            <a:ext cx="310896" cy="26801"/>
          </a:xfrm>
          <a:prstGeom prst="rect">
            <a:avLst/>
          </a:prstGeom>
          <a:solidFill>
            <a:srgbClr val="0F2A4A"/>
          </a:solidFill>
          <a:ln w="12700">
            <a:solidFill>
              <a:srgbClr val="0F2A4A"/>
            </a:solidFill>
            <a:prstDash val="solid"/>
          </a:ln>
        </p:spPr>
      </p:sp>
      <p:sp>
        <p:nvSpPr>
          <p:cNvPr id="28" name="Shape 26"/>
          <p:cNvSpPr/>
          <p:nvPr/>
        </p:nvSpPr>
        <p:spPr>
          <a:xfrm>
            <a:off x="9674352" y="6373999"/>
            <a:ext cx="310896" cy="26801"/>
          </a:xfrm>
          <a:prstGeom prst="rect">
            <a:avLst/>
          </a:prstGeom>
          <a:solidFill>
            <a:srgbClr val="0F2A4A"/>
          </a:solidFill>
          <a:ln w="12700">
            <a:solidFill>
              <a:srgbClr val="0F2A4A"/>
            </a:solidFill>
            <a:prstDash val="solid"/>
          </a:ln>
        </p:spPr>
      </p:sp>
      <p:sp>
        <p:nvSpPr>
          <p:cNvPr id="29" name="Text 27"/>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30" name="Text 28"/>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22</a:t>
            </a:r>
            <a:endParaRPr lang="en-US" sz="9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La incidencia acumulada de un brote</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Tasa de ataque</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23</a:t>
            </a:r>
            <a:endParaRPr lang="en-US" sz="950" dirty="0"/>
          </a:p>
        </p:txBody>
      </p:sp>
      <p:sp>
        <p:nvSpPr>
          <p:cNvPr id="6" name="Text 4"/>
          <p:cNvSpPr txBox="1"/>
          <p:nvPr/>
        </p:nvSpPr>
        <p:spPr>
          <a:xfrm>
            <a:off x="658368" y="1600200"/>
            <a:ext cx="10515600" cy="548640"/>
          </a:xfrm>
          <a:prstGeom prst="rect">
            <a:avLst/>
          </a:prstGeom>
          <a:noFill/>
          <a:ln/>
        </p:spPr>
        <p:txBody>
          <a:bodyPr wrap="square" lIns="0" tIns="0" rIns="0" bIns="0" rtlCol="0" anchor="ctr"/>
          <a:lstStyle/>
          <a:p>
            <a:pPr algn="l" indent="0" marL="0">
              <a:lnSpc>
                <a:spcPct val="115000"/>
              </a:lnSpc>
              <a:buNone/>
            </a:pPr>
            <a:r>
              <a:rPr lang="en-US" sz="1500" dirty="0">
                <a:solidFill>
                  <a:srgbClr val="14202E"/>
                </a:solidFill>
                <a:latin typeface="Calibri" pitchFamily="34" charset="0"/>
                <a:ea typeface="Calibri" pitchFamily="34" charset="-122"/>
                <a:cs typeface="Calibri" pitchFamily="34" charset="-120"/>
              </a:rPr>
              <a:t>Se expresa usualmente como porcentaje. El tiempo va implícito, porque la mayoría de casos ocurre en horas, días o semanas.</a:t>
            </a:r>
            <a:endParaRPr lang="en-US" sz="1500" dirty="0"/>
          </a:p>
        </p:txBody>
      </p:sp>
      <p:sp>
        <p:nvSpPr>
          <p:cNvPr id="7" name="Shape 5"/>
          <p:cNvSpPr/>
          <p:nvPr/>
        </p:nvSpPr>
        <p:spPr>
          <a:xfrm>
            <a:off x="658368" y="2286000"/>
            <a:ext cx="10872216" cy="868680"/>
          </a:xfrm>
          <a:prstGeom prst="roundRect">
            <a:avLst>
              <a:gd name="adj" fmla="val 4211"/>
            </a:avLst>
          </a:prstGeom>
          <a:solidFill>
            <a:srgbClr val="E5EBF2"/>
          </a:solidFill>
          <a:ln w="12700">
            <a:solidFill>
              <a:srgbClr val="E5EBF2"/>
            </a:solidFill>
            <a:prstDash val="solid"/>
          </a:ln>
        </p:spPr>
      </p:sp>
      <p:sp>
        <p:nvSpPr>
          <p:cNvPr id="8" name="Text 6"/>
          <p:cNvSpPr txBox="1"/>
          <p:nvPr/>
        </p:nvSpPr>
        <p:spPr>
          <a:xfrm>
            <a:off x="896112" y="248716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TA  =  ( casos nuevos  ÷  personas expuestas )  ×  100</a:t>
            </a:r>
            <a:endParaRPr lang="en-US" sz="1800" dirty="0"/>
          </a:p>
        </p:txBody>
      </p:sp>
      <p:sp>
        <p:nvSpPr>
          <p:cNvPr id="9" name="Shape 7"/>
          <p:cNvSpPr/>
          <p:nvPr/>
        </p:nvSpPr>
        <p:spPr>
          <a:xfrm>
            <a:off x="658368" y="3383280"/>
            <a:ext cx="5253228" cy="1554480"/>
          </a:xfrm>
          <a:prstGeom prst="roundRect">
            <a:avLst>
              <a:gd name="adj" fmla="val 2353"/>
            </a:avLst>
          </a:prstGeom>
          <a:solidFill>
            <a:srgbClr val="F1F4F8"/>
          </a:solidFill>
          <a:ln w="12700">
            <a:solidFill>
              <a:srgbClr val="F1F4F8"/>
            </a:solidFill>
            <a:prstDash val="solid"/>
          </a:ln>
        </p:spPr>
      </p:sp>
      <p:sp>
        <p:nvSpPr>
          <p:cNvPr id="10" name="Text 8"/>
          <p:cNvSpPr txBox="1"/>
          <p:nvPr/>
        </p:nvSpPr>
        <p:spPr>
          <a:xfrm>
            <a:off x="896112" y="358444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EJEMPLO DE LA BIBLIOGRAFÍA</a:t>
            </a:r>
            <a:endParaRPr lang="en-US" sz="1050" dirty="0"/>
          </a:p>
        </p:txBody>
      </p:sp>
      <p:sp>
        <p:nvSpPr>
          <p:cNvPr id="11" name="Text 9"/>
          <p:cNvSpPr txBox="1"/>
          <p:nvPr/>
        </p:nvSpPr>
        <p:spPr>
          <a:xfrm>
            <a:off x="896112" y="3877056"/>
            <a:ext cx="4777740" cy="329184"/>
          </a:xfrm>
          <a:prstGeom prst="rect">
            <a:avLst/>
          </a:prstGeom>
          <a:noFill/>
          <a:ln/>
        </p:spPr>
        <p:txBody>
          <a:bodyPr wrap="square" lIns="0" tIns="0" rIns="0" bIns="0" rtlCol="0" anchor="ctr"/>
          <a:lstStyle/>
          <a:p>
            <a:pPr indent="0" marL="0">
              <a:buNone/>
            </a:pPr>
            <a:r>
              <a:rPr lang="en-US" sz="1800" b="1" dirty="0">
                <a:solidFill>
                  <a:srgbClr val="0F2A4A"/>
                </a:solidFill>
                <a:latin typeface="Calibri" pitchFamily="34" charset="0"/>
                <a:ea typeface="Calibri" pitchFamily="34" charset="-122"/>
                <a:cs typeface="Calibri" pitchFamily="34" charset="-120"/>
              </a:rPr>
              <a:t>26 ÷ 96 × 100 = 27,1 %</a:t>
            </a:r>
            <a:endParaRPr lang="en-US" sz="1800" dirty="0"/>
          </a:p>
        </p:txBody>
      </p:sp>
      <p:sp>
        <p:nvSpPr>
          <p:cNvPr id="12" name="Text 10"/>
          <p:cNvSpPr txBox="1"/>
          <p:nvPr/>
        </p:nvSpPr>
        <p:spPr>
          <a:xfrm>
            <a:off x="896112" y="4261104"/>
            <a:ext cx="4777740" cy="493776"/>
          </a:xfrm>
          <a:prstGeom prst="rect">
            <a:avLst/>
          </a:prstGeom>
          <a:noFill/>
          <a:ln/>
        </p:spPr>
        <p:txBody>
          <a:bodyPr wrap="square" lIns="0" tIns="0" rIns="0" bIns="0" rtlCol="0" anchor="ctr"/>
          <a:lstStyle/>
          <a:p>
            <a:pPr indent="0" marL="0">
              <a:lnSpc>
                <a:spcPct val="112000"/>
              </a:lnSpc>
              <a:buNone/>
            </a:pPr>
            <a:r>
              <a:rPr lang="en-US" sz="1250" dirty="0">
                <a:solidFill>
                  <a:srgbClr val="14202E"/>
                </a:solidFill>
                <a:latin typeface="Calibri" pitchFamily="34" charset="0"/>
                <a:ea typeface="Calibri" pitchFamily="34" charset="-122"/>
                <a:cs typeface="Calibri" pitchFamily="34" charset="-120"/>
              </a:rPr>
              <a:t>96 personas expuestas a Pseudomonas aeruginosa por equipo quirúrgico contaminado; 26 enfermaron.</a:t>
            </a:r>
            <a:endParaRPr lang="en-US" sz="1250" dirty="0"/>
          </a:p>
        </p:txBody>
      </p:sp>
      <p:sp>
        <p:nvSpPr>
          <p:cNvPr id="13" name="Shape 11"/>
          <p:cNvSpPr/>
          <p:nvPr/>
        </p:nvSpPr>
        <p:spPr>
          <a:xfrm>
            <a:off x="6277356" y="3383280"/>
            <a:ext cx="5253228" cy="1554480"/>
          </a:xfrm>
          <a:prstGeom prst="roundRect">
            <a:avLst>
              <a:gd name="adj" fmla="val 2353"/>
            </a:avLst>
          </a:prstGeom>
          <a:solidFill>
            <a:srgbClr val="F6E4E6"/>
          </a:solidFill>
          <a:ln w="12700">
            <a:solidFill>
              <a:srgbClr val="F6E4E6"/>
            </a:solidFill>
            <a:prstDash val="solid"/>
          </a:ln>
        </p:spPr>
      </p:sp>
      <p:sp>
        <p:nvSpPr>
          <p:cNvPr id="14" name="Text 12"/>
          <p:cNvSpPr txBox="1"/>
          <p:nvPr/>
        </p:nvSpPr>
        <p:spPr>
          <a:xfrm>
            <a:off x="6515100" y="3584448"/>
            <a:ext cx="4777740"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EL CASO DE LA SESIÓN 2</a:t>
            </a:r>
            <a:endParaRPr lang="en-US" sz="1050" dirty="0"/>
          </a:p>
        </p:txBody>
      </p:sp>
      <p:sp>
        <p:nvSpPr>
          <p:cNvPr id="15" name="Text 13"/>
          <p:cNvSpPr txBox="1"/>
          <p:nvPr/>
        </p:nvSpPr>
        <p:spPr>
          <a:xfrm>
            <a:off x="6515100" y="3877056"/>
            <a:ext cx="4777740" cy="329184"/>
          </a:xfrm>
          <a:prstGeom prst="rect">
            <a:avLst/>
          </a:prstGeom>
          <a:noFill/>
          <a:ln/>
        </p:spPr>
        <p:txBody>
          <a:bodyPr wrap="square" lIns="0" tIns="0" rIns="0" bIns="0" rtlCol="0" anchor="ctr"/>
          <a:lstStyle/>
          <a:p>
            <a:pPr indent="0" marL="0">
              <a:buNone/>
            </a:pPr>
            <a:r>
              <a:rPr lang="en-US" sz="1800" b="1" dirty="0">
                <a:solidFill>
                  <a:srgbClr val="B52639"/>
                </a:solidFill>
                <a:latin typeface="Calibri" pitchFamily="34" charset="0"/>
                <a:ea typeface="Calibri" pitchFamily="34" charset="-122"/>
                <a:cs typeface="Calibri" pitchFamily="34" charset="-120"/>
              </a:rPr>
              <a:t>41 ÷ 96 × 100 = 42,7 %</a:t>
            </a:r>
            <a:endParaRPr lang="en-US" sz="1800" dirty="0"/>
          </a:p>
        </p:txBody>
      </p:sp>
      <p:sp>
        <p:nvSpPr>
          <p:cNvPr id="16" name="Text 14"/>
          <p:cNvSpPr txBox="1"/>
          <p:nvPr/>
        </p:nvSpPr>
        <p:spPr>
          <a:xfrm>
            <a:off x="6515100" y="4261104"/>
            <a:ext cx="4777740" cy="493776"/>
          </a:xfrm>
          <a:prstGeom prst="rect">
            <a:avLst/>
          </a:prstGeom>
          <a:noFill/>
          <a:ln/>
        </p:spPr>
        <p:txBody>
          <a:bodyPr wrap="square" lIns="0" tIns="0" rIns="0" bIns="0" rtlCol="0" anchor="ctr"/>
          <a:lstStyle/>
          <a:p>
            <a:pPr indent="0" marL="0">
              <a:lnSpc>
                <a:spcPct val="112000"/>
              </a:lnSpc>
              <a:buNone/>
            </a:pPr>
            <a:r>
              <a:rPr lang="en-US" sz="1250" dirty="0">
                <a:solidFill>
                  <a:srgbClr val="14202E"/>
                </a:solidFill>
                <a:latin typeface="Calibri" pitchFamily="34" charset="0"/>
                <a:ea typeface="Calibri" pitchFamily="34" charset="-122"/>
                <a:cs typeface="Calibri" pitchFamily="34" charset="-120"/>
              </a:rPr>
              <a:t>El almuerzo del Día del Logro. Ya la habían calculado sin saber cómo se llamaba.</a:t>
            </a:r>
            <a:endParaRPr lang="en-US" sz="12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Mide la contagiosidad</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Tasa de ataque secundario</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24</a:t>
            </a:r>
            <a:endParaRPr lang="en-US" sz="950" dirty="0"/>
          </a:p>
        </p:txBody>
      </p:sp>
      <p:sp>
        <p:nvSpPr>
          <p:cNvPr id="6" name="Text 4"/>
          <p:cNvSpPr txBox="1"/>
          <p:nvPr/>
        </p:nvSpPr>
        <p:spPr>
          <a:xfrm>
            <a:off x="658368" y="1600200"/>
            <a:ext cx="10515600" cy="548640"/>
          </a:xfrm>
          <a:prstGeom prst="rect">
            <a:avLst/>
          </a:prstGeom>
          <a:noFill/>
          <a:ln/>
        </p:spPr>
        <p:txBody>
          <a:bodyPr wrap="square" lIns="0" tIns="0" rIns="0" bIns="0" rtlCol="0" anchor="ctr"/>
          <a:lstStyle/>
          <a:p>
            <a:pPr algn="l" indent="0" marL="0">
              <a:lnSpc>
                <a:spcPct val="115000"/>
              </a:lnSpc>
              <a:buNone/>
            </a:pPr>
            <a:r>
              <a:rPr lang="en-US" sz="1500" dirty="0">
                <a:solidFill>
                  <a:srgbClr val="14202E"/>
                </a:solidFill>
                <a:latin typeface="Calibri" pitchFamily="34" charset="0"/>
                <a:ea typeface="Calibri" pitchFamily="34" charset="-122"/>
                <a:cs typeface="Calibri" pitchFamily="34" charset="-120"/>
              </a:rPr>
              <a:t>Casos que aparecen, dentro del periodo de incubación, entre los contactos susceptibles expuestos a un caso primario o índice.</a:t>
            </a:r>
            <a:endParaRPr lang="en-US" sz="1500" dirty="0"/>
          </a:p>
        </p:txBody>
      </p:sp>
      <p:sp>
        <p:nvSpPr>
          <p:cNvPr id="7" name="Shape 5"/>
          <p:cNvSpPr/>
          <p:nvPr/>
        </p:nvSpPr>
        <p:spPr>
          <a:xfrm>
            <a:off x="658368" y="2286000"/>
            <a:ext cx="10872216" cy="868680"/>
          </a:xfrm>
          <a:prstGeom prst="roundRect">
            <a:avLst>
              <a:gd name="adj" fmla="val 4211"/>
            </a:avLst>
          </a:prstGeom>
          <a:solidFill>
            <a:srgbClr val="E5EBF2"/>
          </a:solidFill>
          <a:ln w="12700">
            <a:solidFill>
              <a:srgbClr val="E5EBF2"/>
            </a:solidFill>
            <a:prstDash val="solid"/>
          </a:ln>
        </p:spPr>
      </p:sp>
      <p:sp>
        <p:nvSpPr>
          <p:cNvPr id="8" name="Text 6"/>
          <p:cNvSpPr txBox="1"/>
          <p:nvPr/>
        </p:nvSpPr>
        <p:spPr>
          <a:xfrm>
            <a:off x="896112" y="248716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TAS  =  ( casos secundarios  ÷  contactos susceptibles expuestos )  ×  100</a:t>
            </a:r>
            <a:endParaRPr lang="en-US" sz="1800" dirty="0"/>
          </a:p>
        </p:txBody>
      </p:sp>
      <p:sp>
        <p:nvSpPr>
          <p:cNvPr id="9" name="Shape 7"/>
          <p:cNvSpPr/>
          <p:nvPr/>
        </p:nvSpPr>
        <p:spPr>
          <a:xfrm>
            <a:off x="658368" y="3383280"/>
            <a:ext cx="3931920" cy="1463040"/>
          </a:xfrm>
          <a:prstGeom prst="roundRect">
            <a:avLst>
              <a:gd name="adj" fmla="val 2500"/>
            </a:avLst>
          </a:prstGeom>
          <a:solidFill>
            <a:srgbClr val="F6E4E6"/>
          </a:solidFill>
          <a:ln w="12700">
            <a:solidFill>
              <a:srgbClr val="F6E4E6"/>
            </a:solidFill>
            <a:prstDash val="solid"/>
          </a:ln>
        </p:spPr>
      </p:sp>
      <p:sp>
        <p:nvSpPr>
          <p:cNvPr id="10" name="Text 8"/>
          <p:cNvSpPr txBox="1"/>
          <p:nvPr/>
        </p:nvSpPr>
        <p:spPr>
          <a:xfrm>
            <a:off x="896112" y="3584448"/>
            <a:ext cx="3456432"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DETALLE OBLIGATORIO</a:t>
            </a:r>
            <a:endParaRPr lang="en-US" sz="1050" dirty="0"/>
          </a:p>
        </p:txBody>
      </p:sp>
      <p:sp>
        <p:nvSpPr>
          <p:cNvPr id="11" name="Text 9"/>
          <p:cNvSpPr txBox="1"/>
          <p:nvPr/>
        </p:nvSpPr>
        <p:spPr>
          <a:xfrm>
            <a:off x="896112" y="3877056"/>
            <a:ext cx="3456432" cy="78638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El caso primario se EXCLUYE del numerador y del denominador.</a:t>
            </a:r>
            <a:endParaRPr lang="en-US" sz="1400" dirty="0"/>
          </a:p>
        </p:txBody>
      </p:sp>
      <p:sp>
        <p:nvSpPr>
          <p:cNvPr id="12" name="Shape 10"/>
          <p:cNvSpPr/>
          <p:nvPr/>
        </p:nvSpPr>
        <p:spPr>
          <a:xfrm>
            <a:off x="4864608" y="3383280"/>
            <a:ext cx="6665976" cy="1463040"/>
          </a:xfrm>
          <a:prstGeom prst="roundRect">
            <a:avLst>
              <a:gd name="adj" fmla="val 2500"/>
            </a:avLst>
          </a:prstGeom>
          <a:solidFill>
            <a:srgbClr val="F1F4F8"/>
          </a:solidFill>
          <a:ln w="12700">
            <a:solidFill>
              <a:srgbClr val="F1F4F8"/>
            </a:solidFill>
            <a:prstDash val="solid"/>
          </a:ln>
        </p:spPr>
      </p:sp>
      <p:sp>
        <p:nvSpPr>
          <p:cNvPr id="13" name="Text 11"/>
          <p:cNvSpPr txBox="1"/>
          <p:nvPr/>
        </p:nvSpPr>
        <p:spPr>
          <a:xfrm>
            <a:off x="5102352" y="3584448"/>
            <a:ext cx="6190488"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EJEMPLO</a:t>
            </a:r>
            <a:endParaRPr lang="en-US" sz="1050" dirty="0"/>
          </a:p>
        </p:txBody>
      </p:sp>
      <p:sp>
        <p:nvSpPr>
          <p:cNvPr id="14" name="Text 12"/>
          <p:cNvSpPr txBox="1"/>
          <p:nvPr/>
        </p:nvSpPr>
        <p:spPr>
          <a:xfrm>
            <a:off x="5102352" y="3877056"/>
            <a:ext cx="6190488" cy="78638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Cinco hogares con un caso índice de sarampión, 18 contactos susceptibles, 6 casos secundarios.   TAS = 6 ÷ 18 × 100 = 33,3 %.</a:t>
            </a:r>
            <a:endParaRPr lang="en-US" sz="1350" dirty="0"/>
          </a:p>
        </p:txBody>
      </p:sp>
      <p:sp>
        <p:nvSpPr>
          <p:cNvPr id="15" name="Shape 13"/>
          <p:cNvSpPr/>
          <p:nvPr/>
        </p:nvSpPr>
        <p:spPr>
          <a:xfrm>
            <a:off x="658368" y="5029200"/>
            <a:ext cx="10872216" cy="685800"/>
          </a:xfrm>
          <a:prstGeom prst="roundRect">
            <a:avLst>
              <a:gd name="adj" fmla="val 5333"/>
            </a:avLst>
          </a:prstGeom>
          <a:solidFill>
            <a:srgbClr val="08182C"/>
          </a:solidFill>
          <a:ln w="12700">
            <a:solidFill>
              <a:srgbClr val="08182C"/>
            </a:solidFill>
            <a:prstDash val="solid"/>
          </a:ln>
        </p:spPr>
      </p:sp>
      <p:sp>
        <p:nvSpPr>
          <p:cNvPr id="16" name="Text 14"/>
          <p:cNvSpPr txBox="1"/>
          <p:nvPr/>
        </p:nvSpPr>
        <p:spPr>
          <a:xfrm>
            <a:off x="896112" y="5230368"/>
            <a:ext cx="10396728" cy="301752"/>
          </a:xfrm>
          <a:prstGeom prst="rect">
            <a:avLst/>
          </a:prstGeom>
          <a:noFill/>
          <a:ln/>
        </p:spPr>
        <p:txBody>
          <a:bodyPr wrap="square" lIns="0" tIns="0" rIns="0" bIns="0" rtlCol="0" anchor="ctr"/>
          <a:lstStyle/>
          <a:p>
            <a:pPr indent="0" marL="0">
              <a:lnSpc>
                <a:spcPct val="112000"/>
              </a:lnSpc>
              <a:buNone/>
            </a:pPr>
            <a:r>
              <a:rPr lang="en-US" sz="1350" dirty="0">
                <a:solidFill>
                  <a:srgbClr val="FFFFFF"/>
                </a:solidFill>
                <a:latin typeface="Calibri" pitchFamily="34" charset="0"/>
                <a:ea typeface="Calibri" pitchFamily="34" charset="-122"/>
                <a:cs typeface="Calibri" pitchFamily="34" charset="-120"/>
              </a:rPr>
              <a:t>Si tras el bloqueo vacunal de los contactos la TAS cae, la intervención funciona. Conecta directo con el brote de sarampión de la sesión 2.</a:t>
            </a:r>
            <a:endParaRPr lang="en-US" sz="13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1828800"/>
            <a:ext cx="2011680" cy="1371600"/>
          </a:xfrm>
          <a:prstGeom prst="rect">
            <a:avLst/>
          </a:prstGeom>
          <a:noFill/>
          <a:ln/>
        </p:spPr>
        <p:txBody>
          <a:bodyPr wrap="square" lIns="0" tIns="0" rIns="0" bIns="0" rtlCol="0" anchor="ctr"/>
          <a:lstStyle/>
          <a:p>
            <a:pPr indent="0" marL="0">
              <a:buNone/>
            </a:pPr>
            <a:r>
              <a:rPr lang="en-US" sz="8400" b="1" dirty="0">
                <a:solidFill>
                  <a:srgbClr val="B52639"/>
                </a:solidFill>
                <a:latin typeface="Cambria" pitchFamily="34" charset="0"/>
                <a:ea typeface="Cambria" pitchFamily="34" charset="-122"/>
                <a:cs typeface="Cambria" pitchFamily="34" charset="-120"/>
              </a:rPr>
              <a:t>4</a:t>
            </a:r>
            <a:endParaRPr lang="en-US" sz="8400" dirty="0"/>
          </a:p>
        </p:txBody>
      </p:sp>
      <p:sp>
        <p:nvSpPr>
          <p:cNvPr id="3" name="Text 1"/>
          <p:cNvSpPr txBox="1"/>
          <p:nvPr/>
        </p:nvSpPr>
        <p:spPr>
          <a:xfrm>
            <a:off x="658368" y="3017520"/>
            <a:ext cx="9052560" cy="11430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Medidas de mortalidad</a:t>
            </a:r>
            <a:endParaRPr lang="en-US" sz="3600" dirty="0"/>
          </a:p>
        </p:txBody>
      </p:sp>
      <p:sp>
        <p:nvSpPr>
          <p:cNvPr id="4" name="Text 2"/>
          <p:cNvSpPr txBox="1"/>
          <p:nvPr/>
        </p:nvSpPr>
        <p:spPr>
          <a:xfrm>
            <a:off x="658368" y="4279392"/>
            <a:ext cx="8595360" cy="640080"/>
          </a:xfrm>
          <a:prstGeom prst="rect">
            <a:avLst/>
          </a:prstGeom>
          <a:noFill/>
          <a:ln/>
        </p:spPr>
        <p:txBody>
          <a:bodyPr wrap="square" lIns="0" tIns="0" rIns="0" bIns="0" rtlCol="0" anchor="ctr"/>
          <a:lstStyle/>
          <a:p>
            <a:pPr indent="0" marL="0">
              <a:buNone/>
            </a:pPr>
            <a:r>
              <a:rPr lang="en-US" sz="1400" dirty="0">
                <a:solidFill>
                  <a:srgbClr val="8FB4D4"/>
                </a:solidFill>
                <a:latin typeface="Calibri" pitchFamily="34" charset="0"/>
                <a:ea typeface="Calibri" pitchFamily="34" charset="-122"/>
                <a:cs typeface="Calibri" pitchFamily="34" charset="-120"/>
              </a:rPr>
              <a:t>General, infantil, materna y letalidad</a:t>
            </a:r>
            <a:endParaRPr lang="en-US" sz="1400" dirty="0"/>
          </a:p>
        </p:txBody>
      </p:sp>
      <p:sp>
        <p:nvSpPr>
          <p:cNvPr id="5" name="Shape 3"/>
          <p:cNvSpPr/>
          <p:nvPr/>
        </p:nvSpPr>
        <p:spPr>
          <a:xfrm>
            <a:off x="0" y="6320396"/>
            <a:ext cx="310896" cy="80404"/>
          </a:xfrm>
          <a:prstGeom prst="rect">
            <a:avLst/>
          </a:prstGeom>
          <a:solidFill>
            <a:srgbClr val="0F2A4A"/>
          </a:solidFill>
          <a:ln w="12700">
            <a:solidFill>
              <a:srgbClr val="0F2A4A"/>
            </a:solidFill>
            <a:prstDash val="solid"/>
          </a:ln>
        </p:spPr>
      </p:sp>
      <p:sp>
        <p:nvSpPr>
          <p:cNvPr id="6" name="Shape 4"/>
          <p:cNvSpPr/>
          <p:nvPr/>
        </p:nvSpPr>
        <p:spPr>
          <a:xfrm>
            <a:off x="420624" y="6266793"/>
            <a:ext cx="310896" cy="134007"/>
          </a:xfrm>
          <a:prstGeom prst="rect">
            <a:avLst/>
          </a:prstGeom>
          <a:solidFill>
            <a:srgbClr val="0F2A4A"/>
          </a:solidFill>
          <a:ln w="12700">
            <a:solidFill>
              <a:srgbClr val="0F2A4A"/>
            </a:solidFill>
            <a:prstDash val="solid"/>
          </a:ln>
        </p:spPr>
      </p:sp>
      <p:sp>
        <p:nvSpPr>
          <p:cNvPr id="7" name="Shape 5"/>
          <p:cNvSpPr/>
          <p:nvPr/>
        </p:nvSpPr>
        <p:spPr>
          <a:xfrm>
            <a:off x="841248" y="6186389"/>
            <a:ext cx="310896" cy="214411"/>
          </a:xfrm>
          <a:prstGeom prst="rect">
            <a:avLst/>
          </a:prstGeom>
          <a:solidFill>
            <a:srgbClr val="0F2A4A"/>
          </a:solidFill>
          <a:ln w="12700">
            <a:solidFill>
              <a:srgbClr val="0F2A4A"/>
            </a:solidFill>
            <a:prstDash val="solid"/>
          </a:ln>
        </p:spPr>
      </p:sp>
      <p:sp>
        <p:nvSpPr>
          <p:cNvPr id="8" name="Shape 6"/>
          <p:cNvSpPr/>
          <p:nvPr/>
        </p:nvSpPr>
        <p:spPr>
          <a:xfrm>
            <a:off x="1261872" y="6079183"/>
            <a:ext cx="310896" cy="321617"/>
          </a:xfrm>
          <a:prstGeom prst="rect">
            <a:avLst/>
          </a:prstGeom>
          <a:solidFill>
            <a:srgbClr val="0F2A4A"/>
          </a:solidFill>
          <a:ln w="12700">
            <a:solidFill>
              <a:srgbClr val="0F2A4A"/>
            </a:solidFill>
            <a:prstDash val="solid"/>
          </a:ln>
        </p:spPr>
      </p:sp>
      <p:sp>
        <p:nvSpPr>
          <p:cNvPr id="9" name="Shape 7"/>
          <p:cNvSpPr/>
          <p:nvPr/>
        </p:nvSpPr>
        <p:spPr>
          <a:xfrm>
            <a:off x="1682496" y="5945177"/>
            <a:ext cx="310896" cy="455623"/>
          </a:xfrm>
          <a:prstGeom prst="rect">
            <a:avLst/>
          </a:prstGeom>
          <a:solidFill>
            <a:srgbClr val="0F2A4A"/>
          </a:solidFill>
          <a:ln w="12700">
            <a:solidFill>
              <a:srgbClr val="0F2A4A"/>
            </a:solidFill>
            <a:prstDash val="solid"/>
          </a:ln>
        </p:spPr>
      </p:sp>
      <p:sp>
        <p:nvSpPr>
          <p:cNvPr id="10" name="Shape 8"/>
          <p:cNvSpPr/>
          <p:nvPr/>
        </p:nvSpPr>
        <p:spPr>
          <a:xfrm>
            <a:off x="2103120" y="5784368"/>
            <a:ext cx="310896" cy="616432"/>
          </a:xfrm>
          <a:prstGeom prst="rect">
            <a:avLst/>
          </a:prstGeom>
          <a:solidFill>
            <a:srgbClr val="0F2A4A"/>
          </a:solidFill>
          <a:ln w="12700">
            <a:solidFill>
              <a:srgbClr val="0F2A4A"/>
            </a:solidFill>
            <a:prstDash val="solid"/>
          </a:ln>
        </p:spPr>
      </p:sp>
      <p:sp>
        <p:nvSpPr>
          <p:cNvPr id="11" name="Shape 9"/>
          <p:cNvSpPr/>
          <p:nvPr/>
        </p:nvSpPr>
        <p:spPr>
          <a:xfrm>
            <a:off x="2523744" y="5623560"/>
            <a:ext cx="310896" cy="777240"/>
          </a:xfrm>
          <a:prstGeom prst="rect">
            <a:avLst/>
          </a:prstGeom>
          <a:solidFill>
            <a:srgbClr val="B52639"/>
          </a:solidFill>
          <a:ln w="12700">
            <a:solidFill>
              <a:srgbClr val="B52639"/>
            </a:solidFill>
            <a:prstDash val="solid"/>
          </a:ln>
        </p:spPr>
      </p:sp>
      <p:sp>
        <p:nvSpPr>
          <p:cNvPr id="12" name="Shape 10"/>
          <p:cNvSpPr/>
          <p:nvPr/>
        </p:nvSpPr>
        <p:spPr>
          <a:xfrm>
            <a:off x="2944368" y="5703964"/>
            <a:ext cx="310896" cy="696836"/>
          </a:xfrm>
          <a:prstGeom prst="rect">
            <a:avLst/>
          </a:prstGeom>
          <a:solidFill>
            <a:srgbClr val="0F2A4A"/>
          </a:solidFill>
          <a:ln w="12700">
            <a:solidFill>
              <a:srgbClr val="0F2A4A"/>
            </a:solidFill>
            <a:prstDash val="solid"/>
          </a:ln>
        </p:spPr>
      </p:sp>
      <p:sp>
        <p:nvSpPr>
          <p:cNvPr id="13" name="Shape 11"/>
          <p:cNvSpPr/>
          <p:nvPr/>
        </p:nvSpPr>
        <p:spPr>
          <a:xfrm>
            <a:off x="3364992" y="5864772"/>
            <a:ext cx="310896" cy="536028"/>
          </a:xfrm>
          <a:prstGeom prst="rect">
            <a:avLst/>
          </a:prstGeom>
          <a:solidFill>
            <a:srgbClr val="0F2A4A"/>
          </a:solidFill>
          <a:ln w="12700">
            <a:solidFill>
              <a:srgbClr val="0F2A4A"/>
            </a:solidFill>
            <a:prstDash val="solid"/>
          </a:ln>
        </p:spPr>
      </p:sp>
      <p:sp>
        <p:nvSpPr>
          <p:cNvPr id="14" name="Shape 12"/>
          <p:cNvSpPr/>
          <p:nvPr/>
        </p:nvSpPr>
        <p:spPr>
          <a:xfrm>
            <a:off x="3785616" y="5998779"/>
            <a:ext cx="310896" cy="402021"/>
          </a:xfrm>
          <a:prstGeom prst="rect">
            <a:avLst/>
          </a:prstGeom>
          <a:solidFill>
            <a:srgbClr val="0F2A4A"/>
          </a:solidFill>
          <a:ln w="12700">
            <a:solidFill>
              <a:srgbClr val="0F2A4A"/>
            </a:solidFill>
            <a:prstDash val="solid"/>
          </a:ln>
        </p:spPr>
      </p:sp>
      <p:sp>
        <p:nvSpPr>
          <p:cNvPr id="15" name="Shape 13"/>
          <p:cNvSpPr/>
          <p:nvPr/>
        </p:nvSpPr>
        <p:spPr>
          <a:xfrm>
            <a:off x="4206240" y="6105985"/>
            <a:ext cx="310896" cy="294815"/>
          </a:xfrm>
          <a:prstGeom prst="rect">
            <a:avLst/>
          </a:prstGeom>
          <a:solidFill>
            <a:srgbClr val="0F2A4A"/>
          </a:solidFill>
          <a:ln w="12700">
            <a:solidFill>
              <a:srgbClr val="0F2A4A"/>
            </a:solidFill>
            <a:prstDash val="solid"/>
          </a:ln>
        </p:spPr>
      </p:sp>
      <p:sp>
        <p:nvSpPr>
          <p:cNvPr id="16" name="Shape 14"/>
          <p:cNvSpPr/>
          <p:nvPr/>
        </p:nvSpPr>
        <p:spPr>
          <a:xfrm>
            <a:off x="4626864" y="6172988"/>
            <a:ext cx="310896" cy="227812"/>
          </a:xfrm>
          <a:prstGeom prst="rect">
            <a:avLst/>
          </a:prstGeom>
          <a:solidFill>
            <a:srgbClr val="0F2A4A"/>
          </a:solidFill>
          <a:ln w="12700">
            <a:solidFill>
              <a:srgbClr val="0F2A4A"/>
            </a:solidFill>
            <a:prstDash val="solid"/>
          </a:ln>
        </p:spPr>
      </p:sp>
      <p:sp>
        <p:nvSpPr>
          <p:cNvPr id="17" name="Shape 15"/>
          <p:cNvSpPr/>
          <p:nvPr/>
        </p:nvSpPr>
        <p:spPr>
          <a:xfrm>
            <a:off x="5047488" y="6132786"/>
            <a:ext cx="310896" cy="268014"/>
          </a:xfrm>
          <a:prstGeom prst="rect">
            <a:avLst/>
          </a:prstGeom>
          <a:solidFill>
            <a:srgbClr val="0F2A4A"/>
          </a:solidFill>
          <a:ln w="12700">
            <a:solidFill>
              <a:srgbClr val="0F2A4A"/>
            </a:solidFill>
            <a:prstDash val="solid"/>
          </a:ln>
        </p:spPr>
      </p:sp>
      <p:sp>
        <p:nvSpPr>
          <p:cNvPr id="18" name="Shape 16"/>
          <p:cNvSpPr/>
          <p:nvPr/>
        </p:nvSpPr>
        <p:spPr>
          <a:xfrm>
            <a:off x="5468112" y="6052382"/>
            <a:ext cx="310896" cy="348418"/>
          </a:xfrm>
          <a:prstGeom prst="rect">
            <a:avLst/>
          </a:prstGeom>
          <a:solidFill>
            <a:srgbClr val="0F2A4A"/>
          </a:solidFill>
          <a:ln w="12700">
            <a:solidFill>
              <a:srgbClr val="0F2A4A"/>
            </a:solidFill>
            <a:prstDash val="solid"/>
          </a:ln>
        </p:spPr>
      </p:sp>
      <p:sp>
        <p:nvSpPr>
          <p:cNvPr id="19" name="Shape 17"/>
          <p:cNvSpPr/>
          <p:nvPr/>
        </p:nvSpPr>
        <p:spPr>
          <a:xfrm>
            <a:off x="5888736" y="6146187"/>
            <a:ext cx="310896" cy="254613"/>
          </a:xfrm>
          <a:prstGeom prst="rect">
            <a:avLst/>
          </a:prstGeom>
          <a:solidFill>
            <a:srgbClr val="0F2A4A"/>
          </a:solidFill>
          <a:ln w="12700">
            <a:solidFill>
              <a:srgbClr val="0F2A4A"/>
            </a:solidFill>
            <a:prstDash val="solid"/>
          </a:ln>
        </p:spPr>
      </p:sp>
      <p:sp>
        <p:nvSpPr>
          <p:cNvPr id="20" name="Shape 18"/>
          <p:cNvSpPr/>
          <p:nvPr/>
        </p:nvSpPr>
        <p:spPr>
          <a:xfrm>
            <a:off x="6309360" y="6226591"/>
            <a:ext cx="310896" cy="174209"/>
          </a:xfrm>
          <a:prstGeom prst="rect">
            <a:avLst/>
          </a:prstGeom>
          <a:solidFill>
            <a:srgbClr val="0F2A4A"/>
          </a:solidFill>
          <a:ln w="12700">
            <a:solidFill>
              <a:srgbClr val="0F2A4A"/>
            </a:solidFill>
            <a:prstDash val="solid"/>
          </a:ln>
        </p:spPr>
      </p:sp>
      <p:sp>
        <p:nvSpPr>
          <p:cNvPr id="21" name="Shape 19"/>
          <p:cNvSpPr/>
          <p:nvPr/>
        </p:nvSpPr>
        <p:spPr>
          <a:xfrm>
            <a:off x="6729984" y="6280194"/>
            <a:ext cx="310896" cy="120606"/>
          </a:xfrm>
          <a:prstGeom prst="rect">
            <a:avLst/>
          </a:prstGeom>
          <a:solidFill>
            <a:srgbClr val="0F2A4A"/>
          </a:solidFill>
          <a:ln w="12700">
            <a:solidFill>
              <a:srgbClr val="0F2A4A"/>
            </a:solidFill>
            <a:prstDash val="solid"/>
          </a:ln>
        </p:spPr>
      </p:sp>
      <p:sp>
        <p:nvSpPr>
          <p:cNvPr id="22" name="Shape 20"/>
          <p:cNvSpPr/>
          <p:nvPr/>
        </p:nvSpPr>
        <p:spPr>
          <a:xfrm>
            <a:off x="7150608" y="6306995"/>
            <a:ext cx="310896" cy="93805"/>
          </a:xfrm>
          <a:prstGeom prst="rect">
            <a:avLst/>
          </a:prstGeom>
          <a:solidFill>
            <a:srgbClr val="0F2A4A"/>
          </a:solidFill>
          <a:ln w="12700">
            <a:solidFill>
              <a:srgbClr val="0F2A4A"/>
            </a:solidFill>
            <a:prstDash val="solid"/>
          </a:ln>
        </p:spPr>
      </p:sp>
      <p:sp>
        <p:nvSpPr>
          <p:cNvPr id="23" name="Shape 21"/>
          <p:cNvSpPr/>
          <p:nvPr/>
        </p:nvSpPr>
        <p:spPr>
          <a:xfrm>
            <a:off x="7571232" y="6333797"/>
            <a:ext cx="310896" cy="67003"/>
          </a:xfrm>
          <a:prstGeom prst="rect">
            <a:avLst/>
          </a:prstGeom>
          <a:solidFill>
            <a:srgbClr val="0F2A4A"/>
          </a:solidFill>
          <a:ln w="12700">
            <a:solidFill>
              <a:srgbClr val="0F2A4A"/>
            </a:solidFill>
            <a:prstDash val="solid"/>
          </a:ln>
        </p:spPr>
      </p:sp>
      <p:sp>
        <p:nvSpPr>
          <p:cNvPr id="24" name="Shape 22"/>
          <p:cNvSpPr/>
          <p:nvPr/>
        </p:nvSpPr>
        <p:spPr>
          <a:xfrm>
            <a:off x="7991856" y="6347197"/>
            <a:ext cx="310896" cy="53603"/>
          </a:xfrm>
          <a:prstGeom prst="rect">
            <a:avLst/>
          </a:prstGeom>
          <a:solidFill>
            <a:srgbClr val="0F2A4A"/>
          </a:solidFill>
          <a:ln w="12700">
            <a:solidFill>
              <a:srgbClr val="0F2A4A"/>
            </a:solidFill>
            <a:prstDash val="solid"/>
          </a:ln>
        </p:spPr>
      </p:sp>
      <p:sp>
        <p:nvSpPr>
          <p:cNvPr id="25" name="Shape 23"/>
          <p:cNvSpPr/>
          <p:nvPr/>
        </p:nvSpPr>
        <p:spPr>
          <a:xfrm>
            <a:off x="8412480" y="6360598"/>
            <a:ext cx="310896" cy="40202"/>
          </a:xfrm>
          <a:prstGeom prst="rect">
            <a:avLst/>
          </a:prstGeom>
          <a:solidFill>
            <a:srgbClr val="0F2A4A"/>
          </a:solidFill>
          <a:ln w="12700">
            <a:solidFill>
              <a:srgbClr val="0F2A4A"/>
            </a:solidFill>
            <a:prstDash val="solid"/>
          </a:ln>
        </p:spPr>
      </p:sp>
      <p:sp>
        <p:nvSpPr>
          <p:cNvPr id="26" name="Shape 24"/>
          <p:cNvSpPr/>
          <p:nvPr/>
        </p:nvSpPr>
        <p:spPr>
          <a:xfrm>
            <a:off x="8833104" y="6360598"/>
            <a:ext cx="310896" cy="40202"/>
          </a:xfrm>
          <a:prstGeom prst="rect">
            <a:avLst/>
          </a:prstGeom>
          <a:solidFill>
            <a:srgbClr val="0F2A4A"/>
          </a:solidFill>
          <a:ln w="12700">
            <a:solidFill>
              <a:srgbClr val="0F2A4A"/>
            </a:solidFill>
            <a:prstDash val="solid"/>
          </a:ln>
        </p:spPr>
      </p:sp>
      <p:sp>
        <p:nvSpPr>
          <p:cNvPr id="27" name="Shape 25"/>
          <p:cNvSpPr/>
          <p:nvPr/>
        </p:nvSpPr>
        <p:spPr>
          <a:xfrm>
            <a:off x="9253728" y="6373999"/>
            <a:ext cx="310896" cy="26801"/>
          </a:xfrm>
          <a:prstGeom prst="rect">
            <a:avLst/>
          </a:prstGeom>
          <a:solidFill>
            <a:srgbClr val="0F2A4A"/>
          </a:solidFill>
          <a:ln w="12700">
            <a:solidFill>
              <a:srgbClr val="0F2A4A"/>
            </a:solidFill>
            <a:prstDash val="solid"/>
          </a:ln>
        </p:spPr>
      </p:sp>
      <p:sp>
        <p:nvSpPr>
          <p:cNvPr id="28" name="Shape 26"/>
          <p:cNvSpPr/>
          <p:nvPr/>
        </p:nvSpPr>
        <p:spPr>
          <a:xfrm>
            <a:off x="9674352" y="6373999"/>
            <a:ext cx="310896" cy="26801"/>
          </a:xfrm>
          <a:prstGeom prst="rect">
            <a:avLst/>
          </a:prstGeom>
          <a:solidFill>
            <a:srgbClr val="0F2A4A"/>
          </a:solidFill>
          <a:ln w="12700">
            <a:solidFill>
              <a:srgbClr val="0F2A4A"/>
            </a:solidFill>
            <a:prstDash val="solid"/>
          </a:ln>
        </p:spPr>
      </p:sp>
      <p:sp>
        <p:nvSpPr>
          <p:cNvPr id="29" name="Text 27"/>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30" name="Text 28"/>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25</a:t>
            </a:r>
            <a:endParaRPr lang="en-US" sz="9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Estimador del riesgo absoluto de morir</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Tasa de mortalidad general y específicas</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26</a:t>
            </a:r>
            <a:endParaRPr lang="en-US" sz="950" dirty="0"/>
          </a:p>
        </p:txBody>
      </p:sp>
      <p:sp>
        <p:nvSpPr>
          <p:cNvPr id="6" name="Shape 4"/>
          <p:cNvSpPr/>
          <p:nvPr/>
        </p:nvSpPr>
        <p:spPr>
          <a:xfrm>
            <a:off x="658368" y="1645920"/>
            <a:ext cx="10872216" cy="868680"/>
          </a:xfrm>
          <a:prstGeom prst="roundRect">
            <a:avLst>
              <a:gd name="adj" fmla="val 4211"/>
            </a:avLst>
          </a:prstGeom>
          <a:solidFill>
            <a:srgbClr val="E5EBF2"/>
          </a:solidFill>
          <a:ln w="12700">
            <a:solidFill>
              <a:srgbClr val="E5EBF2"/>
            </a:solidFill>
            <a:prstDash val="solid"/>
          </a:ln>
        </p:spPr>
      </p:sp>
      <p:sp>
        <p:nvSpPr>
          <p:cNvPr id="7" name="Text 5"/>
          <p:cNvSpPr txBox="1"/>
          <p:nvPr/>
        </p:nvSpPr>
        <p:spPr>
          <a:xfrm>
            <a:off x="896112" y="184708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TMG  =  ( defunciones en el año  ÷  población a mitad de año )  ×  1 000</a:t>
            </a:r>
            <a:endParaRPr lang="en-US" sz="1800" dirty="0"/>
          </a:p>
        </p:txBody>
      </p:sp>
      <p:sp>
        <p:nvSpPr>
          <p:cNvPr id="8" name="Shape 6"/>
          <p:cNvSpPr/>
          <p:nvPr/>
        </p:nvSpPr>
        <p:spPr>
          <a:xfrm>
            <a:off x="658368" y="2697480"/>
            <a:ext cx="10872216" cy="1234440"/>
          </a:xfrm>
          <a:prstGeom prst="roundRect">
            <a:avLst>
              <a:gd name="adj" fmla="val 2963"/>
            </a:avLst>
          </a:prstGeom>
          <a:solidFill>
            <a:srgbClr val="F1F4F8"/>
          </a:solidFill>
          <a:ln w="12700">
            <a:solidFill>
              <a:srgbClr val="F1F4F8"/>
            </a:solidFill>
            <a:prstDash val="solid"/>
          </a:ln>
        </p:spPr>
      </p:sp>
      <p:sp>
        <p:nvSpPr>
          <p:cNvPr id="9" name="Text 7"/>
          <p:cNvSpPr txBox="1"/>
          <p:nvPr/>
        </p:nvSpPr>
        <p:spPr>
          <a:xfrm>
            <a:off x="896112" y="2898648"/>
            <a:ext cx="10396728"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TASAS ESPECÍFICAS</a:t>
            </a:r>
            <a:endParaRPr lang="en-US" sz="1050" dirty="0"/>
          </a:p>
        </p:txBody>
      </p:sp>
      <p:sp>
        <p:nvSpPr>
          <p:cNvPr id="10" name="Text 8"/>
          <p:cNvSpPr txBox="1"/>
          <p:nvPr/>
        </p:nvSpPr>
        <p:spPr>
          <a:xfrm>
            <a:off x="896112" y="3191256"/>
            <a:ext cx="10396728" cy="55778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Cuando se calcula para grupos definidos por sexo, edad o causa: mortalidad en mujeres, en mayores de 60 años, o por cáncer. El numerador y el denominador se restringen al mismo grupo.</a:t>
            </a:r>
            <a:endParaRPr lang="en-US" sz="1400" dirty="0"/>
          </a:p>
        </p:txBody>
      </p:sp>
      <p:sp>
        <p:nvSpPr>
          <p:cNvPr id="11" name="Shape 9"/>
          <p:cNvSpPr/>
          <p:nvPr/>
        </p:nvSpPr>
        <p:spPr>
          <a:xfrm>
            <a:off x="658368" y="4114800"/>
            <a:ext cx="3108960" cy="1417320"/>
          </a:xfrm>
          <a:prstGeom prst="roundRect">
            <a:avLst>
              <a:gd name="adj" fmla="val 2581"/>
            </a:avLst>
          </a:prstGeom>
          <a:solidFill>
            <a:srgbClr val="F1F4F8"/>
          </a:solidFill>
          <a:ln w="12700">
            <a:solidFill>
              <a:srgbClr val="F1F4F8"/>
            </a:solidFill>
            <a:prstDash val="solid"/>
          </a:ln>
        </p:spPr>
      </p:sp>
      <p:sp>
        <p:nvSpPr>
          <p:cNvPr id="12" name="Text 10"/>
          <p:cNvSpPr txBox="1"/>
          <p:nvPr/>
        </p:nvSpPr>
        <p:spPr>
          <a:xfrm>
            <a:off x="841248" y="4370832"/>
            <a:ext cx="2743200" cy="777240"/>
          </a:xfrm>
          <a:prstGeom prst="rect">
            <a:avLst/>
          </a:prstGeom>
          <a:noFill/>
          <a:ln/>
        </p:spPr>
        <p:txBody>
          <a:bodyPr wrap="square" lIns="0" tIns="0" rIns="0" bIns="0" rtlCol="0" anchor="ctr"/>
          <a:lstStyle/>
          <a:p>
            <a:pPr algn="ctr" indent="0" marL="0">
              <a:buNone/>
            </a:pPr>
            <a:r>
              <a:rPr lang="en-US" sz="2800" b="1" dirty="0">
                <a:solidFill>
                  <a:srgbClr val="0F2A4A"/>
                </a:solidFill>
                <a:latin typeface="Cambria" pitchFamily="34" charset="0"/>
                <a:ea typeface="Cambria" pitchFamily="34" charset="-122"/>
                <a:cs typeface="Cambria" pitchFamily="34" charset="-120"/>
              </a:rPr>
              <a:t>404 → 490</a:t>
            </a:r>
            <a:endParaRPr lang="en-US" sz="2800" dirty="0"/>
          </a:p>
        </p:txBody>
      </p:sp>
      <p:sp>
        <p:nvSpPr>
          <p:cNvPr id="13" name="Text 11"/>
          <p:cNvSpPr txBox="1"/>
          <p:nvPr/>
        </p:nvSpPr>
        <p:spPr>
          <a:xfrm>
            <a:off x="841248" y="5166360"/>
            <a:ext cx="2743200" cy="228600"/>
          </a:xfrm>
          <a:prstGeom prst="rect">
            <a:avLst/>
          </a:prstGeom>
          <a:noFill/>
          <a:ln/>
        </p:spPr>
        <p:txBody>
          <a:bodyPr wrap="square" lIns="0" tIns="0" rIns="0" bIns="0" rtlCol="0" anchor="ctr"/>
          <a:lstStyle/>
          <a:p>
            <a:pPr algn="ctr" indent="0" marL="0">
              <a:lnSpc>
                <a:spcPct val="110000"/>
              </a:lnSpc>
              <a:buNone/>
            </a:pPr>
            <a:r>
              <a:rPr lang="en-US" sz="1150" dirty="0">
                <a:solidFill>
                  <a:srgbClr val="54637A"/>
                </a:solidFill>
                <a:latin typeface="Calibri" pitchFamily="34" charset="0"/>
                <a:ea typeface="Calibri" pitchFamily="34" charset="-122"/>
                <a:cs typeface="Calibri" pitchFamily="34" charset="-120"/>
              </a:rPr>
              <a:t>mortalidad general por</a:t>
            </a:r>
            <a:endParaRPr lang="en-US" sz="1150" dirty="0"/>
          </a:p>
          <a:p>
            <a:pPr algn="ctr" indent="0" marL="0">
              <a:lnSpc>
                <a:spcPct val="110000"/>
              </a:lnSpc>
              <a:buNone/>
            </a:pPr>
            <a:r>
              <a:rPr lang="en-US" sz="1150" dirty="0">
                <a:solidFill>
                  <a:srgbClr val="54637A"/>
                </a:solidFill>
                <a:latin typeface="Calibri" pitchFamily="34" charset="0"/>
                <a:ea typeface="Calibri" pitchFamily="34" charset="-122"/>
                <a:cs typeface="Calibri" pitchFamily="34" charset="-120"/>
              </a:rPr>
              <a:t>100 000, 2019 → 2025</a:t>
            </a:r>
            <a:endParaRPr lang="en-US" sz="1150" dirty="0"/>
          </a:p>
        </p:txBody>
      </p:sp>
      <p:sp>
        <p:nvSpPr>
          <p:cNvPr id="14" name="Shape 12"/>
          <p:cNvSpPr/>
          <p:nvPr/>
        </p:nvSpPr>
        <p:spPr>
          <a:xfrm>
            <a:off x="3995928" y="4114800"/>
            <a:ext cx="3108960" cy="1417320"/>
          </a:xfrm>
          <a:prstGeom prst="roundRect">
            <a:avLst>
              <a:gd name="adj" fmla="val 2581"/>
            </a:avLst>
          </a:prstGeom>
          <a:solidFill>
            <a:srgbClr val="F6E4E6"/>
          </a:solidFill>
          <a:ln w="12700">
            <a:solidFill>
              <a:srgbClr val="F6E4E6"/>
            </a:solidFill>
            <a:prstDash val="solid"/>
          </a:ln>
        </p:spPr>
      </p:sp>
      <p:sp>
        <p:nvSpPr>
          <p:cNvPr id="15" name="Text 13"/>
          <p:cNvSpPr txBox="1"/>
          <p:nvPr/>
        </p:nvSpPr>
        <p:spPr>
          <a:xfrm>
            <a:off x="4178808" y="4370832"/>
            <a:ext cx="2743200" cy="777240"/>
          </a:xfrm>
          <a:prstGeom prst="rect">
            <a:avLst/>
          </a:prstGeom>
          <a:noFill/>
          <a:ln/>
        </p:spPr>
        <p:txBody>
          <a:bodyPr wrap="square" lIns="0" tIns="0" rIns="0" bIns="0" rtlCol="0" anchor="ctr"/>
          <a:lstStyle/>
          <a:p>
            <a:pPr algn="ctr" indent="0" marL="0">
              <a:buNone/>
            </a:pPr>
            <a:r>
              <a:rPr lang="en-US" sz="2800" b="1" dirty="0">
                <a:solidFill>
                  <a:srgbClr val="B52639"/>
                </a:solidFill>
                <a:latin typeface="Cambria" pitchFamily="34" charset="0"/>
                <a:ea typeface="Cambria" pitchFamily="34" charset="-122"/>
                <a:cs typeface="Cambria" pitchFamily="34" charset="-120"/>
              </a:rPr>
              <a:t>96 → 119</a:t>
            </a:r>
            <a:endParaRPr lang="en-US" sz="2800" dirty="0"/>
          </a:p>
        </p:txBody>
      </p:sp>
      <p:sp>
        <p:nvSpPr>
          <p:cNvPr id="16" name="Text 14"/>
          <p:cNvSpPr txBox="1"/>
          <p:nvPr/>
        </p:nvSpPr>
        <p:spPr>
          <a:xfrm>
            <a:off x="4178808" y="5166360"/>
            <a:ext cx="2743200" cy="228600"/>
          </a:xfrm>
          <a:prstGeom prst="rect">
            <a:avLst/>
          </a:prstGeom>
          <a:noFill/>
          <a:ln/>
        </p:spPr>
        <p:txBody>
          <a:bodyPr wrap="square" lIns="0" tIns="0" rIns="0" bIns="0" rtlCol="0" anchor="ctr"/>
          <a:lstStyle/>
          <a:p>
            <a:pPr algn="ctr" indent="0" marL="0">
              <a:lnSpc>
                <a:spcPct val="110000"/>
              </a:lnSpc>
              <a:buNone/>
            </a:pPr>
            <a:r>
              <a:rPr lang="en-US" sz="1150" dirty="0">
                <a:solidFill>
                  <a:srgbClr val="54637A"/>
                </a:solidFill>
                <a:latin typeface="Calibri" pitchFamily="34" charset="0"/>
                <a:ea typeface="Calibri" pitchFamily="34" charset="-122"/>
                <a:cs typeface="Calibri" pitchFamily="34" charset="-120"/>
              </a:rPr>
              <a:t>mortalidad por cáncer por</a:t>
            </a:r>
            <a:endParaRPr lang="en-US" sz="1150" dirty="0"/>
          </a:p>
          <a:p>
            <a:pPr algn="ctr" indent="0" marL="0">
              <a:lnSpc>
                <a:spcPct val="110000"/>
              </a:lnSpc>
              <a:buNone/>
            </a:pPr>
            <a:r>
              <a:rPr lang="en-US" sz="1150" dirty="0">
                <a:solidFill>
                  <a:srgbClr val="54637A"/>
                </a:solidFill>
                <a:latin typeface="Calibri" pitchFamily="34" charset="0"/>
                <a:ea typeface="Calibri" pitchFamily="34" charset="-122"/>
                <a:cs typeface="Calibri" pitchFamily="34" charset="-120"/>
              </a:rPr>
              <a:t>100 000, 2019 → 2025</a:t>
            </a:r>
            <a:endParaRPr lang="en-US" sz="1150" dirty="0"/>
          </a:p>
        </p:txBody>
      </p:sp>
      <p:sp>
        <p:nvSpPr>
          <p:cNvPr id="17" name="Shape 15"/>
          <p:cNvSpPr/>
          <p:nvPr/>
        </p:nvSpPr>
        <p:spPr>
          <a:xfrm>
            <a:off x="7333488" y="4114800"/>
            <a:ext cx="4197096" cy="1417320"/>
          </a:xfrm>
          <a:prstGeom prst="roundRect">
            <a:avLst>
              <a:gd name="adj" fmla="val 2581"/>
            </a:avLst>
          </a:prstGeom>
          <a:solidFill>
            <a:srgbClr val="08182C"/>
          </a:solidFill>
          <a:ln w="12700">
            <a:solidFill>
              <a:srgbClr val="08182C"/>
            </a:solidFill>
            <a:prstDash val="solid"/>
          </a:ln>
        </p:spPr>
      </p:sp>
      <p:sp>
        <p:nvSpPr>
          <p:cNvPr id="18" name="Text 16"/>
          <p:cNvSpPr txBox="1"/>
          <p:nvPr/>
        </p:nvSpPr>
        <p:spPr>
          <a:xfrm>
            <a:off x="7571232" y="4315968"/>
            <a:ext cx="3721608" cy="1033272"/>
          </a:xfrm>
          <a:prstGeom prst="rect">
            <a:avLst/>
          </a:prstGeom>
          <a:noFill/>
          <a:ln/>
        </p:spPr>
        <p:txBody>
          <a:bodyPr wrap="square" lIns="0" tIns="0" rIns="0" bIns="0" rtlCol="0" anchor="ctr"/>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El dato peruano que ya vieron en la sesión 1. La mortalidad por cáncer es una tasa específica por causa.</a:t>
            </a:r>
            <a:endParaRPr lang="en-US" sz="1300" dirty="0"/>
          </a:p>
        </p:txBody>
      </p:sp>
      <p:sp>
        <p:nvSpPr>
          <p:cNvPr id="19" name="Text 17"/>
          <p:cNvSpPr txBox="1"/>
          <p:nvPr/>
        </p:nvSpPr>
        <p:spPr>
          <a:xfrm>
            <a:off x="658368" y="5623560"/>
            <a:ext cx="10872216" cy="384048"/>
          </a:xfrm>
          <a:prstGeom prst="rect">
            <a:avLst/>
          </a:prstGeom>
          <a:noFill/>
          <a:ln/>
        </p:spPr>
        <p:txBody>
          <a:bodyPr wrap="square" lIns="0" tIns="0" rIns="0" bIns="0" rtlCol="0" anchor="ctr"/>
          <a:lstStyle/>
          <a:p>
            <a:pPr indent="0" marL="0">
              <a:lnSpc>
                <a:spcPct val="105000"/>
              </a:lnSpc>
              <a:buNone/>
            </a:pPr>
            <a:r>
              <a:rPr lang="en-US" sz="950" i="1" dirty="0">
                <a:solidFill>
                  <a:srgbClr val="54637A"/>
                </a:solidFill>
                <a:latin typeface="Calibri" pitchFamily="34" charset="0"/>
                <a:ea typeface="Calibri" pitchFamily="34" charset="-122"/>
                <a:cs typeface="Calibri" pitchFamily="34" charset="-120"/>
              </a:rPr>
              <a:t>Fuente: Instituto Peruano de Economía, 2026, con datos del SINADEF.</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Un indicador del desarrollo social</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Tasa de mortalidad infantil</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27</a:t>
            </a:r>
            <a:endParaRPr lang="en-US" sz="950" dirty="0"/>
          </a:p>
        </p:txBody>
      </p:sp>
      <p:sp>
        <p:nvSpPr>
          <p:cNvPr id="6" name="Shape 4"/>
          <p:cNvSpPr/>
          <p:nvPr/>
        </p:nvSpPr>
        <p:spPr>
          <a:xfrm>
            <a:off x="658368" y="1645920"/>
            <a:ext cx="10872216" cy="868680"/>
          </a:xfrm>
          <a:prstGeom prst="roundRect">
            <a:avLst>
              <a:gd name="adj" fmla="val 4211"/>
            </a:avLst>
          </a:prstGeom>
          <a:solidFill>
            <a:srgbClr val="E5EBF2"/>
          </a:solidFill>
          <a:ln w="12700">
            <a:solidFill>
              <a:srgbClr val="E5EBF2"/>
            </a:solidFill>
            <a:prstDash val="solid"/>
          </a:ln>
        </p:spPr>
      </p:sp>
      <p:sp>
        <p:nvSpPr>
          <p:cNvPr id="7" name="Text 5"/>
          <p:cNvSpPr txBox="1"/>
          <p:nvPr/>
        </p:nvSpPr>
        <p:spPr>
          <a:xfrm>
            <a:off x="896112" y="184708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TMI  =  ( defunciones de menores de 1 año  ÷  nacidos vivos del mismo año )  ×  1 000</a:t>
            </a:r>
            <a:endParaRPr lang="en-US" sz="1800" dirty="0"/>
          </a:p>
        </p:txBody>
      </p:sp>
      <p:sp>
        <p:nvSpPr>
          <p:cNvPr id="8" name="Shape 6"/>
          <p:cNvSpPr/>
          <p:nvPr/>
        </p:nvSpPr>
        <p:spPr>
          <a:xfrm>
            <a:off x="658368" y="2697480"/>
            <a:ext cx="5253228" cy="1463040"/>
          </a:xfrm>
          <a:prstGeom prst="roundRect">
            <a:avLst>
              <a:gd name="adj" fmla="val 2500"/>
            </a:avLst>
          </a:prstGeom>
          <a:solidFill>
            <a:srgbClr val="F1F4F8"/>
          </a:solidFill>
          <a:ln w="12700">
            <a:solidFill>
              <a:srgbClr val="F1F4F8"/>
            </a:solidFill>
            <a:prstDash val="solid"/>
          </a:ln>
        </p:spPr>
      </p:sp>
      <p:sp>
        <p:nvSpPr>
          <p:cNvPr id="9" name="Text 7"/>
          <p:cNvSpPr txBox="1"/>
          <p:nvPr/>
        </p:nvSpPr>
        <p:spPr>
          <a:xfrm>
            <a:off x="896112" y="289864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EJEMPLO</a:t>
            </a:r>
            <a:endParaRPr lang="en-US" sz="1050" dirty="0"/>
          </a:p>
        </p:txBody>
      </p:sp>
      <p:sp>
        <p:nvSpPr>
          <p:cNvPr id="10" name="Text 8"/>
          <p:cNvSpPr txBox="1"/>
          <p:nvPr/>
        </p:nvSpPr>
        <p:spPr>
          <a:xfrm>
            <a:off x="896112" y="3191256"/>
            <a:ext cx="4777740" cy="329184"/>
          </a:xfrm>
          <a:prstGeom prst="rect">
            <a:avLst/>
          </a:prstGeom>
          <a:noFill/>
          <a:ln/>
        </p:spPr>
        <p:txBody>
          <a:bodyPr wrap="square" lIns="0" tIns="0" rIns="0" bIns="0" rtlCol="0" anchor="ctr"/>
          <a:lstStyle/>
          <a:p>
            <a:pPr indent="0" marL="0">
              <a:buNone/>
            </a:pPr>
            <a:r>
              <a:rPr lang="en-US" sz="1700" b="1" dirty="0">
                <a:solidFill>
                  <a:srgbClr val="0F2A4A"/>
                </a:solidFill>
                <a:latin typeface="Calibri" pitchFamily="34" charset="0"/>
                <a:ea typeface="Calibri" pitchFamily="34" charset="-122"/>
                <a:cs typeface="Calibri" pitchFamily="34" charset="-120"/>
              </a:rPr>
              <a:t>20 ÷ 1 250 × 1 000 = 16 por mil</a:t>
            </a:r>
            <a:endParaRPr lang="en-US" sz="1700" dirty="0"/>
          </a:p>
        </p:txBody>
      </p:sp>
      <p:sp>
        <p:nvSpPr>
          <p:cNvPr id="11" name="Text 9"/>
          <p:cNvSpPr txBox="1"/>
          <p:nvPr/>
        </p:nvSpPr>
        <p:spPr>
          <a:xfrm>
            <a:off x="896112" y="3575304"/>
            <a:ext cx="4777740" cy="402336"/>
          </a:xfrm>
          <a:prstGeom prst="rect">
            <a:avLst/>
          </a:prstGeom>
          <a:noFill/>
          <a:ln/>
        </p:spPr>
        <p:txBody>
          <a:bodyPr wrap="square" lIns="0" tIns="0" rIns="0" bIns="0" rtlCol="0" anchor="ctr"/>
          <a:lstStyle/>
          <a:p>
            <a:pPr indent="0" marL="0">
              <a:lnSpc>
                <a:spcPct val="112000"/>
              </a:lnSpc>
              <a:buNone/>
            </a:pPr>
            <a:r>
              <a:rPr lang="en-US" sz="1250" dirty="0">
                <a:solidFill>
                  <a:srgbClr val="14202E"/>
                </a:solidFill>
                <a:latin typeface="Calibri" pitchFamily="34" charset="0"/>
                <a:ea typeface="Calibri" pitchFamily="34" charset="-122"/>
                <a:cs typeface="Calibri" pitchFamily="34" charset="-120"/>
              </a:rPr>
              <a:t>Un distrito con 1 250 nacidos vivos y 20 defunciones de menores de un año.</a:t>
            </a:r>
            <a:endParaRPr lang="en-US" sz="1250" dirty="0"/>
          </a:p>
        </p:txBody>
      </p:sp>
      <p:sp>
        <p:nvSpPr>
          <p:cNvPr id="12" name="Shape 10"/>
          <p:cNvSpPr/>
          <p:nvPr/>
        </p:nvSpPr>
        <p:spPr>
          <a:xfrm>
            <a:off x="6277356" y="2697480"/>
            <a:ext cx="5253228" cy="1463040"/>
          </a:xfrm>
          <a:prstGeom prst="roundRect">
            <a:avLst>
              <a:gd name="adj" fmla="val 2500"/>
            </a:avLst>
          </a:prstGeom>
          <a:solidFill>
            <a:srgbClr val="F6E4E6"/>
          </a:solidFill>
          <a:ln w="12700">
            <a:solidFill>
              <a:srgbClr val="F6E4E6"/>
            </a:solidFill>
            <a:prstDash val="solid"/>
          </a:ln>
        </p:spPr>
      </p:sp>
      <p:sp>
        <p:nvSpPr>
          <p:cNvPr id="13" name="Text 11"/>
          <p:cNvSpPr txBox="1"/>
          <p:nvPr/>
        </p:nvSpPr>
        <p:spPr>
          <a:xfrm>
            <a:off x="6515100" y="2898648"/>
            <a:ext cx="4777740"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OJO CON EL DENOMINADOR</a:t>
            </a:r>
            <a:endParaRPr lang="en-US" sz="1050" dirty="0"/>
          </a:p>
        </p:txBody>
      </p:sp>
      <p:sp>
        <p:nvSpPr>
          <p:cNvPr id="14" name="Text 12"/>
          <p:cNvSpPr txBox="1"/>
          <p:nvPr/>
        </p:nvSpPr>
        <p:spPr>
          <a:xfrm>
            <a:off x="6515100" y="3191256"/>
            <a:ext cx="4777740" cy="78638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Son los nacidos vivos del año, NO la población menor de un año.</a:t>
            </a:r>
            <a:endParaRPr lang="en-US" sz="1400" dirty="0"/>
          </a:p>
        </p:txBody>
      </p:sp>
      <p:sp>
        <p:nvSpPr>
          <p:cNvPr id="15" name="Shape 13"/>
          <p:cNvSpPr/>
          <p:nvPr/>
        </p:nvSpPr>
        <p:spPr>
          <a:xfrm>
            <a:off x="658368" y="4343400"/>
            <a:ext cx="10872216" cy="1234440"/>
          </a:xfrm>
          <a:prstGeom prst="roundRect">
            <a:avLst>
              <a:gd name="adj" fmla="val 2963"/>
            </a:avLst>
          </a:prstGeom>
          <a:solidFill>
            <a:srgbClr val="08182C"/>
          </a:solidFill>
          <a:ln w="12700">
            <a:solidFill>
              <a:srgbClr val="08182C"/>
            </a:solidFill>
            <a:prstDash val="solid"/>
          </a:ln>
        </p:spPr>
      </p:sp>
      <p:sp>
        <p:nvSpPr>
          <p:cNvPr id="16" name="Text 14"/>
          <p:cNvSpPr txBox="1"/>
          <p:nvPr/>
        </p:nvSpPr>
        <p:spPr>
          <a:xfrm>
            <a:off x="896112" y="4544568"/>
            <a:ext cx="10396728" cy="237744"/>
          </a:xfrm>
          <a:prstGeom prst="rect">
            <a:avLst/>
          </a:prstGeom>
          <a:noFill/>
          <a:ln/>
        </p:spPr>
        <p:txBody>
          <a:bodyPr wrap="square" lIns="0" tIns="0" rIns="0" bIns="0" rtlCol="0" anchor="ctr"/>
          <a:lstStyle/>
          <a:p>
            <a:pPr indent="0" marL="0">
              <a:buNone/>
            </a:pPr>
            <a:r>
              <a:rPr lang="en-US" sz="1050" b="1" dirty="0">
                <a:solidFill>
                  <a:srgbClr val="8FB4D4"/>
                </a:solidFill>
                <a:latin typeface="Calibri" pitchFamily="34" charset="0"/>
                <a:ea typeface="Calibri" pitchFamily="34" charset="-122"/>
                <a:cs typeface="Calibri" pitchFamily="34" charset="-120"/>
              </a:rPr>
              <a:t>DATO OFICIAL</a:t>
            </a:r>
            <a:endParaRPr lang="en-US" sz="1050" dirty="0"/>
          </a:p>
        </p:txBody>
      </p:sp>
      <p:sp>
        <p:nvSpPr>
          <p:cNvPr id="17" name="Text 15"/>
          <p:cNvSpPr txBox="1"/>
          <p:nvPr/>
        </p:nvSpPr>
        <p:spPr>
          <a:xfrm>
            <a:off x="896112" y="4837176"/>
            <a:ext cx="10396728" cy="557784"/>
          </a:xfrm>
          <a:prstGeom prst="rect">
            <a:avLst/>
          </a:prstGeom>
          <a:noFill/>
          <a:ln/>
        </p:spPr>
        <p:txBody>
          <a:bodyPr wrap="square" lIns="0" tIns="0" rIns="0" bIns="0" rtlCol="0" anchor="ctr"/>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Con base en el Censo 2017, el INEI estimó la TMI del Perú en 12,8 por mil. La ENDES 2017-2018 registró 28 por mil en la Selva y 23 en la Sierra. Distintas fuentes publican entre 10 y 15 por mil según el método: identifica método y fuente antes de citar.</a:t>
            </a:r>
            <a:endParaRPr lang="en-US" sz="1300" dirty="0"/>
          </a:p>
        </p:txBody>
      </p:sp>
      <p:sp>
        <p:nvSpPr>
          <p:cNvPr id="18" name="Text 16"/>
          <p:cNvSpPr txBox="1"/>
          <p:nvPr/>
        </p:nvSpPr>
        <p:spPr>
          <a:xfrm>
            <a:off x="658368" y="5669280"/>
            <a:ext cx="10872216" cy="384048"/>
          </a:xfrm>
          <a:prstGeom prst="rect">
            <a:avLst/>
          </a:prstGeom>
          <a:noFill/>
          <a:ln/>
        </p:spPr>
        <p:txBody>
          <a:bodyPr wrap="square" lIns="0" tIns="0" rIns="0" bIns="0" rtlCol="0" anchor="ctr"/>
          <a:lstStyle/>
          <a:p>
            <a:pPr indent="0" marL="0">
              <a:lnSpc>
                <a:spcPct val="105000"/>
              </a:lnSpc>
              <a:buNone/>
            </a:pPr>
            <a:r>
              <a:rPr lang="en-US" sz="950" i="1" dirty="0">
                <a:solidFill>
                  <a:srgbClr val="54637A"/>
                </a:solidFill>
                <a:latin typeface="Calibri" pitchFamily="34" charset="0"/>
                <a:ea typeface="Calibri" pitchFamily="34" charset="-122"/>
                <a:cs typeface="Calibri" pitchFamily="34" charset="-120"/>
              </a:rPr>
              <a:t>Fuentes: INEI, estimaciones con base en el Censo 2017; INEI, ENDES 2017-2018, capítulo 7.</a:t>
            </a:r>
            <a:endParaRPr lang="en-US" sz="9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Por qué se llama razón y no tasa</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Razón de mortalidad materna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28</a:t>
            </a:r>
            <a:endParaRPr lang="en-US" sz="950" dirty="0"/>
          </a:p>
        </p:txBody>
      </p:sp>
      <p:sp>
        <p:nvSpPr>
          <p:cNvPr id="6" name="Shape 4"/>
          <p:cNvSpPr/>
          <p:nvPr/>
        </p:nvSpPr>
        <p:spPr>
          <a:xfrm>
            <a:off x="658368" y="1645920"/>
            <a:ext cx="10872216" cy="868680"/>
          </a:xfrm>
          <a:prstGeom prst="roundRect">
            <a:avLst>
              <a:gd name="adj" fmla="val 4211"/>
            </a:avLst>
          </a:prstGeom>
          <a:solidFill>
            <a:srgbClr val="E5EBF2"/>
          </a:solidFill>
          <a:ln w="12700">
            <a:solidFill>
              <a:srgbClr val="E5EBF2"/>
            </a:solidFill>
            <a:prstDash val="solid"/>
          </a:ln>
        </p:spPr>
      </p:sp>
      <p:sp>
        <p:nvSpPr>
          <p:cNvPr id="7" name="Text 5"/>
          <p:cNvSpPr txBox="1"/>
          <p:nvPr/>
        </p:nvSpPr>
        <p:spPr>
          <a:xfrm>
            <a:off x="896112" y="184708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RMM  =  ( muertes maternas del año  ÷  nacidos vivos del mismo año )  ×  100 000</a:t>
            </a:r>
            <a:endParaRPr lang="en-US" sz="1800" dirty="0"/>
          </a:p>
        </p:txBody>
      </p:sp>
      <p:sp>
        <p:nvSpPr>
          <p:cNvPr id="8" name="Shape 6"/>
          <p:cNvSpPr/>
          <p:nvPr/>
        </p:nvSpPr>
        <p:spPr>
          <a:xfrm>
            <a:off x="658368" y="2697480"/>
            <a:ext cx="5253228" cy="1645920"/>
          </a:xfrm>
          <a:prstGeom prst="roundRect">
            <a:avLst>
              <a:gd name="adj" fmla="val 2222"/>
            </a:avLst>
          </a:prstGeom>
          <a:solidFill>
            <a:srgbClr val="F1F4F8"/>
          </a:solidFill>
          <a:ln w="12700">
            <a:solidFill>
              <a:srgbClr val="F1F4F8"/>
            </a:solidFill>
            <a:prstDash val="solid"/>
          </a:ln>
        </p:spPr>
      </p:sp>
      <p:sp>
        <p:nvSpPr>
          <p:cNvPr id="9" name="Text 7"/>
          <p:cNvSpPr txBox="1"/>
          <p:nvPr/>
        </p:nvSpPr>
        <p:spPr>
          <a:xfrm>
            <a:off x="896112" y="289864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EJEMPLO</a:t>
            </a:r>
            <a:endParaRPr lang="en-US" sz="1050" dirty="0"/>
          </a:p>
        </p:txBody>
      </p:sp>
      <p:sp>
        <p:nvSpPr>
          <p:cNvPr id="10" name="Text 8"/>
          <p:cNvSpPr txBox="1"/>
          <p:nvPr/>
        </p:nvSpPr>
        <p:spPr>
          <a:xfrm>
            <a:off x="896112" y="3191256"/>
            <a:ext cx="4777740" cy="329184"/>
          </a:xfrm>
          <a:prstGeom prst="rect">
            <a:avLst/>
          </a:prstGeom>
          <a:noFill/>
          <a:ln/>
        </p:spPr>
        <p:txBody>
          <a:bodyPr wrap="square" lIns="0" tIns="0" rIns="0" bIns="0" rtlCol="0" anchor="ctr"/>
          <a:lstStyle/>
          <a:p>
            <a:pPr indent="0" marL="0">
              <a:buNone/>
            </a:pPr>
            <a:r>
              <a:rPr lang="en-US" sz="1700" b="1" dirty="0">
                <a:solidFill>
                  <a:srgbClr val="0F2A4A"/>
                </a:solidFill>
                <a:latin typeface="Calibri" pitchFamily="34" charset="0"/>
                <a:ea typeface="Calibri" pitchFamily="34" charset="-122"/>
                <a:cs typeface="Calibri" pitchFamily="34" charset="-120"/>
              </a:rPr>
              <a:t>3 ÷ 4 800 × 100 000 = 62,5</a:t>
            </a:r>
            <a:endParaRPr lang="en-US" sz="1700" dirty="0"/>
          </a:p>
        </p:txBody>
      </p:sp>
      <p:sp>
        <p:nvSpPr>
          <p:cNvPr id="11" name="Text 9"/>
          <p:cNvSpPr txBox="1"/>
          <p:nvPr/>
        </p:nvSpPr>
        <p:spPr>
          <a:xfrm>
            <a:off x="896112" y="3575304"/>
            <a:ext cx="4777740" cy="585216"/>
          </a:xfrm>
          <a:prstGeom prst="rect">
            <a:avLst/>
          </a:prstGeom>
          <a:noFill/>
          <a:ln/>
        </p:spPr>
        <p:txBody>
          <a:bodyPr wrap="square" lIns="0" tIns="0" rIns="0" bIns="0" rtlCol="0" anchor="ctr"/>
          <a:lstStyle/>
          <a:p>
            <a:pPr indent="0" marL="0">
              <a:lnSpc>
                <a:spcPct val="112000"/>
              </a:lnSpc>
              <a:buNone/>
            </a:pPr>
            <a:r>
              <a:rPr lang="en-US" sz="1250" dirty="0">
                <a:solidFill>
                  <a:srgbClr val="14202E"/>
                </a:solidFill>
                <a:latin typeface="Calibri" pitchFamily="34" charset="0"/>
                <a:ea typeface="Calibri" pitchFamily="34" charset="-122"/>
                <a:cs typeface="Calibri" pitchFamily="34" charset="-120"/>
              </a:rPr>
              <a:t>Una provincia con 3 muertes maternas y 4 800 nacidos vivos: 62,5 por 100 000 nacidos vivos.</a:t>
            </a:r>
            <a:endParaRPr lang="en-US" sz="1250" dirty="0"/>
          </a:p>
        </p:txBody>
      </p:sp>
      <p:sp>
        <p:nvSpPr>
          <p:cNvPr id="12" name="Shape 10"/>
          <p:cNvSpPr/>
          <p:nvPr/>
        </p:nvSpPr>
        <p:spPr>
          <a:xfrm>
            <a:off x="6277356" y="2697480"/>
            <a:ext cx="5253228" cy="1645920"/>
          </a:xfrm>
          <a:prstGeom prst="roundRect">
            <a:avLst>
              <a:gd name="adj" fmla="val 2222"/>
            </a:avLst>
          </a:prstGeom>
          <a:solidFill>
            <a:srgbClr val="F6E4E6"/>
          </a:solidFill>
          <a:ln w="12700">
            <a:solidFill>
              <a:srgbClr val="F6E4E6"/>
            </a:solidFill>
            <a:prstDash val="solid"/>
          </a:ln>
        </p:spPr>
      </p:sp>
      <p:sp>
        <p:nvSpPr>
          <p:cNvPr id="13" name="Text 11"/>
          <p:cNvSpPr txBox="1"/>
          <p:nvPr/>
        </p:nvSpPr>
        <p:spPr>
          <a:xfrm>
            <a:off x="6515100" y="2898648"/>
            <a:ext cx="4777740"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APLICA LA PRUEBA DEL DENOMINADOR</a:t>
            </a:r>
            <a:endParaRPr lang="en-US" sz="1050" dirty="0"/>
          </a:p>
        </p:txBody>
      </p:sp>
      <p:sp>
        <p:nvSpPr>
          <p:cNvPr id="14" name="Text 12"/>
          <p:cNvSpPr txBox="1"/>
          <p:nvPr/>
        </p:nvSpPr>
        <p:spPr>
          <a:xfrm>
            <a:off x="6515100" y="3191256"/>
            <a:ext cx="4777740" cy="96926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Las mujeres fallecidas del numerador no están en el denominador, que son bebés. Grupos distintos: es una RAZÓN.</a:t>
            </a:r>
            <a:endParaRPr lang="en-US" sz="1350" dirty="0"/>
          </a:p>
        </p:txBody>
      </p:sp>
      <p:sp>
        <p:nvSpPr>
          <p:cNvPr id="15" name="Shape 13"/>
          <p:cNvSpPr/>
          <p:nvPr/>
        </p:nvSpPr>
        <p:spPr>
          <a:xfrm>
            <a:off x="658368" y="4572000"/>
            <a:ext cx="10872216" cy="1005840"/>
          </a:xfrm>
          <a:prstGeom prst="roundRect">
            <a:avLst>
              <a:gd name="adj" fmla="val 3636"/>
            </a:avLst>
          </a:prstGeom>
          <a:solidFill>
            <a:srgbClr val="F1F4F8"/>
          </a:solidFill>
          <a:ln w="12700">
            <a:solidFill>
              <a:srgbClr val="F1F4F8"/>
            </a:solidFill>
            <a:prstDash val="solid"/>
          </a:ln>
        </p:spPr>
      </p:sp>
      <p:sp>
        <p:nvSpPr>
          <p:cNvPr id="16" name="Text 14"/>
          <p:cNvSpPr txBox="1"/>
          <p:nvPr/>
        </p:nvSpPr>
        <p:spPr>
          <a:xfrm>
            <a:off x="896112" y="4773168"/>
            <a:ext cx="10396728" cy="621792"/>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Muerte materna: durante el embarazo o dentro de los 42 días siguientes a su terminación, por causas relacionadas con él o agravadas por él. Se usan nacidos vivos porque es el dato de mejor calidad disponible y aproxima el número de embarazos.</a:t>
            </a:r>
            <a:endParaRPr lang="en-US" sz="13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Dato oficial</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La razón de mortalidad materna en el Perú</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29</a:t>
            </a:r>
            <a:endParaRPr lang="en-US" sz="950" dirty="0"/>
          </a:p>
        </p:txBody>
      </p:sp>
      <p:graphicFrame>
        <p:nvGraphicFramePr>
          <p:cNvPr id="6" name="Chart 0" descr=""/>
          <p:cNvGraphicFramePr/>
          <p:nvPr/>
        </p:nvGraphicFramePr>
        <p:xfrm>
          <a:off x="658368" y="1645920"/>
          <a:ext cx="6217920" cy="320040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7242048" y="1645920"/>
            <a:ext cx="4288536" cy="1463040"/>
          </a:xfrm>
          <a:prstGeom prst="roundRect">
            <a:avLst>
              <a:gd name="adj" fmla="val 2500"/>
            </a:avLst>
          </a:prstGeom>
          <a:solidFill>
            <a:srgbClr val="F1F4F8"/>
          </a:solidFill>
          <a:ln w="12700">
            <a:solidFill>
              <a:srgbClr val="F1F4F8"/>
            </a:solidFill>
            <a:prstDash val="solid"/>
          </a:ln>
        </p:spPr>
      </p:sp>
      <p:sp>
        <p:nvSpPr>
          <p:cNvPr id="8" name="Text 5"/>
          <p:cNvSpPr txBox="1"/>
          <p:nvPr/>
        </p:nvSpPr>
        <p:spPr>
          <a:xfrm>
            <a:off x="7479792" y="1847088"/>
            <a:ext cx="3813048"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LA TENDENCIA</a:t>
            </a:r>
            <a:endParaRPr lang="en-US" sz="1050" dirty="0"/>
          </a:p>
        </p:txBody>
      </p:sp>
      <p:sp>
        <p:nvSpPr>
          <p:cNvPr id="9" name="Text 6"/>
          <p:cNvSpPr txBox="1"/>
          <p:nvPr/>
        </p:nvSpPr>
        <p:spPr>
          <a:xfrm>
            <a:off x="7479792" y="2139696"/>
            <a:ext cx="3813048" cy="786384"/>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Descenso sostenido de 2002 a 2019, alza durante la pandemia y retorno a la baja desde 2022.</a:t>
            </a:r>
            <a:endParaRPr lang="en-US" sz="1300" dirty="0"/>
          </a:p>
        </p:txBody>
      </p:sp>
      <p:sp>
        <p:nvSpPr>
          <p:cNvPr id="10" name="Shape 7"/>
          <p:cNvSpPr/>
          <p:nvPr/>
        </p:nvSpPr>
        <p:spPr>
          <a:xfrm>
            <a:off x="7242048" y="3291840"/>
            <a:ext cx="4288536" cy="1554480"/>
          </a:xfrm>
          <a:prstGeom prst="roundRect">
            <a:avLst>
              <a:gd name="adj" fmla="val 2353"/>
            </a:avLst>
          </a:prstGeom>
          <a:solidFill>
            <a:srgbClr val="F6E4E6"/>
          </a:solidFill>
          <a:ln w="12700">
            <a:solidFill>
              <a:srgbClr val="F6E4E6"/>
            </a:solidFill>
            <a:prstDash val="solid"/>
          </a:ln>
        </p:spPr>
      </p:sp>
      <p:sp>
        <p:nvSpPr>
          <p:cNvPr id="11" name="Text 8"/>
          <p:cNvSpPr txBox="1"/>
          <p:nvPr/>
        </p:nvSpPr>
        <p:spPr>
          <a:xfrm>
            <a:off x="7479792" y="3493008"/>
            <a:ext cx="381304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LA DESIGUALDAD</a:t>
            </a:r>
            <a:endParaRPr lang="en-US" sz="1050" dirty="0"/>
          </a:p>
        </p:txBody>
      </p:sp>
      <p:sp>
        <p:nvSpPr>
          <p:cNvPr id="12" name="Text 9"/>
          <p:cNvSpPr txBox="1"/>
          <p:nvPr/>
        </p:nvSpPr>
        <p:spPr>
          <a:xfrm>
            <a:off x="7479792" y="3785616"/>
            <a:ext cx="3813048" cy="87782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Según la OPS, en 2025 Loreto concentraba el 25 % de las muertes maternas absolutas del país.</a:t>
            </a:r>
            <a:endParaRPr lang="en-US" sz="1350" dirty="0"/>
          </a:p>
        </p:txBody>
      </p:sp>
      <p:sp>
        <p:nvSpPr>
          <p:cNvPr id="13" name="Text 10"/>
          <p:cNvSpPr txBox="1"/>
          <p:nvPr/>
        </p:nvSpPr>
        <p:spPr>
          <a:xfrm>
            <a:off x="658368" y="5029200"/>
            <a:ext cx="10872216" cy="384048"/>
          </a:xfrm>
          <a:prstGeom prst="rect">
            <a:avLst/>
          </a:prstGeom>
          <a:noFill/>
          <a:ln/>
        </p:spPr>
        <p:txBody>
          <a:bodyPr wrap="square" lIns="0" tIns="0" rIns="0" bIns="0" rtlCol="0" anchor="ctr"/>
          <a:lstStyle/>
          <a:p>
            <a:pPr indent="0" marL="0">
              <a:lnSpc>
                <a:spcPct val="105000"/>
              </a:lnSpc>
              <a:buNone/>
            </a:pPr>
            <a:r>
              <a:rPr lang="en-US" sz="950" i="1" dirty="0">
                <a:solidFill>
                  <a:srgbClr val="54637A"/>
                </a:solidFill>
                <a:latin typeface="Calibri" pitchFamily="34" charset="0"/>
                <a:ea typeface="Calibri" pitchFamily="34" charset="-122"/>
                <a:cs typeface="Calibri" pitchFamily="34" charset="-120"/>
              </a:rPr>
              <a:t>Fuentes: CDC Perú - MINSA, citado por la MCLCP, balance anual de salud materna y neonatal, 2025; OPS/OMS, nota del 7 de octubre de 2025.</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Mismo numerador, distinto denominador</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Letalidad no es mortalidad</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30</a:t>
            </a:r>
            <a:endParaRPr lang="en-US" sz="950" dirty="0"/>
          </a:p>
        </p:txBody>
      </p:sp>
      <p:sp>
        <p:nvSpPr>
          <p:cNvPr id="6" name="Shape 4"/>
          <p:cNvSpPr/>
          <p:nvPr/>
        </p:nvSpPr>
        <p:spPr>
          <a:xfrm>
            <a:off x="658368" y="1645920"/>
            <a:ext cx="10872216" cy="868680"/>
          </a:xfrm>
          <a:prstGeom prst="roundRect">
            <a:avLst>
              <a:gd name="adj" fmla="val 4211"/>
            </a:avLst>
          </a:prstGeom>
          <a:solidFill>
            <a:srgbClr val="E5EBF2"/>
          </a:solidFill>
          <a:ln w="12700">
            <a:solidFill>
              <a:srgbClr val="E5EBF2"/>
            </a:solidFill>
            <a:prstDash val="solid"/>
          </a:ln>
        </p:spPr>
      </p:sp>
      <p:sp>
        <p:nvSpPr>
          <p:cNvPr id="7" name="Text 5"/>
          <p:cNvSpPr txBox="1"/>
          <p:nvPr/>
        </p:nvSpPr>
        <p:spPr>
          <a:xfrm>
            <a:off x="896112" y="1847088"/>
            <a:ext cx="10396728" cy="484632"/>
          </a:xfrm>
          <a:prstGeom prst="rect">
            <a:avLst/>
          </a:prstGeom>
          <a:noFill/>
          <a:ln/>
        </p:spPr>
        <p:txBody>
          <a:bodyPr wrap="square" lIns="0" tIns="0" rIns="0" bIns="0" rtlCol="0" anchor="ctr"/>
          <a:lstStyle/>
          <a:p>
            <a:pPr indent="0" marL="0">
              <a:lnSpc>
                <a:spcPct val="112000"/>
              </a:lnSpc>
              <a:buNone/>
            </a:pPr>
            <a:r>
              <a:rPr lang="en-US" sz="1800" dirty="0">
                <a:solidFill>
                  <a:srgbClr val="14202E"/>
                </a:solidFill>
                <a:latin typeface="Calibri" pitchFamily="34" charset="0"/>
                <a:ea typeface="Calibri" pitchFamily="34" charset="-122"/>
                <a:cs typeface="Calibri" pitchFamily="34" charset="-120"/>
              </a:rPr>
              <a:t>Letalidad  =  ( muertes por la enfermedad  ÷  casos de la enfermedad )  ×  100</a:t>
            </a:r>
            <a:endParaRPr lang="en-US" sz="1800" dirty="0"/>
          </a:p>
        </p:txBody>
      </p:sp>
      <p:sp>
        <p:nvSpPr>
          <p:cNvPr id="8" name="Text 6"/>
          <p:cNvSpPr txBox="1"/>
          <p:nvPr/>
        </p:nvSpPr>
        <p:spPr>
          <a:xfrm>
            <a:off x="658368" y="2651760"/>
            <a:ext cx="10872216" cy="365760"/>
          </a:xfrm>
          <a:prstGeom prst="rect">
            <a:avLst/>
          </a:prstGeom>
          <a:noFill/>
          <a:ln/>
        </p:spPr>
        <p:txBody>
          <a:bodyPr wrap="square" lIns="0" tIns="0" rIns="0" bIns="0" rtlCol="0" anchor="ctr"/>
          <a:lstStyle/>
          <a:p>
            <a:pPr algn="l" indent="0" marL="0">
              <a:lnSpc>
                <a:spcPct val="115000"/>
              </a:lnSpc>
              <a:buNone/>
            </a:pPr>
            <a:r>
              <a:rPr lang="en-US" sz="1400" dirty="0">
                <a:solidFill>
                  <a:srgbClr val="54637A"/>
                </a:solidFill>
                <a:latin typeface="Calibri" pitchFamily="34" charset="0"/>
                <a:ea typeface="Calibri" pitchFamily="34" charset="-122"/>
                <a:cs typeface="Calibri" pitchFamily="34" charset="-120"/>
              </a:rPr>
              <a:t>Fiebre tifoidea en un distrito de 30 000 habitantes durante un año: 200 casos y 6 defunciones.</a:t>
            </a:r>
            <a:endParaRPr lang="en-US" sz="14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658368" y="3108960"/>
          <a:ext cx="10872216" cy="914400"/>
        </p:xfrm>
        <a:graphic>
          <a:graphicData uri="http://schemas.openxmlformats.org/drawingml/2006/table">
            <a:tbl>
              <a:tblPr/>
              <a:tblGrid>
                <a:gridCol w="2194560"/>
                <a:gridCol w="1463040"/>
                <a:gridCol w="1828800"/>
                <a:gridCol w="1554480"/>
                <a:gridCol w="3831336"/>
              </a:tblGrid>
              <a:tr h="0">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Medida</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Numerador</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Denominador</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Resultado</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Qué responde</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r>
              <a:tr h="0">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Mortalidad por tifoidea</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6 muertes</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30 000 habitantes</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2 por 10 000</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¿Qué riesgo tiene cualquier habitante de morir por tifoidea?</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Letalidad de la tifoidea</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6 muertes</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200 enfermos</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3 %</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200" dirty="0">
                          <a:solidFill>
                            <a:srgbClr val="14202E"/>
                          </a:solidFill>
                          <a:latin typeface="Calibri" pitchFamily="34" charset="0"/>
                          <a:ea typeface="Calibri" pitchFamily="34" charset="-122"/>
                          <a:cs typeface="Calibri" pitchFamily="34" charset="-120"/>
                        </a:rPr>
                        <a:t>¿Qué tan grave es para quien ya la tiene?</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bl>
          </a:graphicData>
        </a:graphic>
      </p:graphicFrame>
      <p:sp>
        <p:nvSpPr>
          <p:cNvPr id="10" name="Shape 7"/>
          <p:cNvSpPr/>
          <p:nvPr/>
        </p:nvSpPr>
        <p:spPr>
          <a:xfrm>
            <a:off x="658368" y="4526280"/>
            <a:ext cx="10872216" cy="1051560"/>
          </a:xfrm>
          <a:prstGeom prst="roundRect">
            <a:avLst>
              <a:gd name="adj" fmla="val 3478"/>
            </a:avLst>
          </a:prstGeom>
          <a:solidFill>
            <a:srgbClr val="F6E4E6"/>
          </a:solidFill>
          <a:ln w="12700">
            <a:solidFill>
              <a:srgbClr val="F6E4E6"/>
            </a:solidFill>
            <a:prstDash val="solid"/>
          </a:ln>
        </p:spPr>
      </p:sp>
      <p:sp>
        <p:nvSpPr>
          <p:cNvPr id="11" name="Text 8"/>
          <p:cNvSpPr txBox="1"/>
          <p:nvPr/>
        </p:nvSpPr>
        <p:spPr>
          <a:xfrm>
            <a:off x="896112" y="4727448"/>
            <a:ext cx="1039672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ERROR FRECUENTE</a:t>
            </a:r>
            <a:endParaRPr lang="en-US" sz="1050" dirty="0"/>
          </a:p>
        </p:txBody>
      </p:sp>
      <p:sp>
        <p:nvSpPr>
          <p:cNvPr id="12" name="Text 9"/>
          <p:cNvSpPr txBox="1"/>
          <p:nvPr/>
        </p:nvSpPr>
        <p:spPr>
          <a:xfrm>
            <a:off x="896112" y="5020056"/>
            <a:ext cx="10396728" cy="374904"/>
          </a:xfrm>
          <a:prstGeom prst="rect">
            <a:avLst/>
          </a:prstGeom>
          <a:noFill/>
          <a:ln/>
        </p:spPr>
        <p:txBody>
          <a:bodyPr wrap="square" lIns="0" tIns="0" rIns="0" bIns="0" rtlCol="0" anchor="ctr"/>
          <a:lstStyle/>
          <a:p>
            <a:pPr indent="0" marL="0">
              <a:lnSpc>
                <a:spcPct val="112000"/>
              </a:lnSpc>
              <a:buNone/>
            </a:pPr>
            <a:r>
              <a:rPr lang="en-US" sz="1350" dirty="0">
                <a:solidFill>
                  <a:srgbClr val="14202E"/>
                </a:solidFill>
                <a:latin typeface="Calibri" pitchFamily="34" charset="0"/>
                <a:ea typeface="Calibri" pitchFamily="34" charset="-122"/>
                <a:cs typeface="Calibri" pitchFamily="34" charset="-120"/>
              </a:rPr>
              <a:t>El ébola tiene letalidad altísima y mortalidad poblacional baja: enferma a poca gente. La diabetes tiene letalidad anual baja y mortalidad poblacional alta: la padece muchísima gente.</a:t>
            </a:r>
            <a:endParaRPr lang="en-US" sz="13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1828800"/>
            <a:ext cx="2011680" cy="1371600"/>
          </a:xfrm>
          <a:prstGeom prst="rect">
            <a:avLst/>
          </a:prstGeom>
          <a:noFill/>
          <a:ln/>
        </p:spPr>
        <p:txBody>
          <a:bodyPr wrap="square" lIns="0" tIns="0" rIns="0" bIns="0" rtlCol="0" anchor="ctr"/>
          <a:lstStyle/>
          <a:p>
            <a:pPr indent="0" marL="0">
              <a:buNone/>
            </a:pPr>
            <a:r>
              <a:rPr lang="en-US" sz="8400" b="1" dirty="0">
                <a:solidFill>
                  <a:srgbClr val="B52639"/>
                </a:solidFill>
                <a:latin typeface="Cambria" pitchFamily="34" charset="0"/>
                <a:ea typeface="Cambria" pitchFamily="34" charset="-122"/>
                <a:cs typeface="Cambria" pitchFamily="34" charset="-120"/>
              </a:rPr>
              <a:t>5</a:t>
            </a:r>
            <a:endParaRPr lang="en-US" sz="8400" dirty="0"/>
          </a:p>
        </p:txBody>
      </p:sp>
      <p:sp>
        <p:nvSpPr>
          <p:cNvPr id="3" name="Text 1"/>
          <p:cNvSpPr txBox="1"/>
          <p:nvPr/>
        </p:nvSpPr>
        <p:spPr>
          <a:xfrm>
            <a:off x="658368" y="3017520"/>
            <a:ext cx="9052560" cy="11430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Distribución y mortalidad proporcional</a:t>
            </a:r>
            <a:endParaRPr lang="en-US" sz="3600" dirty="0"/>
          </a:p>
        </p:txBody>
      </p:sp>
      <p:sp>
        <p:nvSpPr>
          <p:cNvPr id="4" name="Text 2"/>
          <p:cNvSpPr txBox="1"/>
          <p:nvPr/>
        </p:nvSpPr>
        <p:spPr>
          <a:xfrm>
            <a:off x="658368" y="4279392"/>
            <a:ext cx="8595360" cy="640080"/>
          </a:xfrm>
          <a:prstGeom prst="rect">
            <a:avLst/>
          </a:prstGeom>
          <a:noFill/>
          <a:ln/>
        </p:spPr>
        <p:txBody>
          <a:bodyPr wrap="square" lIns="0" tIns="0" rIns="0" bIns="0" rtlCol="0" anchor="ctr"/>
          <a:lstStyle/>
          <a:p>
            <a:pPr indent="0" marL="0">
              <a:buNone/>
            </a:pPr>
            <a:r>
              <a:rPr lang="en-US" sz="1400" dirty="0">
                <a:solidFill>
                  <a:srgbClr val="8FB4D4"/>
                </a:solidFill>
                <a:latin typeface="Calibri" pitchFamily="34" charset="0"/>
                <a:ea typeface="Calibri" pitchFamily="34" charset="-122"/>
                <a:cs typeface="Calibri" pitchFamily="34" charset="-120"/>
              </a:rPr>
              <a:t>Dónde están los casos no es lo mismo que quién tiene más riesgo</a:t>
            </a:r>
            <a:endParaRPr lang="en-US" sz="1400" dirty="0"/>
          </a:p>
        </p:txBody>
      </p:sp>
      <p:sp>
        <p:nvSpPr>
          <p:cNvPr id="5" name="Shape 3"/>
          <p:cNvSpPr/>
          <p:nvPr/>
        </p:nvSpPr>
        <p:spPr>
          <a:xfrm>
            <a:off x="0" y="6320396"/>
            <a:ext cx="310896" cy="80404"/>
          </a:xfrm>
          <a:prstGeom prst="rect">
            <a:avLst/>
          </a:prstGeom>
          <a:solidFill>
            <a:srgbClr val="0F2A4A"/>
          </a:solidFill>
          <a:ln w="12700">
            <a:solidFill>
              <a:srgbClr val="0F2A4A"/>
            </a:solidFill>
            <a:prstDash val="solid"/>
          </a:ln>
        </p:spPr>
      </p:sp>
      <p:sp>
        <p:nvSpPr>
          <p:cNvPr id="6" name="Shape 4"/>
          <p:cNvSpPr/>
          <p:nvPr/>
        </p:nvSpPr>
        <p:spPr>
          <a:xfrm>
            <a:off x="420624" y="6266793"/>
            <a:ext cx="310896" cy="134007"/>
          </a:xfrm>
          <a:prstGeom prst="rect">
            <a:avLst/>
          </a:prstGeom>
          <a:solidFill>
            <a:srgbClr val="0F2A4A"/>
          </a:solidFill>
          <a:ln w="12700">
            <a:solidFill>
              <a:srgbClr val="0F2A4A"/>
            </a:solidFill>
            <a:prstDash val="solid"/>
          </a:ln>
        </p:spPr>
      </p:sp>
      <p:sp>
        <p:nvSpPr>
          <p:cNvPr id="7" name="Shape 5"/>
          <p:cNvSpPr/>
          <p:nvPr/>
        </p:nvSpPr>
        <p:spPr>
          <a:xfrm>
            <a:off x="841248" y="6186389"/>
            <a:ext cx="310896" cy="214411"/>
          </a:xfrm>
          <a:prstGeom prst="rect">
            <a:avLst/>
          </a:prstGeom>
          <a:solidFill>
            <a:srgbClr val="0F2A4A"/>
          </a:solidFill>
          <a:ln w="12700">
            <a:solidFill>
              <a:srgbClr val="0F2A4A"/>
            </a:solidFill>
            <a:prstDash val="solid"/>
          </a:ln>
        </p:spPr>
      </p:sp>
      <p:sp>
        <p:nvSpPr>
          <p:cNvPr id="8" name="Shape 6"/>
          <p:cNvSpPr/>
          <p:nvPr/>
        </p:nvSpPr>
        <p:spPr>
          <a:xfrm>
            <a:off x="1261872" y="6079183"/>
            <a:ext cx="310896" cy="321617"/>
          </a:xfrm>
          <a:prstGeom prst="rect">
            <a:avLst/>
          </a:prstGeom>
          <a:solidFill>
            <a:srgbClr val="0F2A4A"/>
          </a:solidFill>
          <a:ln w="12700">
            <a:solidFill>
              <a:srgbClr val="0F2A4A"/>
            </a:solidFill>
            <a:prstDash val="solid"/>
          </a:ln>
        </p:spPr>
      </p:sp>
      <p:sp>
        <p:nvSpPr>
          <p:cNvPr id="9" name="Shape 7"/>
          <p:cNvSpPr/>
          <p:nvPr/>
        </p:nvSpPr>
        <p:spPr>
          <a:xfrm>
            <a:off x="1682496" y="5945177"/>
            <a:ext cx="310896" cy="455623"/>
          </a:xfrm>
          <a:prstGeom prst="rect">
            <a:avLst/>
          </a:prstGeom>
          <a:solidFill>
            <a:srgbClr val="0F2A4A"/>
          </a:solidFill>
          <a:ln w="12700">
            <a:solidFill>
              <a:srgbClr val="0F2A4A"/>
            </a:solidFill>
            <a:prstDash val="solid"/>
          </a:ln>
        </p:spPr>
      </p:sp>
      <p:sp>
        <p:nvSpPr>
          <p:cNvPr id="10" name="Shape 8"/>
          <p:cNvSpPr/>
          <p:nvPr/>
        </p:nvSpPr>
        <p:spPr>
          <a:xfrm>
            <a:off x="2103120" y="5784368"/>
            <a:ext cx="310896" cy="616432"/>
          </a:xfrm>
          <a:prstGeom prst="rect">
            <a:avLst/>
          </a:prstGeom>
          <a:solidFill>
            <a:srgbClr val="0F2A4A"/>
          </a:solidFill>
          <a:ln w="12700">
            <a:solidFill>
              <a:srgbClr val="0F2A4A"/>
            </a:solidFill>
            <a:prstDash val="solid"/>
          </a:ln>
        </p:spPr>
      </p:sp>
      <p:sp>
        <p:nvSpPr>
          <p:cNvPr id="11" name="Shape 9"/>
          <p:cNvSpPr/>
          <p:nvPr/>
        </p:nvSpPr>
        <p:spPr>
          <a:xfrm>
            <a:off x="2523744" y="5623560"/>
            <a:ext cx="310896" cy="777240"/>
          </a:xfrm>
          <a:prstGeom prst="rect">
            <a:avLst/>
          </a:prstGeom>
          <a:solidFill>
            <a:srgbClr val="B52639"/>
          </a:solidFill>
          <a:ln w="12700">
            <a:solidFill>
              <a:srgbClr val="B52639"/>
            </a:solidFill>
            <a:prstDash val="solid"/>
          </a:ln>
        </p:spPr>
      </p:sp>
      <p:sp>
        <p:nvSpPr>
          <p:cNvPr id="12" name="Shape 10"/>
          <p:cNvSpPr/>
          <p:nvPr/>
        </p:nvSpPr>
        <p:spPr>
          <a:xfrm>
            <a:off x="2944368" y="5703964"/>
            <a:ext cx="310896" cy="696836"/>
          </a:xfrm>
          <a:prstGeom prst="rect">
            <a:avLst/>
          </a:prstGeom>
          <a:solidFill>
            <a:srgbClr val="0F2A4A"/>
          </a:solidFill>
          <a:ln w="12700">
            <a:solidFill>
              <a:srgbClr val="0F2A4A"/>
            </a:solidFill>
            <a:prstDash val="solid"/>
          </a:ln>
        </p:spPr>
      </p:sp>
      <p:sp>
        <p:nvSpPr>
          <p:cNvPr id="13" name="Shape 11"/>
          <p:cNvSpPr/>
          <p:nvPr/>
        </p:nvSpPr>
        <p:spPr>
          <a:xfrm>
            <a:off x="3364992" y="5864772"/>
            <a:ext cx="310896" cy="536028"/>
          </a:xfrm>
          <a:prstGeom prst="rect">
            <a:avLst/>
          </a:prstGeom>
          <a:solidFill>
            <a:srgbClr val="0F2A4A"/>
          </a:solidFill>
          <a:ln w="12700">
            <a:solidFill>
              <a:srgbClr val="0F2A4A"/>
            </a:solidFill>
            <a:prstDash val="solid"/>
          </a:ln>
        </p:spPr>
      </p:sp>
      <p:sp>
        <p:nvSpPr>
          <p:cNvPr id="14" name="Shape 12"/>
          <p:cNvSpPr/>
          <p:nvPr/>
        </p:nvSpPr>
        <p:spPr>
          <a:xfrm>
            <a:off x="3785616" y="5998779"/>
            <a:ext cx="310896" cy="402021"/>
          </a:xfrm>
          <a:prstGeom prst="rect">
            <a:avLst/>
          </a:prstGeom>
          <a:solidFill>
            <a:srgbClr val="0F2A4A"/>
          </a:solidFill>
          <a:ln w="12700">
            <a:solidFill>
              <a:srgbClr val="0F2A4A"/>
            </a:solidFill>
            <a:prstDash val="solid"/>
          </a:ln>
        </p:spPr>
      </p:sp>
      <p:sp>
        <p:nvSpPr>
          <p:cNvPr id="15" name="Shape 13"/>
          <p:cNvSpPr/>
          <p:nvPr/>
        </p:nvSpPr>
        <p:spPr>
          <a:xfrm>
            <a:off x="4206240" y="6105985"/>
            <a:ext cx="310896" cy="294815"/>
          </a:xfrm>
          <a:prstGeom prst="rect">
            <a:avLst/>
          </a:prstGeom>
          <a:solidFill>
            <a:srgbClr val="0F2A4A"/>
          </a:solidFill>
          <a:ln w="12700">
            <a:solidFill>
              <a:srgbClr val="0F2A4A"/>
            </a:solidFill>
            <a:prstDash val="solid"/>
          </a:ln>
        </p:spPr>
      </p:sp>
      <p:sp>
        <p:nvSpPr>
          <p:cNvPr id="16" name="Shape 14"/>
          <p:cNvSpPr/>
          <p:nvPr/>
        </p:nvSpPr>
        <p:spPr>
          <a:xfrm>
            <a:off x="4626864" y="6172988"/>
            <a:ext cx="310896" cy="227812"/>
          </a:xfrm>
          <a:prstGeom prst="rect">
            <a:avLst/>
          </a:prstGeom>
          <a:solidFill>
            <a:srgbClr val="0F2A4A"/>
          </a:solidFill>
          <a:ln w="12700">
            <a:solidFill>
              <a:srgbClr val="0F2A4A"/>
            </a:solidFill>
            <a:prstDash val="solid"/>
          </a:ln>
        </p:spPr>
      </p:sp>
      <p:sp>
        <p:nvSpPr>
          <p:cNvPr id="17" name="Shape 15"/>
          <p:cNvSpPr/>
          <p:nvPr/>
        </p:nvSpPr>
        <p:spPr>
          <a:xfrm>
            <a:off x="5047488" y="6132786"/>
            <a:ext cx="310896" cy="268014"/>
          </a:xfrm>
          <a:prstGeom prst="rect">
            <a:avLst/>
          </a:prstGeom>
          <a:solidFill>
            <a:srgbClr val="0F2A4A"/>
          </a:solidFill>
          <a:ln w="12700">
            <a:solidFill>
              <a:srgbClr val="0F2A4A"/>
            </a:solidFill>
            <a:prstDash val="solid"/>
          </a:ln>
        </p:spPr>
      </p:sp>
      <p:sp>
        <p:nvSpPr>
          <p:cNvPr id="18" name="Shape 16"/>
          <p:cNvSpPr/>
          <p:nvPr/>
        </p:nvSpPr>
        <p:spPr>
          <a:xfrm>
            <a:off x="5468112" y="6052382"/>
            <a:ext cx="310896" cy="348418"/>
          </a:xfrm>
          <a:prstGeom prst="rect">
            <a:avLst/>
          </a:prstGeom>
          <a:solidFill>
            <a:srgbClr val="0F2A4A"/>
          </a:solidFill>
          <a:ln w="12700">
            <a:solidFill>
              <a:srgbClr val="0F2A4A"/>
            </a:solidFill>
            <a:prstDash val="solid"/>
          </a:ln>
        </p:spPr>
      </p:sp>
      <p:sp>
        <p:nvSpPr>
          <p:cNvPr id="19" name="Shape 17"/>
          <p:cNvSpPr/>
          <p:nvPr/>
        </p:nvSpPr>
        <p:spPr>
          <a:xfrm>
            <a:off x="5888736" y="6146187"/>
            <a:ext cx="310896" cy="254613"/>
          </a:xfrm>
          <a:prstGeom prst="rect">
            <a:avLst/>
          </a:prstGeom>
          <a:solidFill>
            <a:srgbClr val="0F2A4A"/>
          </a:solidFill>
          <a:ln w="12700">
            <a:solidFill>
              <a:srgbClr val="0F2A4A"/>
            </a:solidFill>
            <a:prstDash val="solid"/>
          </a:ln>
        </p:spPr>
      </p:sp>
      <p:sp>
        <p:nvSpPr>
          <p:cNvPr id="20" name="Shape 18"/>
          <p:cNvSpPr/>
          <p:nvPr/>
        </p:nvSpPr>
        <p:spPr>
          <a:xfrm>
            <a:off x="6309360" y="6226591"/>
            <a:ext cx="310896" cy="174209"/>
          </a:xfrm>
          <a:prstGeom prst="rect">
            <a:avLst/>
          </a:prstGeom>
          <a:solidFill>
            <a:srgbClr val="0F2A4A"/>
          </a:solidFill>
          <a:ln w="12700">
            <a:solidFill>
              <a:srgbClr val="0F2A4A"/>
            </a:solidFill>
            <a:prstDash val="solid"/>
          </a:ln>
        </p:spPr>
      </p:sp>
      <p:sp>
        <p:nvSpPr>
          <p:cNvPr id="21" name="Shape 19"/>
          <p:cNvSpPr/>
          <p:nvPr/>
        </p:nvSpPr>
        <p:spPr>
          <a:xfrm>
            <a:off x="6729984" y="6280194"/>
            <a:ext cx="310896" cy="120606"/>
          </a:xfrm>
          <a:prstGeom prst="rect">
            <a:avLst/>
          </a:prstGeom>
          <a:solidFill>
            <a:srgbClr val="0F2A4A"/>
          </a:solidFill>
          <a:ln w="12700">
            <a:solidFill>
              <a:srgbClr val="0F2A4A"/>
            </a:solidFill>
            <a:prstDash val="solid"/>
          </a:ln>
        </p:spPr>
      </p:sp>
      <p:sp>
        <p:nvSpPr>
          <p:cNvPr id="22" name="Shape 20"/>
          <p:cNvSpPr/>
          <p:nvPr/>
        </p:nvSpPr>
        <p:spPr>
          <a:xfrm>
            <a:off x="7150608" y="6306995"/>
            <a:ext cx="310896" cy="93805"/>
          </a:xfrm>
          <a:prstGeom prst="rect">
            <a:avLst/>
          </a:prstGeom>
          <a:solidFill>
            <a:srgbClr val="0F2A4A"/>
          </a:solidFill>
          <a:ln w="12700">
            <a:solidFill>
              <a:srgbClr val="0F2A4A"/>
            </a:solidFill>
            <a:prstDash val="solid"/>
          </a:ln>
        </p:spPr>
      </p:sp>
      <p:sp>
        <p:nvSpPr>
          <p:cNvPr id="23" name="Shape 21"/>
          <p:cNvSpPr/>
          <p:nvPr/>
        </p:nvSpPr>
        <p:spPr>
          <a:xfrm>
            <a:off x="7571232" y="6333797"/>
            <a:ext cx="310896" cy="67003"/>
          </a:xfrm>
          <a:prstGeom prst="rect">
            <a:avLst/>
          </a:prstGeom>
          <a:solidFill>
            <a:srgbClr val="0F2A4A"/>
          </a:solidFill>
          <a:ln w="12700">
            <a:solidFill>
              <a:srgbClr val="0F2A4A"/>
            </a:solidFill>
            <a:prstDash val="solid"/>
          </a:ln>
        </p:spPr>
      </p:sp>
      <p:sp>
        <p:nvSpPr>
          <p:cNvPr id="24" name="Shape 22"/>
          <p:cNvSpPr/>
          <p:nvPr/>
        </p:nvSpPr>
        <p:spPr>
          <a:xfrm>
            <a:off x="7991856" y="6347197"/>
            <a:ext cx="310896" cy="53603"/>
          </a:xfrm>
          <a:prstGeom prst="rect">
            <a:avLst/>
          </a:prstGeom>
          <a:solidFill>
            <a:srgbClr val="0F2A4A"/>
          </a:solidFill>
          <a:ln w="12700">
            <a:solidFill>
              <a:srgbClr val="0F2A4A"/>
            </a:solidFill>
            <a:prstDash val="solid"/>
          </a:ln>
        </p:spPr>
      </p:sp>
      <p:sp>
        <p:nvSpPr>
          <p:cNvPr id="25" name="Shape 23"/>
          <p:cNvSpPr/>
          <p:nvPr/>
        </p:nvSpPr>
        <p:spPr>
          <a:xfrm>
            <a:off x="8412480" y="6360598"/>
            <a:ext cx="310896" cy="40202"/>
          </a:xfrm>
          <a:prstGeom prst="rect">
            <a:avLst/>
          </a:prstGeom>
          <a:solidFill>
            <a:srgbClr val="0F2A4A"/>
          </a:solidFill>
          <a:ln w="12700">
            <a:solidFill>
              <a:srgbClr val="0F2A4A"/>
            </a:solidFill>
            <a:prstDash val="solid"/>
          </a:ln>
        </p:spPr>
      </p:sp>
      <p:sp>
        <p:nvSpPr>
          <p:cNvPr id="26" name="Shape 24"/>
          <p:cNvSpPr/>
          <p:nvPr/>
        </p:nvSpPr>
        <p:spPr>
          <a:xfrm>
            <a:off x="8833104" y="6360598"/>
            <a:ext cx="310896" cy="40202"/>
          </a:xfrm>
          <a:prstGeom prst="rect">
            <a:avLst/>
          </a:prstGeom>
          <a:solidFill>
            <a:srgbClr val="0F2A4A"/>
          </a:solidFill>
          <a:ln w="12700">
            <a:solidFill>
              <a:srgbClr val="0F2A4A"/>
            </a:solidFill>
            <a:prstDash val="solid"/>
          </a:ln>
        </p:spPr>
      </p:sp>
      <p:sp>
        <p:nvSpPr>
          <p:cNvPr id="27" name="Shape 25"/>
          <p:cNvSpPr/>
          <p:nvPr/>
        </p:nvSpPr>
        <p:spPr>
          <a:xfrm>
            <a:off x="9253728" y="6373999"/>
            <a:ext cx="310896" cy="26801"/>
          </a:xfrm>
          <a:prstGeom prst="rect">
            <a:avLst/>
          </a:prstGeom>
          <a:solidFill>
            <a:srgbClr val="0F2A4A"/>
          </a:solidFill>
          <a:ln w="12700">
            <a:solidFill>
              <a:srgbClr val="0F2A4A"/>
            </a:solidFill>
            <a:prstDash val="solid"/>
          </a:ln>
        </p:spPr>
      </p:sp>
      <p:sp>
        <p:nvSpPr>
          <p:cNvPr id="28" name="Shape 26"/>
          <p:cNvSpPr/>
          <p:nvPr/>
        </p:nvSpPr>
        <p:spPr>
          <a:xfrm>
            <a:off x="9674352" y="6373999"/>
            <a:ext cx="310896" cy="26801"/>
          </a:xfrm>
          <a:prstGeom prst="rect">
            <a:avLst/>
          </a:prstGeom>
          <a:solidFill>
            <a:srgbClr val="0F2A4A"/>
          </a:solidFill>
          <a:ln w="12700">
            <a:solidFill>
              <a:srgbClr val="0F2A4A"/>
            </a:solidFill>
            <a:prstDash val="solid"/>
          </a:ln>
        </p:spPr>
      </p:sp>
      <p:sp>
        <p:nvSpPr>
          <p:cNvPr id="29" name="Text 27"/>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30" name="Text 28"/>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31</a:t>
            </a:r>
            <a:endParaRPr lang="en-US" sz="9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No mide el riesgo de enfermar o morir</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Distribución proporcional</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32</a:t>
            </a:r>
            <a:endParaRPr lang="en-US" sz="950" dirty="0"/>
          </a:p>
        </p:txBody>
      </p:sp>
      <p:sp>
        <p:nvSpPr>
          <p:cNvPr id="6" name="Text 4"/>
          <p:cNvSpPr txBox="1"/>
          <p:nvPr/>
        </p:nvSpPr>
        <p:spPr>
          <a:xfrm>
            <a:off x="658368" y="1600200"/>
            <a:ext cx="10515600" cy="685800"/>
          </a:xfrm>
          <a:prstGeom prst="rect">
            <a:avLst/>
          </a:prstGeom>
          <a:noFill/>
          <a:ln/>
        </p:spPr>
        <p:txBody>
          <a:bodyPr wrap="square" lIns="0" tIns="0" rIns="0" bIns="0" rtlCol="0" anchor="ctr"/>
          <a:lstStyle/>
          <a:p>
            <a:pPr algn="l" indent="0" marL="0">
              <a:lnSpc>
                <a:spcPct val="115000"/>
              </a:lnSpc>
              <a:buNone/>
            </a:pPr>
            <a:r>
              <a:rPr lang="en-US" sz="1450" dirty="0">
                <a:solidFill>
                  <a:srgbClr val="14202E"/>
                </a:solidFill>
                <a:latin typeface="Calibri" pitchFamily="34" charset="0"/>
                <a:ea typeface="Calibri" pitchFamily="34" charset="-122"/>
                <a:cs typeface="Calibri" pitchFamily="34" charset="-120"/>
              </a:rPr>
              <a:t>Brote de tifus exantemático en una comunidad andina: enfermaron 38 personas, 24 hombres y 14 mujeres. Se desconoce cuántos hombres y mujeres había en la comunidad.</a:t>
            </a:r>
            <a:endParaRPr lang="en-US" sz="1450" dirty="0"/>
          </a:p>
        </p:txBody>
      </p:sp>
      <p:sp>
        <p:nvSpPr>
          <p:cNvPr id="7" name="Shape 5"/>
          <p:cNvSpPr/>
          <p:nvPr/>
        </p:nvSpPr>
        <p:spPr>
          <a:xfrm>
            <a:off x="658368" y="2377440"/>
            <a:ext cx="10872216" cy="475488"/>
          </a:xfrm>
          <a:prstGeom prst="roundRect">
            <a:avLst>
              <a:gd name="adj" fmla="val 7692"/>
            </a:avLst>
          </a:prstGeom>
          <a:solidFill>
            <a:srgbClr val="F1F4F8"/>
          </a:solidFill>
          <a:ln w="12700">
            <a:solidFill>
              <a:srgbClr val="333333"/>
            </a:solidFill>
            <a:prstDash val="solid"/>
          </a:ln>
        </p:spPr>
      </p:sp>
      <p:sp>
        <p:nvSpPr>
          <p:cNvPr id="8" name="Text 6"/>
          <p:cNvSpPr txBox="1"/>
          <p:nvPr/>
        </p:nvSpPr>
        <p:spPr>
          <a:xfrm>
            <a:off x="932688" y="2468880"/>
            <a:ext cx="10323576" cy="292608"/>
          </a:xfrm>
          <a:prstGeom prst="rect">
            <a:avLst/>
          </a:prstGeom>
          <a:noFill/>
          <a:ln/>
        </p:spPr>
        <p:txBody>
          <a:bodyPr wrap="square" lIns="0" tIns="0" rIns="0" bIns="0" rtlCol="0" anchor="ctr"/>
          <a:lstStyle/>
          <a:p>
            <a:pPr indent="0" marL="0">
              <a:buNone/>
            </a:pPr>
            <a:r>
              <a:rPr lang="en-US" sz="1400" dirty="0">
                <a:solidFill>
                  <a:srgbClr val="14202E"/>
                </a:solidFill>
                <a:latin typeface="Calibri" pitchFamily="34" charset="0"/>
                <a:ea typeface="Calibri" pitchFamily="34" charset="-122"/>
                <a:cs typeface="Calibri" pitchFamily="34" charset="-120"/>
              </a:rPr>
              <a:t>Hombres: 24 ÷ 38 × 100 = 63,2 %</a:t>
            </a:r>
            <a:endParaRPr lang="en-US" sz="1400" dirty="0"/>
          </a:p>
        </p:txBody>
      </p:sp>
      <p:sp>
        <p:nvSpPr>
          <p:cNvPr id="9" name="Shape 7"/>
          <p:cNvSpPr/>
          <p:nvPr/>
        </p:nvSpPr>
        <p:spPr>
          <a:xfrm>
            <a:off x="658368" y="2944368"/>
            <a:ext cx="10872216" cy="475488"/>
          </a:xfrm>
          <a:prstGeom prst="roundRect">
            <a:avLst>
              <a:gd name="adj" fmla="val 7692"/>
            </a:avLst>
          </a:prstGeom>
          <a:solidFill>
            <a:srgbClr val="F1F4F8"/>
          </a:solidFill>
          <a:ln w="12700">
            <a:solidFill>
              <a:srgbClr val="333333"/>
            </a:solidFill>
            <a:prstDash val="solid"/>
          </a:ln>
        </p:spPr>
      </p:sp>
      <p:sp>
        <p:nvSpPr>
          <p:cNvPr id="10" name="Text 8"/>
          <p:cNvSpPr txBox="1"/>
          <p:nvPr/>
        </p:nvSpPr>
        <p:spPr>
          <a:xfrm>
            <a:off x="932688" y="3035808"/>
            <a:ext cx="10323576" cy="292608"/>
          </a:xfrm>
          <a:prstGeom prst="rect">
            <a:avLst/>
          </a:prstGeom>
          <a:noFill/>
          <a:ln/>
        </p:spPr>
        <p:txBody>
          <a:bodyPr wrap="square" lIns="0" tIns="0" rIns="0" bIns="0" rtlCol="0" anchor="ctr"/>
          <a:lstStyle/>
          <a:p>
            <a:pPr indent="0" marL="0">
              <a:buNone/>
            </a:pPr>
            <a:r>
              <a:rPr lang="en-US" sz="1400" dirty="0">
                <a:solidFill>
                  <a:srgbClr val="14202E"/>
                </a:solidFill>
                <a:latin typeface="Calibri" pitchFamily="34" charset="0"/>
                <a:ea typeface="Calibri" pitchFamily="34" charset="-122"/>
                <a:cs typeface="Calibri" pitchFamily="34" charset="-120"/>
              </a:rPr>
              <a:t>Mujeres: 14 ÷ 38 × 100 = 36,8 %</a:t>
            </a:r>
            <a:endParaRPr lang="en-US" sz="1400" dirty="0"/>
          </a:p>
        </p:txBody>
      </p:sp>
      <p:sp>
        <p:nvSpPr>
          <p:cNvPr id="11" name="Shape 9"/>
          <p:cNvSpPr/>
          <p:nvPr/>
        </p:nvSpPr>
        <p:spPr>
          <a:xfrm>
            <a:off x="658368" y="3511296"/>
            <a:ext cx="10872216" cy="475488"/>
          </a:xfrm>
          <a:prstGeom prst="roundRect">
            <a:avLst>
              <a:gd name="adj" fmla="val 7692"/>
            </a:avLst>
          </a:prstGeom>
          <a:solidFill>
            <a:srgbClr val="F6E4E6"/>
          </a:solidFill>
          <a:ln w="12700">
            <a:solidFill>
              <a:srgbClr val="333333"/>
            </a:solidFill>
            <a:prstDash val="solid"/>
          </a:ln>
        </p:spPr>
      </p:sp>
      <p:sp>
        <p:nvSpPr>
          <p:cNvPr id="12" name="Text 10"/>
          <p:cNvSpPr txBox="1"/>
          <p:nvPr/>
        </p:nvSpPr>
        <p:spPr>
          <a:xfrm>
            <a:off x="932688" y="3602736"/>
            <a:ext cx="10323576" cy="292608"/>
          </a:xfrm>
          <a:prstGeom prst="rect">
            <a:avLst/>
          </a:prstGeom>
          <a:noFill/>
          <a:ln/>
        </p:spPr>
        <p:txBody>
          <a:bodyPr wrap="square" lIns="0" tIns="0" rIns="0" bIns="0" rtlCol="0" anchor="ctr"/>
          <a:lstStyle/>
          <a:p>
            <a:pPr indent="0" marL="0">
              <a:buNone/>
            </a:pPr>
            <a:r>
              <a:rPr lang="en-US" sz="1550" b="1" dirty="0">
                <a:solidFill>
                  <a:srgbClr val="B52639"/>
                </a:solidFill>
                <a:latin typeface="Calibri" pitchFamily="34" charset="0"/>
                <a:ea typeface="Calibri" pitchFamily="34" charset="-122"/>
                <a:cs typeface="Calibri" pitchFamily="34" charset="-120"/>
              </a:rPr>
              <a:t>Razón hombre : mujer = 24 ÷ 14 = 1,7</a:t>
            </a:r>
            <a:endParaRPr lang="en-US" sz="1550" dirty="0"/>
          </a:p>
        </p:txBody>
      </p:sp>
      <p:sp>
        <p:nvSpPr>
          <p:cNvPr id="13" name="Shape 11"/>
          <p:cNvSpPr/>
          <p:nvPr/>
        </p:nvSpPr>
        <p:spPr>
          <a:xfrm>
            <a:off x="658368" y="4206240"/>
            <a:ext cx="5253228" cy="1371600"/>
          </a:xfrm>
          <a:prstGeom prst="roundRect">
            <a:avLst>
              <a:gd name="adj" fmla="val 2667"/>
            </a:avLst>
          </a:prstGeom>
          <a:solidFill>
            <a:srgbClr val="F1F4F8"/>
          </a:solidFill>
          <a:ln w="12700">
            <a:solidFill>
              <a:srgbClr val="F1F4F8"/>
            </a:solidFill>
            <a:prstDash val="solid"/>
          </a:ln>
        </p:spPr>
      </p:sp>
      <p:sp>
        <p:nvSpPr>
          <p:cNvPr id="14" name="Text 12"/>
          <p:cNvSpPr txBox="1"/>
          <p:nvPr/>
        </p:nvSpPr>
        <p:spPr>
          <a:xfrm>
            <a:off x="896112" y="440740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SE PUEDE DECIR</a:t>
            </a:r>
            <a:endParaRPr lang="en-US" sz="1050" dirty="0"/>
          </a:p>
        </p:txBody>
      </p:sp>
      <p:sp>
        <p:nvSpPr>
          <p:cNvPr id="15" name="Text 13"/>
          <p:cNvSpPr txBox="1"/>
          <p:nvPr/>
        </p:nvSpPr>
        <p:spPr>
          <a:xfrm>
            <a:off x="896112" y="4700016"/>
            <a:ext cx="4777740" cy="694944"/>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“De cada diez enfermos, al menos seis fueron varones.”  “Hubo 1,7 casos en varones por cada caso en mujeres.”</a:t>
            </a:r>
            <a:endParaRPr lang="en-US" sz="1300" dirty="0"/>
          </a:p>
        </p:txBody>
      </p:sp>
      <p:sp>
        <p:nvSpPr>
          <p:cNvPr id="16" name="Shape 14"/>
          <p:cNvSpPr/>
          <p:nvPr/>
        </p:nvSpPr>
        <p:spPr>
          <a:xfrm>
            <a:off x="6277356" y="4206240"/>
            <a:ext cx="5253228" cy="1371600"/>
          </a:xfrm>
          <a:prstGeom prst="roundRect">
            <a:avLst>
              <a:gd name="adj" fmla="val 2667"/>
            </a:avLst>
          </a:prstGeom>
          <a:solidFill>
            <a:srgbClr val="F6E4E6"/>
          </a:solidFill>
          <a:ln w="12700">
            <a:solidFill>
              <a:srgbClr val="F6E4E6"/>
            </a:solidFill>
            <a:prstDash val="solid"/>
          </a:ln>
        </p:spPr>
      </p:sp>
      <p:sp>
        <p:nvSpPr>
          <p:cNvPr id="17" name="Text 15"/>
          <p:cNvSpPr txBox="1"/>
          <p:nvPr/>
        </p:nvSpPr>
        <p:spPr>
          <a:xfrm>
            <a:off x="6515100" y="4407408"/>
            <a:ext cx="4777740"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NO SE PUEDE DECIR</a:t>
            </a:r>
            <a:endParaRPr lang="en-US" sz="1050" dirty="0"/>
          </a:p>
        </p:txBody>
      </p:sp>
      <p:sp>
        <p:nvSpPr>
          <p:cNvPr id="18" name="Text 16"/>
          <p:cNvSpPr txBox="1"/>
          <p:nvPr/>
        </p:nvSpPr>
        <p:spPr>
          <a:xfrm>
            <a:off x="6515100" y="4700016"/>
            <a:ext cx="4777740" cy="694944"/>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Que los varones tuvieran más riesgo. Si fueran el 80 % de la comunidad, su riesgo sería incluso menor que el de las mujeres.</a:t>
            </a:r>
            <a:endParaRPr lang="en-US" sz="13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Aplicación con dato oficial</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Dónde están los casos no es quién tiene más riesgo</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33</a:t>
            </a:r>
            <a:endParaRPr lang="en-US" sz="950" dirty="0"/>
          </a:p>
        </p:txBody>
      </p:sp>
      <p:sp>
        <p:nvSpPr>
          <p:cNvPr id="6" name="Shape 4"/>
          <p:cNvSpPr/>
          <p:nvPr/>
        </p:nvSpPr>
        <p:spPr>
          <a:xfrm>
            <a:off x="658368" y="1737360"/>
            <a:ext cx="3291840" cy="1828800"/>
          </a:xfrm>
          <a:prstGeom prst="roundRect">
            <a:avLst>
              <a:gd name="adj" fmla="val 2000"/>
            </a:avLst>
          </a:prstGeom>
          <a:solidFill>
            <a:srgbClr val="08182C"/>
          </a:solidFill>
          <a:ln w="12700">
            <a:solidFill>
              <a:srgbClr val="08182C"/>
            </a:solidFill>
            <a:prstDash val="solid"/>
          </a:ln>
        </p:spPr>
      </p:sp>
      <p:sp>
        <p:nvSpPr>
          <p:cNvPr id="7" name="Text 5"/>
          <p:cNvSpPr txBox="1"/>
          <p:nvPr/>
        </p:nvSpPr>
        <p:spPr>
          <a:xfrm>
            <a:off x="841248" y="1993392"/>
            <a:ext cx="2926080" cy="777240"/>
          </a:xfrm>
          <a:prstGeom prst="rect">
            <a:avLst/>
          </a:prstGeom>
          <a:noFill/>
          <a:ln/>
        </p:spPr>
        <p:txBody>
          <a:bodyPr wrap="square" lIns="0" tIns="0" rIns="0" bIns="0" rtlCol="0" anchor="ctr"/>
          <a:lstStyle/>
          <a:p>
            <a:pPr algn="ctr" indent="0" marL="0">
              <a:buNone/>
            </a:pPr>
            <a:r>
              <a:rPr lang="en-US" sz="5200" b="1" dirty="0">
                <a:solidFill>
                  <a:srgbClr val="B52639"/>
                </a:solidFill>
                <a:latin typeface="Cambria" pitchFamily="34" charset="0"/>
                <a:ea typeface="Cambria" pitchFamily="34" charset="-122"/>
                <a:cs typeface="Cambria" pitchFamily="34" charset="-120"/>
              </a:rPr>
              <a:t>25 %</a:t>
            </a:r>
            <a:endParaRPr lang="en-US" sz="5200" dirty="0"/>
          </a:p>
        </p:txBody>
      </p:sp>
      <p:sp>
        <p:nvSpPr>
          <p:cNvPr id="8" name="Text 6"/>
          <p:cNvSpPr txBox="1"/>
          <p:nvPr/>
        </p:nvSpPr>
        <p:spPr>
          <a:xfrm>
            <a:off x="841248" y="2788920"/>
            <a:ext cx="2926080" cy="640080"/>
          </a:xfrm>
          <a:prstGeom prst="rect">
            <a:avLst/>
          </a:prstGeom>
          <a:noFill/>
          <a:ln/>
        </p:spPr>
        <p:txBody>
          <a:bodyPr wrap="square" lIns="0" tIns="0" rIns="0" bIns="0" rtlCol="0" anchor="ctr"/>
          <a:lstStyle/>
          <a:p>
            <a:pPr algn="ctr" indent="0" marL="0">
              <a:lnSpc>
                <a:spcPct val="110000"/>
              </a:lnSpc>
              <a:buNone/>
            </a:pPr>
            <a:r>
              <a:rPr lang="en-US" sz="1150" dirty="0">
                <a:solidFill>
                  <a:srgbClr val="8FB4D4"/>
                </a:solidFill>
                <a:latin typeface="Calibri" pitchFamily="34" charset="0"/>
                <a:ea typeface="Calibri" pitchFamily="34" charset="-122"/>
                <a:cs typeface="Calibri" pitchFamily="34" charset="-120"/>
              </a:rPr>
              <a:t>de las muertes maternas del país</a:t>
            </a:r>
            <a:endParaRPr lang="en-US" sz="1150" dirty="0"/>
          </a:p>
          <a:p>
            <a:pPr algn="ctr" indent="0" marL="0">
              <a:lnSpc>
                <a:spcPct val="110000"/>
              </a:lnSpc>
              <a:buNone/>
            </a:pPr>
            <a:r>
              <a:rPr lang="en-US" sz="1150" dirty="0">
                <a:solidFill>
                  <a:srgbClr val="8FB4D4"/>
                </a:solidFill>
                <a:latin typeface="Calibri" pitchFamily="34" charset="0"/>
                <a:ea typeface="Calibri" pitchFamily="34" charset="-122"/>
                <a:cs typeface="Calibri" pitchFamily="34" charset="-120"/>
              </a:rPr>
              <a:t>se concentraba en Loreto, 2025</a:t>
            </a:r>
            <a:endParaRPr lang="en-US" sz="1150" dirty="0"/>
          </a:p>
        </p:txBody>
      </p:sp>
      <p:sp>
        <p:nvSpPr>
          <p:cNvPr id="9" name="Shape 7"/>
          <p:cNvSpPr/>
          <p:nvPr/>
        </p:nvSpPr>
        <p:spPr>
          <a:xfrm>
            <a:off x="4224528" y="1737360"/>
            <a:ext cx="7306056" cy="1828800"/>
          </a:xfrm>
          <a:prstGeom prst="roundRect">
            <a:avLst>
              <a:gd name="adj" fmla="val 2000"/>
            </a:avLst>
          </a:prstGeom>
          <a:solidFill>
            <a:srgbClr val="F1F4F8"/>
          </a:solidFill>
          <a:ln w="12700">
            <a:solidFill>
              <a:srgbClr val="F1F4F8"/>
            </a:solidFill>
            <a:prstDash val="solid"/>
          </a:ln>
        </p:spPr>
      </p:sp>
      <p:sp>
        <p:nvSpPr>
          <p:cNvPr id="10" name="Text 8"/>
          <p:cNvSpPr txBox="1"/>
          <p:nvPr/>
        </p:nvSpPr>
        <p:spPr>
          <a:xfrm>
            <a:off x="4462272" y="1938528"/>
            <a:ext cx="6830568"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QUÉ TIPO DE MEDIDA ES</a:t>
            </a:r>
            <a:endParaRPr lang="en-US" sz="1050" dirty="0"/>
          </a:p>
        </p:txBody>
      </p:sp>
      <p:sp>
        <p:nvSpPr>
          <p:cNvPr id="11" name="Text 9"/>
          <p:cNvSpPr txBox="1"/>
          <p:nvPr/>
        </p:nvSpPr>
        <p:spPr>
          <a:xfrm>
            <a:off x="4462272" y="2231136"/>
            <a:ext cx="6830568" cy="115214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Distribución proporcional. Es un dato poderoso para decidir dónde enviar recursos, porque dice dónde están las muertes.</a:t>
            </a:r>
            <a:endParaRPr lang="en-US" sz="1400" dirty="0"/>
          </a:p>
        </p:txBody>
      </p:sp>
      <p:sp>
        <p:nvSpPr>
          <p:cNvPr id="12" name="Shape 10"/>
          <p:cNvSpPr/>
          <p:nvPr/>
        </p:nvSpPr>
        <p:spPr>
          <a:xfrm>
            <a:off x="658368" y="3794760"/>
            <a:ext cx="10872216" cy="1600200"/>
          </a:xfrm>
          <a:prstGeom prst="roundRect">
            <a:avLst>
              <a:gd name="adj" fmla="val 2286"/>
            </a:avLst>
          </a:prstGeom>
          <a:solidFill>
            <a:srgbClr val="F6E4E6"/>
          </a:solidFill>
          <a:ln w="12700">
            <a:solidFill>
              <a:srgbClr val="F6E4E6"/>
            </a:solidFill>
            <a:prstDash val="solid"/>
          </a:ln>
        </p:spPr>
      </p:sp>
      <p:sp>
        <p:nvSpPr>
          <p:cNvPr id="13" name="Text 11"/>
          <p:cNvSpPr txBox="1"/>
          <p:nvPr/>
        </p:nvSpPr>
        <p:spPr>
          <a:xfrm>
            <a:off x="896112" y="3995928"/>
            <a:ext cx="1039672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LO QUE NO DICE POR SÍ SOLO</a:t>
            </a:r>
            <a:endParaRPr lang="en-US" sz="1050" dirty="0"/>
          </a:p>
        </p:txBody>
      </p:sp>
      <p:sp>
        <p:nvSpPr>
          <p:cNvPr id="14" name="Text 12"/>
          <p:cNvSpPr txBox="1"/>
          <p:nvPr/>
        </p:nvSpPr>
        <p:spPr>
          <a:xfrm>
            <a:off x="896112" y="4288536"/>
            <a:ext cx="10396728" cy="923544"/>
          </a:xfrm>
          <a:prstGeom prst="rect">
            <a:avLst/>
          </a:prstGeom>
          <a:noFill/>
          <a:ln/>
        </p:spPr>
        <p:txBody>
          <a:bodyPr wrap="square" lIns="0" tIns="0" rIns="0" bIns="0" rtlCol="0" anchor="ctr"/>
          <a:lstStyle/>
          <a:p>
            <a:pPr indent="0" marL="0">
              <a:lnSpc>
                <a:spcPct val="112000"/>
              </a:lnSpc>
              <a:buNone/>
            </a:pPr>
            <a:r>
              <a:rPr lang="en-US" sz="1450" dirty="0">
                <a:solidFill>
                  <a:srgbClr val="14202E"/>
                </a:solidFill>
                <a:latin typeface="Calibri" pitchFamily="34" charset="0"/>
                <a:ea typeface="Calibri" pitchFamily="34" charset="-122"/>
                <a:cs typeface="Calibri" pitchFamily="34" charset="-120"/>
              </a:rPr>
              <a:t>Que una embarazada en Loreto tenga más riesgo que una en Lima. Para eso hace falta la razón de mortalidad materna de cada región, calculada con sus propios nacidos vivos como denominador.</a:t>
            </a:r>
            <a:endParaRPr lang="en-US" sz="1450" dirty="0"/>
          </a:p>
        </p:txBody>
      </p:sp>
      <p:sp>
        <p:nvSpPr>
          <p:cNvPr id="15" name="Text 13"/>
          <p:cNvSpPr txBox="1"/>
          <p:nvPr/>
        </p:nvSpPr>
        <p:spPr>
          <a:xfrm>
            <a:off x="658368" y="5532120"/>
            <a:ext cx="10872216" cy="384048"/>
          </a:xfrm>
          <a:prstGeom prst="rect">
            <a:avLst/>
          </a:prstGeom>
          <a:noFill/>
          <a:ln/>
        </p:spPr>
        <p:txBody>
          <a:bodyPr wrap="square" lIns="0" tIns="0" rIns="0" bIns="0" rtlCol="0" anchor="ctr"/>
          <a:lstStyle/>
          <a:p>
            <a:pPr indent="0" marL="0">
              <a:lnSpc>
                <a:spcPct val="105000"/>
              </a:lnSpc>
              <a:buNone/>
            </a:pPr>
            <a:r>
              <a:rPr lang="en-US" sz="950" i="1" dirty="0">
                <a:solidFill>
                  <a:srgbClr val="54637A"/>
                </a:solidFill>
                <a:latin typeface="Calibri" pitchFamily="34" charset="0"/>
                <a:ea typeface="Calibri" pitchFamily="34" charset="-122"/>
                <a:cs typeface="Calibri" pitchFamily="34" charset="-120"/>
              </a:rPr>
              <a:t>Fuente: OPS/OMS, nota de prensa del 7 de octubre de 2025.</a:t>
            </a:r>
            <a:endParaRPr lang="en-US" sz="9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Dos formas de medirla</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Mortalidad proporcional</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34</a:t>
            </a:r>
            <a:endParaRPr lang="en-US" sz="950" dirty="0"/>
          </a:p>
        </p:txBody>
      </p:sp>
      <p:sp>
        <p:nvSpPr>
          <p:cNvPr id="6" name="Shape 4"/>
          <p:cNvSpPr/>
          <p:nvPr/>
        </p:nvSpPr>
        <p:spPr>
          <a:xfrm>
            <a:off x="658368" y="1691640"/>
            <a:ext cx="5253228" cy="2468880"/>
          </a:xfrm>
          <a:prstGeom prst="roundRect">
            <a:avLst>
              <a:gd name="adj" fmla="val 1481"/>
            </a:avLst>
          </a:prstGeom>
          <a:solidFill>
            <a:srgbClr val="F1F4F8"/>
          </a:solidFill>
          <a:ln w="12700">
            <a:solidFill>
              <a:srgbClr val="F1F4F8"/>
            </a:solidFill>
            <a:prstDash val="solid"/>
          </a:ln>
        </p:spPr>
      </p:sp>
      <p:sp>
        <p:nvSpPr>
          <p:cNvPr id="7" name="Text 5"/>
          <p:cNvSpPr txBox="1"/>
          <p:nvPr/>
        </p:nvSpPr>
        <p:spPr>
          <a:xfrm>
            <a:off x="896112" y="189280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PROPIAMENTE DICHA</a:t>
            </a:r>
            <a:endParaRPr lang="en-US" sz="1050" dirty="0"/>
          </a:p>
        </p:txBody>
      </p:sp>
      <p:sp>
        <p:nvSpPr>
          <p:cNvPr id="8" name="Text 6"/>
          <p:cNvSpPr txBox="1"/>
          <p:nvPr/>
        </p:nvSpPr>
        <p:spPr>
          <a:xfrm>
            <a:off x="896112" y="2185416"/>
            <a:ext cx="4777740" cy="1792224"/>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MP = muertes por una causa ÷ total de muertes × 100</a:t>
            </a:r>
            <a:endParaRPr lang="en-US" sz="1300" dirty="0"/>
          </a:p>
          <a:p>
            <a:pPr indent="0" marL="0">
              <a:lnSpc>
                <a:spcPct val="112000"/>
              </a:lnSpc>
              <a:buNone/>
            </a:pPr>
            <a:endParaRPr lang="en-US" sz="1300" dirty="0"/>
          </a:p>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Describe el perfil de causas de muerte y cuánto contribuye cada una.</a:t>
            </a:r>
            <a:endParaRPr lang="en-US" sz="1300" dirty="0"/>
          </a:p>
          <a:p>
            <a:pPr indent="0" marL="0">
              <a:lnSpc>
                <a:spcPct val="112000"/>
              </a:lnSpc>
              <a:buNone/>
            </a:pPr>
            <a:endParaRPr lang="en-US" sz="1300" dirty="0"/>
          </a:p>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Ejemplo: en 2021 la COVID-19 fue el 35,7 % de las defunciones del Perú.</a:t>
            </a:r>
            <a:endParaRPr lang="en-US" sz="1300" dirty="0"/>
          </a:p>
        </p:txBody>
      </p:sp>
      <p:sp>
        <p:nvSpPr>
          <p:cNvPr id="9" name="Shape 7"/>
          <p:cNvSpPr/>
          <p:nvPr/>
        </p:nvSpPr>
        <p:spPr>
          <a:xfrm>
            <a:off x="6277356" y="1691640"/>
            <a:ext cx="5253228" cy="2468880"/>
          </a:xfrm>
          <a:prstGeom prst="roundRect">
            <a:avLst>
              <a:gd name="adj" fmla="val 1481"/>
            </a:avLst>
          </a:prstGeom>
          <a:solidFill>
            <a:srgbClr val="F1F4F8"/>
          </a:solidFill>
          <a:ln w="12700">
            <a:solidFill>
              <a:srgbClr val="F1F4F8"/>
            </a:solidFill>
            <a:prstDash val="solid"/>
          </a:ln>
        </p:spPr>
      </p:sp>
      <p:sp>
        <p:nvSpPr>
          <p:cNvPr id="10" name="Text 8"/>
          <p:cNvSpPr txBox="1"/>
          <p:nvPr/>
        </p:nvSpPr>
        <p:spPr>
          <a:xfrm>
            <a:off x="6515100" y="189280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RAZÓN DE MORTALIDAD PROPORCIONAL</a:t>
            </a:r>
            <a:endParaRPr lang="en-US" sz="1050" dirty="0"/>
          </a:p>
        </p:txBody>
      </p:sp>
      <p:sp>
        <p:nvSpPr>
          <p:cNvPr id="11" name="Text 9"/>
          <p:cNvSpPr txBox="1"/>
          <p:nvPr/>
        </p:nvSpPr>
        <p:spPr>
          <a:xfrm>
            <a:off x="6515100" y="2185416"/>
            <a:ext cx="4777740" cy="1792224"/>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Proporción observada de muertes por una causa ÷ proporción esperada en una población estándar.</a:t>
            </a:r>
            <a:endParaRPr lang="en-US" sz="1300" dirty="0"/>
          </a:p>
          <a:p>
            <a:pPr indent="0" marL="0">
              <a:lnSpc>
                <a:spcPct val="112000"/>
              </a:lnSpc>
              <a:buNone/>
            </a:pPr>
            <a:endParaRPr lang="en-US" sz="1300" dirty="0"/>
          </a:p>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Un valor mayor a 1 indica que esa causa pesa más de lo esperado.</a:t>
            </a:r>
            <a:endParaRPr lang="en-US" sz="1300" dirty="0"/>
          </a:p>
        </p:txBody>
      </p:sp>
      <p:sp>
        <p:nvSpPr>
          <p:cNvPr id="12" name="Shape 10"/>
          <p:cNvSpPr/>
          <p:nvPr/>
        </p:nvSpPr>
        <p:spPr>
          <a:xfrm>
            <a:off x="658368" y="4389120"/>
            <a:ext cx="10872216" cy="1097280"/>
          </a:xfrm>
          <a:prstGeom prst="roundRect">
            <a:avLst>
              <a:gd name="adj" fmla="val 3333"/>
            </a:avLst>
          </a:prstGeom>
          <a:solidFill>
            <a:srgbClr val="F6E4E6"/>
          </a:solidFill>
          <a:ln w="12700">
            <a:solidFill>
              <a:srgbClr val="F6E4E6"/>
            </a:solidFill>
            <a:prstDash val="solid"/>
          </a:ln>
        </p:spPr>
      </p:sp>
      <p:sp>
        <p:nvSpPr>
          <p:cNvPr id="13" name="Text 11"/>
          <p:cNvSpPr txBox="1"/>
          <p:nvPr/>
        </p:nvSpPr>
        <p:spPr>
          <a:xfrm>
            <a:off x="896112" y="4590288"/>
            <a:ext cx="10396728"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ERROR FRECUENTE</a:t>
            </a:r>
            <a:endParaRPr lang="en-US" sz="1050" dirty="0"/>
          </a:p>
        </p:txBody>
      </p:sp>
      <p:sp>
        <p:nvSpPr>
          <p:cNvPr id="14" name="Text 12"/>
          <p:cNvSpPr txBox="1"/>
          <p:nvPr/>
        </p:nvSpPr>
        <p:spPr>
          <a:xfrm>
            <a:off x="896112" y="4882896"/>
            <a:ext cx="10396728" cy="420624"/>
          </a:xfrm>
          <a:prstGeom prst="rect">
            <a:avLst/>
          </a:prstGeom>
          <a:noFill/>
          <a:ln/>
        </p:spPr>
        <p:txBody>
          <a:bodyPr wrap="square" lIns="0" tIns="0" rIns="0" bIns="0" rtlCol="0" anchor="ctr"/>
          <a:lstStyle/>
          <a:p>
            <a:pPr indent="0" marL="0">
              <a:lnSpc>
                <a:spcPct val="112000"/>
              </a:lnSpc>
              <a:buNone/>
            </a:pPr>
            <a:r>
              <a:rPr lang="en-US" sz="1300" dirty="0">
                <a:solidFill>
                  <a:srgbClr val="14202E"/>
                </a:solidFill>
                <a:latin typeface="Calibri" pitchFamily="34" charset="0"/>
                <a:ea typeface="Calibri" pitchFamily="34" charset="-122"/>
                <a:cs typeface="Calibri" pitchFamily="34" charset="-120"/>
              </a:rPr>
              <a:t>Tratarla como tasa. Su denominador es el total de muertes. Si una causa grande disminuye, las demás suben en proporción aunque su riesgo no cambie: cuando la COVID-19 dejó de matar a gran escala, las otras causas “subieron”.</a:t>
            </a:r>
            <a:endParaRPr lang="en-US" sz="13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1828800"/>
            <a:ext cx="2011680" cy="1371600"/>
          </a:xfrm>
          <a:prstGeom prst="rect">
            <a:avLst/>
          </a:prstGeom>
          <a:noFill/>
          <a:ln/>
        </p:spPr>
        <p:txBody>
          <a:bodyPr wrap="square" lIns="0" tIns="0" rIns="0" bIns="0" rtlCol="0" anchor="ctr"/>
          <a:lstStyle/>
          <a:p>
            <a:pPr indent="0" marL="0">
              <a:buNone/>
            </a:pPr>
            <a:r>
              <a:rPr lang="en-US" sz="8400" b="1" dirty="0">
                <a:solidFill>
                  <a:srgbClr val="B52639"/>
                </a:solidFill>
                <a:latin typeface="Cambria" pitchFamily="34" charset="0"/>
                <a:ea typeface="Cambria" pitchFamily="34" charset="-122"/>
                <a:cs typeface="Cambria" pitchFamily="34" charset="-120"/>
              </a:rPr>
              <a:t>6</a:t>
            </a:r>
            <a:endParaRPr lang="en-US" sz="8400" dirty="0"/>
          </a:p>
        </p:txBody>
      </p:sp>
      <p:sp>
        <p:nvSpPr>
          <p:cNvPr id="3" name="Text 1"/>
          <p:cNvSpPr txBox="1"/>
          <p:nvPr/>
        </p:nvSpPr>
        <p:spPr>
          <a:xfrm>
            <a:off x="658368" y="3017520"/>
            <a:ext cx="9052560" cy="11430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Ajuste de tasas</a:t>
            </a:r>
            <a:endParaRPr lang="en-US" sz="3600" dirty="0"/>
          </a:p>
        </p:txBody>
      </p:sp>
      <p:sp>
        <p:nvSpPr>
          <p:cNvPr id="4" name="Text 2"/>
          <p:cNvSpPr txBox="1"/>
          <p:nvPr/>
        </p:nvSpPr>
        <p:spPr>
          <a:xfrm>
            <a:off x="658368" y="4279392"/>
            <a:ext cx="8595360" cy="640080"/>
          </a:xfrm>
          <a:prstGeom prst="rect">
            <a:avLst/>
          </a:prstGeom>
          <a:noFill/>
          <a:ln/>
        </p:spPr>
        <p:txBody>
          <a:bodyPr wrap="square" lIns="0" tIns="0" rIns="0" bIns="0" rtlCol="0" anchor="ctr"/>
          <a:lstStyle/>
          <a:p>
            <a:pPr indent="0" marL="0">
              <a:buNone/>
            </a:pPr>
            <a:r>
              <a:rPr lang="en-US" sz="1400" dirty="0">
                <a:solidFill>
                  <a:srgbClr val="8FB4D4"/>
                </a:solidFill>
                <a:latin typeface="Calibri" pitchFamily="34" charset="0"/>
                <a:ea typeface="Calibri" pitchFamily="34" charset="-122"/>
                <a:cs typeface="Calibri" pitchFamily="34" charset="-120"/>
              </a:rPr>
              <a:t>Cuando la tasa cruda dice lo contrario de la verdad</a:t>
            </a:r>
            <a:endParaRPr lang="en-US" sz="1400" dirty="0"/>
          </a:p>
        </p:txBody>
      </p:sp>
      <p:sp>
        <p:nvSpPr>
          <p:cNvPr id="5" name="Shape 3"/>
          <p:cNvSpPr/>
          <p:nvPr/>
        </p:nvSpPr>
        <p:spPr>
          <a:xfrm>
            <a:off x="0" y="6320396"/>
            <a:ext cx="310896" cy="80404"/>
          </a:xfrm>
          <a:prstGeom prst="rect">
            <a:avLst/>
          </a:prstGeom>
          <a:solidFill>
            <a:srgbClr val="0F2A4A"/>
          </a:solidFill>
          <a:ln w="12700">
            <a:solidFill>
              <a:srgbClr val="0F2A4A"/>
            </a:solidFill>
            <a:prstDash val="solid"/>
          </a:ln>
        </p:spPr>
      </p:sp>
      <p:sp>
        <p:nvSpPr>
          <p:cNvPr id="6" name="Shape 4"/>
          <p:cNvSpPr/>
          <p:nvPr/>
        </p:nvSpPr>
        <p:spPr>
          <a:xfrm>
            <a:off x="420624" y="6266793"/>
            <a:ext cx="310896" cy="134007"/>
          </a:xfrm>
          <a:prstGeom prst="rect">
            <a:avLst/>
          </a:prstGeom>
          <a:solidFill>
            <a:srgbClr val="0F2A4A"/>
          </a:solidFill>
          <a:ln w="12700">
            <a:solidFill>
              <a:srgbClr val="0F2A4A"/>
            </a:solidFill>
            <a:prstDash val="solid"/>
          </a:ln>
        </p:spPr>
      </p:sp>
      <p:sp>
        <p:nvSpPr>
          <p:cNvPr id="7" name="Shape 5"/>
          <p:cNvSpPr/>
          <p:nvPr/>
        </p:nvSpPr>
        <p:spPr>
          <a:xfrm>
            <a:off x="841248" y="6186389"/>
            <a:ext cx="310896" cy="214411"/>
          </a:xfrm>
          <a:prstGeom prst="rect">
            <a:avLst/>
          </a:prstGeom>
          <a:solidFill>
            <a:srgbClr val="0F2A4A"/>
          </a:solidFill>
          <a:ln w="12700">
            <a:solidFill>
              <a:srgbClr val="0F2A4A"/>
            </a:solidFill>
            <a:prstDash val="solid"/>
          </a:ln>
        </p:spPr>
      </p:sp>
      <p:sp>
        <p:nvSpPr>
          <p:cNvPr id="8" name="Shape 6"/>
          <p:cNvSpPr/>
          <p:nvPr/>
        </p:nvSpPr>
        <p:spPr>
          <a:xfrm>
            <a:off x="1261872" y="6079183"/>
            <a:ext cx="310896" cy="321617"/>
          </a:xfrm>
          <a:prstGeom prst="rect">
            <a:avLst/>
          </a:prstGeom>
          <a:solidFill>
            <a:srgbClr val="0F2A4A"/>
          </a:solidFill>
          <a:ln w="12700">
            <a:solidFill>
              <a:srgbClr val="0F2A4A"/>
            </a:solidFill>
            <a:prstDash val="solid"/>
          </a:ln>
        </p:spPr>
      </p:sp>
      <p:sp>
        <p:nvSpPr>
          <p:cNvPr id="9" name="Shape 7"/>
          <p:cNvSpPr/>
          <p:nvPr/>
        </p:nvSpPr>
        <p:spPr>
          <a:xfrm>
            <a:off x="1682496" y="5945177"/>
            <a:ext cx="310896" cy="455623"/>
          </a:xfrm>
          <a:prstGeom prst="rect">
            <a:avLst/>
          </a:prstGeom>
          <a:solidFill>
            <a:srgbClr val="0F2A4A"/>
          </a:solidFill>
          <a:ln w="12700">
            <a:solidFill>
              <a:srgbClr val="0F2A4A"/>
            </a:solidFill>
            <a:prstDash val="solid"/>
          </a:ln>
        </p:spPr>
      </p:sp>
      <p:sp>
        <p:nvSpPr>
          <p:cNvPr id="10" name="Shape 8"/>
          <p:cNvSpPr/>
          <p:nvPr/>
        </p:nvSpPr>
        <p:spPr>
          <a:xfrm>
            <a:off x="2103120" y="5784368"/>
            <a:ext cx="310896" cy="616432"/>
          </a:xfrm>
          <a:prstGeom prst="rect">
            <a:avLst/>
          </a:prstGeom>
          <a:solidFill>
            <a:srgbClr val="0F2A4A"/>
          </a:solidFill>
          <a:ln w="12700">
            <a:solidFill>
              <a:srgbClr val="0F2A4A"/>
            </a:solidFill>
            <a:prstDash val="solid"/>
          </a:ln>
        </p:spPr>
      </p:sp>
      <p:sp>
        <p:nvSpPr>
          <p:cNvPr id="11" name="Shape 9"/>
          <p:cNvSpPr/>
          <p:nvPr/>
        </p:nvSpPr>
        <p:spPr>
          <a:xfrm>
            <a:off x="2523744" y="5623560"/>
            <a:ext cx="310896" cy="777240"/>
          </a:xfrm>
          <a:prstGeom prst="rect">
            <a:avLst/>
          </a:prstGeom>
          <a:solidFill>
            <a:srgbClr val="B52639"/>
          </a:solidFill>
          <a:ln w="12700">
            <a:solidFill>
              <a:srgbClr val="B52639"/>
            </a:solidFill>
            <a:prstDash val="solid"/>
          </a:ln>
        </p:spPr>
      </p:sp>
      <p:sp>
        <p:nvSpPr>
          <p:cNvPr id="12" name="Shape 10"/>
          <p:cNvSpPr/>
          <p:nvPr/>
        </p:nvSpPr>
        <p:spPr>
          <a:xfrm>
            <a:off x="2944368" y="5703964"/>
            <a:ext cx="310896" cy="696836"/>
          </a:xfrm>
          <a:prstGeom prst="rect">
            <a:avLst/>
          </a:prstGeom>
          <a:solidFill>
            <a:srgbClr val="0F2A4A"/>
          </a:solidFill>
          <a:ln w="12700">
            <a:solidFill>
              <a:srgbClr val="0F2A4A"/>
            </a:solidFill>
            <a:prstDash val="solid"/>
          </a:ln>
        </p:spPr>
      </p:sp>
      <p:sp>
        <p:nvSpPr>
          <p:cNvPr id="13" name="Shape 11"/>
          <p:cNvSpPr/>
          <p:nvPr/>
        </p:nvSpPr>
        <p:spPr>
          <a:xfrm>
            <a:off x="3364992" y="5864772"/>
            <a:ext cx="310896" cy="536028"/>
          </a:xfrm>
          <a:prstGeom prst="rect">
            <a:avLst/>
          </a:prstGeom>
          <a:solidFill>
            <a:srgbClr val="0F2A4A"/>
          </a:solidFill>
          <a:ln w="12700">
            <a:solidFill>
              <a:srgbClr val="0F2A4A"/>
            </a:solidFill>
            <a:prstDash val="solid"/>
          </a:ln>
        </p:spPr>
      </p:sp>
      <p:sp>
        <p:nvSpPr>
          <p:cNvPr id="14" name="Shape 12"/>
          <p:cNvSpPr/>
          <p:nvPr/>
        </p:nvSpPr>
        <p:spPr>
          <a:xfrm>
            <a:off x="3785616" y="5998779"/>
            <a:ext cx="310896" cy="402021"/>
          </a:xfrm>
          <a:prstGeom prst="rect">
            <a:avLst/>
          </a:prstGeom>
          <a:solidFill>
            <a:srgbClr val="0F2A4A"/>
          </a:solidFill>
          <a:ln w="12700">
            <a:solidFill>
              <a:srgbClr val="0F2A4A"/>
            </a:solidFill>
            <a:prstDash val="solid"/>
          </a:ln>
        </p:spPr>
      </p:sp>
      <p:sp>
        <p:nvSpPr>
          <p:cNvPr id="15" name="Shape 13"/>
          <p:cNvSpPr/>
          <p:nvPr/>
        </p:nvSpPr>
        <p:spPr>
          <a:xfrm>
            <a:off x="4206240" y="6105985"/>
            <a:ext cx="310896" cy="294815"/>
          </a:xfrm>
          <a:prstGeom prst="rect">
            <a:avLst/>
          </a:prstGeom>
          <a:solidFill>
            <a:srgbClr val="0F2A4A"/>
          </a:solidFill>
          <a:ln w="12700">
            <a:solidFill>
              <a:srgbClr val="0F2A4A"/>
            </a:solidFill>
            <a:prstDash val="solid"/>
          </a:ln>
        </p:spPr>
      </p:sp>
      <p:sp>
        <p:nvSpPr>
          <p:cNvPr id="16" name="Shape 14"/>
          <p:cNvSpPr/>
          <p:nvPr/>
        </p:nvSpPr>
        <p:spPr>
          <a:xfrm>
            <a:off x="4626864" y="6172988"/>
            <a:ext cx="310896" cy="227812"/>
          </a:xfrm>
          <a:prstGeom prst="rect">
            <a:avLst/>
          </a:prstGeom>
          <a:solidFill>
            <a:srgbClr val="0F2A4A"/>
          </a:solidFill>
          <a:ln w="12700">
            <a:solidFill>
              <a:srgbClr val="0F2A4A"/>
            </a:solidFill>
            <a:prstDash val="solid"/>
          </a:ln>
        </p:spPr>
      </p:sp>
      <p:sp>
        <p:nvSpPr>
          <p:cNvPr id="17" name="Shape 15"/>
          <p:cNvSpPr/>
          <p:nvPr/>
        </p:nvSpPr>
        <p:spPr>
          <a:xfrm>
            <a:off x="5047488" y="6132786"/>
            <a:ext cx="310896" cy="268014"/>
          </a:xfrm>
          <a:prstGeom prst="rect">
            <a:avLst/>
          </a:prstGeom>
          <a:solidFill>
            <a:srgbClr val="0F2A4A"/>
          </a:solidFill>
          <a:ln w="12700">
            <a:solidFill>
              <a:srgbClr val="0F2A4A"/>
            </a:solidFill>
            <a:prstDash val="solid"/>
          </a:ln>
        </p:spPr>
      </p:sp>
      <p:sp>
        <p:nvSpPr>
          <p:cNvPr id="18" name="Shape 16"/>
          <p:cNvSpPr/>
          <p:nvPr/>
        </p:nvSpPr>
        <p:spPr>
          <a:xfrm>
            <a:off x="5468112" y="6052382"/>
            <a:ext cx="310896" cy="348418"/>
          </a:xfrm>
          <a:prstGeom prst="rect">
            <a:avLst/>
          </a:prstGeom>
          <a:solidFill>
            <a:srgbClr val="0F2A4A"/>
          </a:solidFill>
          <a:ln w="12700">
            <a:solidFill>
              <a:srgbClr val="0F2A4A"/>
            </a:solidFill>
            <a:prstDash val="solid"/>
          </a:ln>
        </p:spPr>
      </p:sp>
      <p:sp>
        <p:nvSpPr>
          <p:cNvPr id="19" name="Shape 17"/>
          <p:cNvSpPr/>
          <p:nvPr/>
        </p:nvSpPr>
        <p:spPr>
          <a:xfrm>
            <a:off x="5888736" y="6146187"/>
            <a:ext cx="310896" cy="254613"/>
          </a:xfrm>
          <a:prstGeom prst="rect">
            <a:avLst/>
          </a:prstGeom>
          <a:solidFill>
            <a:srgbClr val="0F2A4A"/>
          </a:solidFill>
          <a:ln w="12700">
            <a:solidFill>
              <a:srgbClr val="0F2A4A"/>
            </a:solidFill>
            <a:prstDash val="solid"/>
          </a:ln>
        </p:spPr>
      </p:sp>
      <p:sp>
        <p:nvSpPr>
          <p:cNvPr id="20" name="Shape 18"/>
          <p:cNvSpPr/>
          <p:nvPr/>
        </p:nvSpPr>
        <p:spPr>
          <a:xfrm>
            <a:off x="6309360" y="6226591"/>
            <a:ext cx="310896" cy="174209"/>
          </a:xfrm>
          <a:prstGeom prst="rect">
            <a:avLst/>
          </a:prstGeom>
          <a:solidFill>
            <a:srgbClr val="0F2A4A"/>
          </a:solidFill>
          <a:ln w="12700">
            <a:solidFill>
              <a:srgbClr val="0F2A4A"/>
            </a:solidFill>
            <a:prstDash val="solid"/>
          </a:ln>
        </p:spPr>
      </p:sp>
      <p:sp>
        <p:nvSpPr>
          <p:cNvPr id="21" name="Shape 19"/>
          <p:cNvSpPr/>
          <p:nvPr/>
        </p:nvSpPr>
        <p:spPr>
          <a:xfrm>
            <a:off x="6729984" y="6280194"/>
            <a:ext cx="310896" cy="120606"/>
          </a:xfrm>
          <a:prstGeom prst="rect">
            <a:avLst/>
          </a:prstGeom>
          <a:solidFill>
            <a:srgbClr val="0F2A4A"/>
          </a:solidFill>
          <a:ln w="12700">
            <a:solidFill>
              <a:srgbClr val="0F2A4A"/>
            </a:solidFill>
            <a:prstDash val="solid"/>
          </a:ln>
        </p:spPr>
      </p:sp>
      <p:sp>
        <p:nvSpPr>
          <p:cNvPr id="22" name="Shape 20"/>
          <p:cNvSpPr/>
          <p:nvPr/>
        </p:nvSpPr>
        <p:spPr>
          <a:xfrm>
            <a:off x="7150608" y="6306995"/>
            <a:ext cx="310896" cy="93805"/>
          </a:xfrm>
          <a:prstGeom prst="rect">
            <a:avLst/>
          </a:prstGeom>
          <a:solidFill>
            <a:srgbClr val="0F2A4A"/>
          </a:solidFill>
          <a:ln w="12700">
            <a:solidFill>
              <a:srgbClr val="0F2A4A"/>
            </a:solidFill>
            <a:prstDash val="solid"/>
          </a:ln>
        </p:spPr>
      </p:sp>
      <p:sp>
        <p:nvSpPr>
          <p:cNvPr id="23" name="Shape 21"/>
          <p:cNvSpPr/>
          <p:nvPr/>
        </p:nvSpPr>
        <p:spPr>
          <a:xfrm>
            <a:off x="7571232" y="6333797"/>
            <a:ext cx="310896" cy="67003"/>
          </a:xfrm>
          <a:prstGeom prst="rect">
            <a:avLst/>
          </a:prstGeom>
          <a:solidFill>
            <a:srgbClr val="0F2A4A"/>
          </a:solidFill>
          <a:ln w="12700">
            <a:solidFill>
              <a:srgbClr val="0F2A4A"/>
            </a:solidFill>
            <a:prstDash val="solid"/>
          </a:ln>
        </p:spPr>
      </p:sp>
      <p:sp>
        <p:nvSpPr>
          <p:cNvPr id="24" name="Shape 22"/>
          <p:cNvSpPr/>
          <p:nvPr/>
        </p:nvSpPr>
        <p:spPr>
          <a:xfrm>
            <a:off x="7991856" y="6347197"/>
            <a:ext cx="310896" cy="53603"/>
          </a:xfrm>
          <a:prstGeom prst="rect">
            <a:avLst/>
          </a:prstGeom>
          <a:solidFill>
            <a:srgbClr val="0F2A4A"/>
          </a:solidFill>
          <a:ln w="12700">
            <a:solidFill>
              <a:srgbClr val="0F2A4A"/>
            </a:solidFill>
            <a:prstDash val="solid"/>
          </a:ln>
        </p:spPr>
      </p:sp>
      <p:sp>
        <p:nvSpPr>
          <p:cNvPr id="25" name="Shape 23"/>
          <p:cNvSpPr/>
          <p:nvPr/>
        </p:nvSpPr>
        <p:spPr>
          <a:xfrm>
            <a:off x="8412480" y="6360598"/>
            <a:ext cx="310896" cy="40202"/>
          </a:xfrm>
          <a:prstGeom prst="rect">
            <a:avLst/>
          </a:prstGeom>
          <a:solidFill>
            <a:srgbClr val="0F2A4A"/>
          </a:solidFill>
          <a:ln w="12700">
            <a:solidFill>
              <a:srgbClr val="0F2A4A"/>
            </a:solidFill>
            <a:prstDash val="solid"/>
          </a:ln>
        </p:spPr>
      </p:sp>
      <p:sp>
        <p:nvSpPr>
          <p:cNvPr id="26" name="Shape 24"/>
          <p:cNvSpPr/>
          <p:nvPr/>
        </p:nvSpPr>
        <p:spPr>
          <a:xfrm>
            <a:off x="8833104" y="6360598"/>
            <a:ext cx="310896" cy="40202"/>
          </a:xfrm>
          <a:prstGeom prst="rect">
            <a:avLst/>
          </a:prstGeom>
          <a:solidFill>
            <a:srgbClr val="0F2A4A"/>
          </a:solidFill>
          <a:ln w="12700">
            <a:solidFill>
              <a:srgbClr val="0F2A4A"/>
            </a:solidFill>
            <a:prstDash val="solid"/>
          </a:ln>
        </p:spPr>
      </p:sp>
      <p:sp>
        <p:nvSpPr>
          <p:cNvPr id="27" name="Shape 25"/>
          <p:cNvSpPr/>
          <p:nvPr/>
        </p:nvSpPr>
        <p:spPr>
          <a:xfrm>
            <a:off x="9253728" y="6373999"/>
            <a:ext cx="310896" cy="26801"/>
          </a:xfrm>
          <a:prstGeom prst="rect">
            <a:avLst/>
          </a:prstGeom>
          <a:solidFill>
            <a:srgbClr val="0F2A4A"/>
          </a:solidFill>
          <a:ln w="12700">
            <a:solidFill>
              <a:srgbClr val="0F2A4A"/>
            </a:solidFill>
            <a:prstDash val="solid"/>
          </a:ln>
        </p:spPr>
      </p:sp>
      <p:sp>
        <p:nvSpPr>
          <p:cNvPr id="28" name="Shape 26"/>
          <p:cNvSpPr/>
          <p:nvPr/>
        </p:nvSpPr>
        <p:spPr>
          <a:xfrm>
            <a:off x="9674352" y="6373999"/>
            <a:ext cx="310896" cy="26801"/>
          </a:xfrm>
          <a:prstGeom prst="rect">
            <a:avLst/>
          </a:prstGeom>
          <a:solidFill>
            <a:srgbClr val="0F2A4A"/>
          </a:solidFill>
          <a:ln w="12700">
            <a:solidFill>
              <a:srgbClr val="0F2A4A"/>
            </a:solidFill>
            <a:prstDash val="solid"/>
          </a:ln>
        </p:spPr>
      </p:sp>
      <p:sp>
        <p:nvSpPr>
          <p:cNvPr id="29" name="Text 27"/>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30" name="Text 28"/>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35</a:t>
            </a:r>
            <a:endParaRPr lang="en-US" sz="9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Serie didáctica · 10 000 habitantes cada uno</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Dos distritos, una trampa</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36</a:t>
            </a:r>
            <a:endParaRPr lang="en-US" sz="95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658368" y="1691640"/>
          <a:ext cx="10872216" cy="914400"/>
        </p:xfrm>
        <a:graphic>
          <a:graphicData uri="http://schemas.openxmlformats.org/drawingml/2006/table">
            <a:tbl>
              <a:tblPr/>
              <a:tblGrid>
                <a:gridCol w="2093976"/>
                <a:gridCol w="1463040"/>
                <a:gridCol w="1463040"/>
                <a:gridCol w="1463040"/>
                <a:gridCol w="1463040"/>
                <a:gridCol w="1463040"/>
                <a:gridCol w="1463040"/>
              </a:tblGrid>
              <a:tr h="0">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Grupo de edad</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A: población</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A: muertes</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A: tasa ‰</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B: población</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B: muertes</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200" b="1" dirty="0">
                          <a:solidFill>
                            <a:srgbClr val="0F2A4A"/>
                          </a:solidFill>
                          <a:latin typeface="Calibri" pitchFamily="34" charset="0"/>
                          <a:ea typeface="Calibri" pitchFamily="34" charset="-122"/>
                          <a:cs typeface="Calibri" pitchFamily="34" charset="-120"/>
                        </a:rPr>
                        <a:t>B: tasa ‰</a:t>
                      </a:r>
                      <a:endParaRPr lang="en-US" sz="12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r>
              <a:tr h="0">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Menores de 60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6 000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12</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2,0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9 000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27</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3,0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60 y más</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4 000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120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30,0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1 000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40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40,0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Total · tasa cruda</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10 000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132</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13,2</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10 000</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67</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300" dirty="0">
                          <a:solidFill>
                            <a:srgbClr val="14202E"/>
                          </a:solidFill>
                          <a:latin typeface="Calibri" pitchFamily="34" charset="0"/>
                          <a:ea typeface="Calibri" pitchFamily="34" charset="-122"/>
                          <a:cs typeface="Calibri" pitchFamily="34" charset="-120"/>
                        </a:rPr>
                        <a:t>6,7</a:t>
                      </a:r>
                      <a:endParaRPr lang="en-US" sz="13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bl>
          </a:graphicData>
        </a:graphic>
      </p:graphicFrame>
      <p:sp>
        <p:nvSpPr>
          <p:cNvPr id="7" name="Shape 4"/>
          <p:cNvSpPr/>
          <p:nvPr/>
        </p:nvSpPr>
        <p:spPr>
          <a:xfrm>
            <a:off x="658368" y="3291840"/>
            <a:ext cx="5253228" cy="1417320"/>
          </a:xfrm>
          <a:prstGeom prst="roundRect">
            <a:avLst>
              <a:gd name="adj" fmla="val 2581"/>
            </a:avLst>
          </a:prstGeom>
          <a:solidFill>
            <a:srgbClr val="F1F4F8"/>
          </a:solidFill>
          <a:ln w="12700">
            <a:solidFill>
              <a:srgbClr val="F1F4F8"/>
            </a:solidFill>
            <a:prstDash val="solid"/>
          </a:ln>
        </p:spPr>
      </p:sp>
      <p:sp>
        <p:nvSpPr>
          <p:cNvPr id="8" name="Text 5"/>
          <p:cNvSpPr txBox="1"/>
          <p:nvPr/>
        </p:nvSpPr>
        <p:spPr>
          <a:xfrm>
            <a:off x="896112" y="3493008"/>
            <a:ext cx="4777740" cy="237744"/>
          </a:xfrm>
          <a:prstGeom prst="rect">
            <a:avLst/>
          </a:prstGeom>
          <a:noFill/>
          <a:ln/>
        </p:spPr>
        <p:txBody>
          <a:bodyPr wrap="square" lIns="0" tIns="0" rIns="0" bIns="0" rtlCol="0" anchor="ctr"/>
          <a:lstStyle/>
          <a:p>
            <a:pPr indent="0" marL="0">
              <a:buNone/>
            </a:pPr>
            <a:r>
              <a:rPr lang="en-US" sz="1050" b="1" dirty="0">
                <a:solidFill>
                  <a:srgbClr val="1A4270"/>
                </a:solidFill>
                <a:latin typeface="Calibri" pitchFamily="34" charset="0"/>
                <a:ea typeface="Calibri" pitchFamily="34" charset="-122"/>
                <a:cs typeface="Calibri" pitchFamily="34" charset="-120"/>
              </a:rPr>
              <a:t>LO QUE DICE LA TASA CRUDA</a:t>
            </a:r>
            <a:endParaRPr lang="en-US" sz="1050" dirty="0"/>
          </a:p>
        </p:txBody>
      </p:sp>
      <p:sp>
        <p:nvSpPr>
          <p:cNvPr id="9" name="Text 6"/>
          <p:cNvSpPr txBox="1"/>
          <p:nvPr/>
        </p:nvSpPr>
        <p:spPr>
          <a:xfrm>
            <a:off x="896112" y="3785616"/>
            <a:ext cx="4777740" cy="74066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A parece casi el doble de peor que B: 13,2 contra 6,7 por mil.</a:t>
            </a:r>
            <a:endParaRPr lang="en-US" sz="1400" dirty="0"/>
          </a:p>
        </p:txBody>
      </p:sp>
      <p:sp>
        <p:nvSpPr>
          <p:cNvPr id="10" name="Shape 7"/>
          <p:cNvSpPr/>
          <p:nvPr/>
        </p:nvSpPr>
        <p:spPr>
          <a:xfrm>
            <a:off x="6277356" y="3291840"/>
            <a:ext cx="5253228" cy="1417320"/>
          </a:xfrm>
          <a:prstGeom prst="roundRect">
            <a:avLst>
              <a:gd name="adj" fmla="val 2581"/>
            </a:avLst>
          </a:prstGeom>
          <a:solidFill>
            <a:srgbClr val="F6E4E6"/>
          </a:solidFill>
          <a:ln w="12700">
            <a:solidFill>
              <a:srgbClr val="F6E4E6"/>
            </a:solidFill>
            <a:prstDash val="solid"/>
          </a:ln>
        </p:spPr>
      </p:sp>
      <p:sp>
        <p:nvSpPr>
          <p:cNvPr id="11" name="Text 8"/>
          <p:cNvSpPr txBox="1"/>
          <p:nvPr/>
        </p:nvSpPr>
        <p:spPr>
          <a:xfrm>
            <a:off x="6515100" y="3493008"/>
            <a:ext cx="4777740" cy="237744"/>
          </a:xfrm>
          <a:prstGeom prst="rect">
            <a:avLst/>
          </a:prstGeom>
          <a:noFill/>
          <a:ln/>
        </p:spPr>
        <p:txBody>
          <a:bodyPr wrap="square" lIns="0" tIns="0" rIns="0" bIns="0" rtlCol="0" anchor="ctr"/>
          <a:lstStyle/>
          <a:p>
            <a:pPr indent="0" marL="0">
              <a:buNone/>
            </a:pPr>
            <a:r>
              <a:rPr lang="en-US" sz="1050" b="1" dirty="0">
                <a:solidFill>
                  <a:srgbClr val="B52639"/>
                </a:solidFill>
                <a:latin typeface="Calibri" pitchFamily="34" charset="0"/>
                <a:ea typeface="Calibri" pitchFamily="34" charset="-122"/>
                <a:cs typeface="Calibri" pitchFamily="34" charset="-120"/>
              </a:rPr>
              <a:t>LO QUE DICEN LAS ESPECÍFICAS</a:t>
            </a:r>
            <a:endParaRPr lang="en-US" sz="1050" dirty="0"/>
          </a:p>
        </p:txBody>
      </p:sp>
      <p:sp>
        <p:nvSpPr>
          <p:cNvPr id="12" name="Text 9"/>
          <p:cNvSpPr txBox="1"/>
          <p:nvPr/>
        </p:nvSpPr>
        <p:spPr>
          <a:xfrm>
            <a:off x="6515100" y="3785616"/>
            <a:ext cx="4777740" cy="740664"/>
          </a:xfrm>
          <a:prstGeom prst="rect">
            <a:avLst/>
          </a:prstGeom>
          <a:noFill/>
          <a:ln/>
        </p:spPr>
        <p:txBody>
          <a:bodyPr wrap="square" lIns="0" tIns="0" rIns="0" bIns="0" rtlCol="0" anchor="ctr"/>
          <a:lstStyle/>
          <a:p>
            <a:pPr indent="0" marL="0">
              <a:lnSpc>
                <a:spcPct val="112000"/>
              </a:lnSpc>
              <a:buNone/>
            </a:pPr>
            <a:r>
              <a:rPr lang="en-US" sz="1400" dirty="0">
                <a:solidFill>
                  <a:srgbClr val="14202E"/>
                </a:solidFill>
                <a:latin typeface="Calibri" pitchFamily="34" charset="0"/>
                <a:ea typeface="Calibri" pitchFamily="34" charset="-122"/>
                <a:cs typeface="Calibri" pitchFamily="34" charset="-120"/>
              </a:rPr>
              <a:t>En LOS DOS grupos de edad, B tiene mayor mortalidad: 3 contra 2, y 40 contra 30.</a:t>
            </a:r>
            <a:endParaRPr lang="en-US" sz="1400" dirty="0"/>
          </a:p>
        </p:txBody>
      </p:sp>
      <p:sp>
        <p:nvSpPr>
          <p:cNvPr id="13" name="Shape 10"/>
          <p:cNvSpPr/>
          <p:nvPr/>
        </p:nvSpPr>
        <p:spPr>
          <a:xfrm>
            <a:off x="658368" y="4892040"/>
            <a:ext cx="10872216" cy="731520"/>
          </a:xfrm>
          <a:prstGeom prst="roundRect">
            <a:avLst>
              <a:gd name="adj" fmla="val 5000"/>
            </a:avLst>
          </a:prstGeom>
          <a:solidFill>
            <a:srgbClr val="08182C"/>
          </a:solidFill>
          <a:ln w="12700">
            <a:solidFill>
              <a:srgbClr val="08182C"/>
            </a:solidFill>
            <a:prstDash val="solid"/>
          </a:ln>
        </p:spPr>
      </p:sp>
      <p:sp>
        <p:nvSpPr>
          <p:cNvPr id="14" name="Text 11"/>
          <p:cNvSpPr txBox="1"/>
          <p:nvPr/>
        </p:nvSpPr>
        <p:spPr>
          <a:xfrm>
            <a:off x="896112" y="5093208"/>
            <a:ext cx="10396728" cy="347472"/>
          </a:xfrm>
          <a:prstGeom prst="rect">
            <a:avLst/>
          </a:prstGeom>
          <a:noFill/>
          <a:ln/>
        </p:spPr>
        <p:txBody>
          <a:bodyPr wrap="square" lIns="0" tIns="0" rIns="0" bIns="0" rtlCol="0" anchor="ctr"/>
          <a:lstStyle/>
          <a:p>
            <a:pPr indent="0" marL="0">
              <a:lnSpc>
                <a:spcPct val="112000"/>
              </a:lnSpc>
              <a:buNone/>
            </a:pPr>
            <a:r>
              <a:rPr lang="en-US" sz="1350" dirty="0">
                <a:solidFill>
                  <a:srgbClr val="FFFFFF"/>
                </a:solidFill>
                <a:latin typeface="Calibri" pitchFamily="34" charset="0"/>
                <a:ea typeface="Calibri" pitchFamily="34" charset="-122"/>
                <a:cs typeface="Calibri" pitchFamily="34" charset="-120"/>
              </a:rPr>
              <a:t>A tiene el 40 % de su población mayor de 60 años; B, solo el 10 %. A tiene más muertes porque tiene más adultos mayores, no porque su gente muera más.</a:t>
            </a:r>
            <a:endParaRPr lang="en-US" sz="13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Aplicar las tasas de cada distrito a una misma población estándar</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El ajuste por el método directo</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37</a:t>
            </a:r>
            <a:endParaRPr lang="en-US" sz="950" dirty="0"/>
          </a:p>
        </p:txBody>
      </p:sp>
      <p:sp>
        <p:nvSpPr>
          <p:cNvPr id="6" name="Text 4"/>
          <p:cNvSpPr txBox="1"/>
          <p:nvPr/>
        </p:nvSpPr>
        <p:spPr>
          <a:xfrm>
            <a:off x="658368" y="1600200"/>
            <a:ext cx="6675120" cy="457200"/>
          </a:xfrm>
          <a:prstGeom prst="rect">
            <a:avLst/>
          </a:prstGeom>
          <a:noFill/>
          <a:ln/>
        </p:spPr>
        <p:txBody>
          <a:bodyPr wrap="square" lIns="0" tIns="0" rIns="0" bIns="0" rtlCol="0" anchor="ctr"/>
          <a:lstStyle/>
          <a:p>
            <a:pPr algn="l" indent="0" marL="0">
              <a:lnSpc>
                <a:spcPct val="115000"/>
              </a:lnSpc>
              <a:buNone/>
            </a:pPr>
            <a:r>
              <a:rPr lang="en-US" sz="1350" dirty="0">
                <a:solidFill>
                  <a:srgbClr val="54637A"/>
                </a:solidFill>
                <a:latin typeface="Calibri" pitchFamily="34" charset="0"/>
                <a:ea typeface="Calibri" pitchFamily="34" charset="-122"/>
                <a:cs typeface="Calibri" pitchFamily="34" charset="-120"/>
              </a:rPr>
              <a:t>Población estándar: la suma de ambos distritos, 15 000 menores de 60 y 5 000 de 60 y más.</a:t>
            </a:r>
            <a:endParaRPr lang="en-US" sz="1350" dirty="0"/>
          </a:p>
        </p:txBody>
      </p:sp>
      <p:sp>
        <p:nvSpPr>
          <p:cNvPr id="7" name="Shape 5"/>
          <p:cNvSpPr/>
          <p:nvPr/>
        </p:nvSpPr>
        <p:spPr>
          <a:xfrm>
            <a:off x="658368" y="2148840"/>
            <a:ext cx="6675120" cy="548640"/>
          </a:xfrm>
          <a:prstGeom prst="roundRect">
            <a:avLst>
              <a:gd name="adj" fmla="val 6667"/>
            </a:avLst>
          </a:prstGeom>
          <a:solidFill>
            <a:srgbClr val="F1F4F8"/>
          </a:solidFill>
          <a:ln w="12700">
            <a:solidFill>
              <a:srgbClr val="333333"/>
            </a:solidFill>
            <a:prstDash val="solid"/>
          </a:ln>
        </p:spPr>
      </p:sp>
      <p:sp>
        <p:nvSpPr>
          <p:cNvPr id="8" name="Text 6"/>
          <p:cNvSpPr txBox="1"/>
          <p:nvPr/>
        </p:nvSpPr>
        <p:spPr>
          <a:xfrm>
            <a:off x="932688" y="2240280"/>
            <a:ext cx="6126480" cy="365760"/>
          </a:xfrm>
          <a:prstGeom prst="rect">
            <a:avLst/>
          </a:prstGeom>
          <a:noFill/>
          <a:ln/>
        </p:spPr>
        <p:txBody>
          <a:bodyPr wrap="square" lIns="0" tIns="0" rIns="0" bIns="0" rtlCol="0" anchor="ctr"/>
          <a:lstStyle/>
          <a:p>
            <a:pPr indent="0" marL="0">
              <a:buNone/>
            </a:pPr>
            <a:r>
              <a:rPr lang="en-US" sz="1400" dirty="0">
                <a:solidFill>
                  <a:srgbClr val="14202E"/>
                </a:solidFill>
                <a:latin typeface="Calibri" pitchFamily="34" charset="0"/>
                <a:ea typeface="Calibri" pitchFamily="34" charset="-122"/>
                <a:cs typeface="Calibri" pitchFamily="34" charset="-120"/>
              </a:rPr>
              <a:t>A: (15 000 × 2,0 ‰) + (5 000 × 30,0 ‰) = 30 + 150 = 180</a:t>
            </a:r>
            <a:endParaRPr lang="en-US" sz="1400" dirty="0"/>
          </a:p>
        </p:txBody>
      </p:sp>
      <p:sp>
        <p:nvSpPr>
          <p:cNvPr id="9" name="Shape 7"/>
          <p:cNvSpPr/>
          <p:nvPr/>
        </p:nvSpPr>
        <p:spPr>
          <a:xfrm>
            <a:off x="658368" y="2788920"/>
            <a:ext cx="6675120" cy="548640"/>
          </a:xfrm>
          <a:prstGeom prst="roundRect">
            <a:avLst>
              <a:gd name="adj" fmla="val 6667"/>
            </a:avLst>
          </a:prstGeom>
          <a:solidFill>
            <a:srgbClr val="F1F4F8"/>
          </a:solidFill>
          <a:ln w="12700">
            <a:solidFill>
              <a:srgbClr val="333333"/>
            </a:solidFill>
            <a:prstDash val="solid"/>
          </a:ln>
        </p:spPr>
      </p:sp>
      <p:sp>
        <p:nvSpPr>
          <p:cNvPr id="10" name="Text 8"/>
          <p:cNvSpPr txBox="1"/>
          <p:nvPr/>
        </p:nvSpPr>
        <p:spPr>
          <a:xfrm>
            <a:off x="932688" y="2880360"/>
            <a:ext cx="6126480" cy="365760"/>
          </a:xfrm>
          <a:prstGeom prst="rect">
            <a:avLst/>
          </a:prstGeom>
          <a:noFill/>
          <a:ln/>
        </p:spPr>
        <p:txBody>
          <a:bodyPr wrap="square" lIns="0" tIns="0" rIns="0" bIns="0" rtlCol="0" anchor="ctr"/>
          <a:lstStyle/>
          <a:p>
            <a:pPr indent="0" marL="0">
              <a:buNone/>
            </a:pPr>
            <a:r>
              <a:rPr lang="en-US" sz="1400" dirty="0">
                <a:solidFill>
                  <a:srgbClr val="14202E"/>
                </a:solidFill>
                <a:latin typeface="Calibri" pitchFamily="34" charset="0"/>
                <a:ea typeface="Calibri" pitchFamily="34" charset="-122"/>
                <a:cs typeface="Calibri" pitchFamily="34" charset="-120"/>
              </a:rPr>
              <a:t>B: (15 000 × 3,0 ‰) + (5 000 × 40,0 ‰) = 45 + 200 = 245</a:t>
            </a:r>
            <a:endParaRPr lang="en-US" sz="1400" dirty="0"/>
          </a:p>
        </p:txBody>
      </p:sp>
      <p:sp>
        <p:nvSpPr>
          <p:cNvPr id="11" name="Shape 9"/>
          <p:cNvSpPr/>
          <p:nvPr/>
        </p:nvSpPr>
        <p:spPr>
          <a:xfrm>
            <a:off x="658368" y="3429000"/>
            <a:ext cx="6675120" cy="548640"/>
          </a:xfrm>
          <a:prstGeom prst="roundRect">
            <a:avLst>
              <a:gd name="adj" fmla="val 6667"/>
            </a:avLst>
          </a:prstGeom>
          <a:solidFill>
            <a:srgbClr val="F6E4E6"/>
          </a:solidFill>
          <a:ln w="12700">
            <a:solidFill>
              <a:srgbClr val="333333"/>
            </a:solidFill>
            <a:prstDash val="solid"/>
          </a:ln>
        </p:spPr>
      </p:sp>
      <p:sp>
        <p:nvSpPr>
          <p:cNvPr id="12" name="Text 10"/>
          <p:cNvSpPr txBox="1"/>
          <p:nvPr/>
        </p:nvSpPr>
        <p:spPr>
          <a:xfrm>
            <a:off x="932688" y="3520440"/>
            <a:ext cx="6126480" cy="365760"/>
          </a:xfrm>
          <a:prstGeom prst="rect">
            <a:avLst/>
          </a:prstGeom>
          <a:noFill/>
          <a:ln/>
        </p:spPr>
        <p:txBody>
          <a:bodyPr wrap="square" lIns="0" tIns="0" rIns="0" bIns="0" rtlCol="0" anchor="ctr"/>
          <a:lstStyle/>
          <a:p>
            <a:pPr indent="0" marL="0">
              <a:buNone/>
            </a:pPr>
            <a:r>
              <a:rPr lang="en-US" sz="1550" b="1" dirty="0">
                <a:solidFill>
                  <a:srgbClr val="B52639"/>
                </a:solidFill>
                <a:latin typeface="Calibri" pitchFamily="34" charset="0"/>
                <a:ea typeface="Calibri" pitchFamily="34" charset="-122"/>
                <a:cs typeface="Calibri" pitchFamily="34" charset="-120"/>
              </a:rPr>
              <a:t>Ajustada A = 9,0 ‰   ·   Ajustada B = 12,3 ‰</a:t>
            </a:r>
            <a:endParaRPr lang="en-US" sz="1550" dirty="0"/>
          </a:p>
        </p:txBody>
      </p:sp>
      <p:graphicFrame>
        <p:nvGraphicFramePr>
          <p:cNvPr id="13" name="Chart 0" descr=""/>
          <p:cNvGraphicFramePr/>
          <p:nvPr/>
        </p:nvGraphicFramePr>
        <p:xfrm>
          <a:off x="658368" y="4160520"/>
          <a:ext cx="6675120" cy="1691640"/>
        </p:xfrm>
        <a:graphic xmlns:a="http://schemas.openxmlformats.org/drawingml/2006/main">
          <a:graphicData uri="http://schemas.openxmlformats.org/drawingml/2006/chart">
            <c:chart xmlns:c="http://schemas.openxmlformats.org/drawingml/2006/chart" r:id="rId1"/>
          </a:graphicData>
        </a:graphic>
      </p:graphicFrame>
      <p:sp>
        <p:nvSpPr>
          <p:cNvPr id="14" name="Shape 11"/>
          <p:cNvSpPr/>
          <p:nvPr/>
        </p:nvSpPr>
        <p:spPr>
          <a:xfrm>
            <a:off x="7699248" y="1600200"/>
            <a:ext cx="3831336" cy="4206240"/>
          </a:xfrm>
          <a:prstGeom prst="roundRect">
            <a:avLst>
              <a:gd name="adj" fmla="val 955"/>
            </a:avLst>
          </a:prstGeom>
          <a:solidFill>
            <a:srgbClr val="08182C"/>
          </a:solidFill>
          <a:ln w="12700">
            <a:solidFill>
              <a:srgbClr val="08182C"/>
            </a:solidFill>
            <a:prstDash val="solid"/>
          </a:ln>
        </p:spPr>
      </p:sp>
      <p:sp>
        <p:nvSpPr>
          <p:cNvPr id="15" name="Text 12"/>
          <p:cNvSpPr txBox="1"/>
          <p:nvPr/>
        </p:nvSpPr>
        <p:spPr>
          <a:xfrm>
            <a:off x="7936992" y="1801368"/>
            <a:ext cx="3355848" cy="237744"/>
          </a:xfrm>
          <a:prstGeom prst="rect">
            <a:avLst/>
          </a:prstGeom>
          <a:noFill/>
          <a:ln/>
        </p:spPr>
        <p:txBody>
          <a:bodyPr wrap="square" lIns="0" tIns="0" rIns="0" bIns="0" rtlCol="0" anchor="ctr"/>
          <a:lstStyle/>
          <a:p>
            <a:pPr indent="0" marL="0">
              <a:buNone/>
            </a:pPr>
            <a:r>
              <a:rPr lang="en-US" sz="1050" b="1" dirty="0">
                <a:solidFill>
                  <a:srgbClr val="8FB4D4"/>
                </a:solidFill>
                <a:latin typeface="Calibri" pitchFamily="34" charset="0"/>
                <a:ea typeface="Calibri" pitchFamily="34" charset="-122"/>
                <a:cs typeface="Calibri" pitchFamily="34" charset="-120"/>
              </a:rPr>
              <a:t>LA CONCLUSIÓN SE INVIERTE</a:t>
            </a:r>
            <a:endParaRPr lang="en-US" sz="1050" dirty="0"/>
          </a:p>
        </p:txBody>
      </p:sp>
      <p:sp>
        <p:nvSpPr>
          <p:cNvPr id="16" name="Text 13"/>
          <p:cNvSpPr txBox="1"/>
          <p:nvPr/>
        </p:nvSpPr>
        <p:spPr>
          <a:xfrm>
            <a:off x="7936992" y="2093976"/>
            <a:ext cx="3355848" cy="3529584"/>
          </a:xfrm>
          <a:prstGeom prst="rect">
            <a:avLst/>
          </a:prstGeom>
          <a:noFill/>
          <a:ln/>
        </p:spPr>
        <p:txBody>
          <a:bodyPr wrap="square" lIns="0" tIns="0" rIns="0" bIns="0" rtlCol="0" anchor="ctr"/>
          <a:lstStyle/>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La tasa cruda decía que A estaba peor. Ajustada por edad, B tiene mayor mortalidad.</a:t>
            </a:r>
            <a:endParaRPr lang="en-US" sz="1300" dirty="0"/>
          </a:p>
          <a:p>
            <a:pPr indent="0" marL="0">
              <a:lnSpc>
                <a:spcPct val="112000"/>
              </a:lnSpc>
              <a:buNone/>
            </a:pPr>
            <a:endParaRPr lang="en-US" sz="1300" dirty="0"/>
          </a:p>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La tasa ajustada no es la tasa real de ningún lugar: es una herramienta para comparar de manera justa.</a:t>
            </a:r>
            <a:endParaRPr lang="en-US" sz="1300" dirty="0"/>
          </a:p>
          <a:p>
            <a:pPr indent="0" marL="0">
              <a:lnSpc>
                <a:spcPct val="112000"/>
              </a:lnSpc>
              <a:buNone/>
            </a:pPr>
            <a:endParaRPr lang="en-US" sz="1300" dirty="0"/>
          </a:p>
          <a:p>
            <a:pPr indent="0" marL="0">
              <a:lnSpc>
                <a:spcPct val="112000"/>
              </a:lnSpc>
              <a:buNone/>
            </a:pPr>
            <a:r>
              <a:rPr lang="en-US" sz="1300" dirty="0">
                <a:solidFill>
                  <a:srgbClr val="FFFFFF"/>
                </a:solidFill>
                <a:latin typeface="Calibri" pitchFamily="34" charset="0"/>
                <a:ea typeface="Calibri" pitchFamily="34" charset="-122"/>
                <a:cs typeface="Calibri" pitchFamily="34" charset="-120"/>
              </a:rPr>
              <a:t>Puno y Moquegua, las regiones más envejecidas del país, son el escenario real de esta trampa.</a:t>
            </a:r>
            <a:endParaRPr lang="en-US" sz="13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1828800"/>
            <a:ext cx="2011680" cy="1371600"/>
          </a:xfrm>
          <a:prstGeom prst="rect">
            <a:avLst/>
          </a:prstGeom>
          <a:noFill/>
          <a:ln/>
        </p:spPr>
        <p:txBody>
          <a:bodyPr wrap="square" lIns="0" tIns="0" rIns="0" bIns="0" rtlCol="0" anchor="ctr"/>
          <a:lstStyle/>
          <a:p>
            <a:pPr indent="0" marL="0">
              <a:buNone/>
            </a:pPr>
            <a:r>
              <a:rPr lang="en-US" sz="8400" b="1" dirty="0">
                <a:solidFill>
                  <a:srgbClr val="B52639"/>
                </a:solidFill>
                <a:latin typeface="Cambria" pitchFamily="34" charset="0"/>
                <a:ea typeface="Cambria" pitchFamily="34" charset="-122"/>
                <a:cs typeface="Cambria" pitchFamily="34" charset="-120"/>
              </a:rPr>
              <a:t>7</a:t>
            </a:r>
            <a:endParaRPr lang="en-US" sz="8400" dirty="0"/>
          </a:p>
        </p:txBody>
      </p:sp>
      <p:sp>
        <p:nvSpPr>
          <p:cNvPr id="3" name="Text 1"/>
          <p:cNvSpPr txBox="1"/>
          <p:nvPr/>
        </p:nvSpPr>
        <p:spPr>
          <a:xfrm>
            <a:off x="658368" y="3017520"/>
            <a:ext cx="9052560" cy="1143000"/>
          </a:xfrm>
          <a:prstGeom prst="rect">
            <a:avLst/>
          </a:prstGeom>
          <a:noFill/>
          <a:ln/>
        </p:spPr>
        <p:txBody>
          <a:bodyPr wrap="square" lIns="0" tIns="0" rIns="0" bIns="0" rtlCol="0" anchor="ctr"/>
          <a:lstStyle/>
          <a:p>
            <a:pPr indent="0" marL="0">
              <a:buNone/>
            </a:pPr>
            <a:r>
              <a:rPr lang="en-US" sz="3600" b="1" dirty="0">
                <a:solidFill>
                  <a:srgbClr val="FFFFFF"/>
                </a:solidFill>
                <a:latin typeface="Cambria" pitchFamily="34" charset="0"/>
                <a:ea typeface="Cambria" pitchFamily="34" charset="-122"/>
                <a:cs typeface="Cambria" pitchFamily="34" charset="-120"/>
              </a:rPr>
              <a:t>Cierre</a:t>
            </a:r>
            <a:endParaRPr lang="en-US" sz="3600" dirty="0"/>
          </a:p>
        </p:txBody>
      </p:sp>
      <p:sp>
        <p:nvSpPr>
          <p:cNvPr id="4" name="Text 2"/>
          <p:cNvSpPr txBox="1"/>
          <p:nvPr/>
        </p:nvSpPr>
        <p:spPr>
          <a:xfrm>
            <a:off x="658368" y="4279392"/>
            <a:ext cx="8595360" cy="640080"/>
          </a:xfrm>
          <a:prstGeom prst="rect">
            <a:avLst/>
          </a:prstGeom>
          <a:noFill/>
          <a:ln/>
        </p:spPr>
        <p:txBody>
          <a:bodyPr wrap="square" lIns="0" tIns="0" rIns="0" bIns="0" rtlCol="0" anchor="ctr"/>
          <a:lstStyle/>
          <a:p>
            <a:pPr indent="0" marL="0">
              <a:buNone/>
            </a:pPr>
            <a:r>
              <a:rPr lang="en-US" sz="1400" dirty="0">
                <a:solidFill>
                  <a:srgbClr val="8FB4D4"/>
                </a:solidFill>
                <a:latin typeface="Calibri" pitchFamily="34" charset="0"/>
                <a:ea typeface="Calibri" pitchFamily="34" charset="-122"/>
                <a:cs typeface="Calibri" pitchFamily="34" charset="-120"/>
              </a:rPr>
              <a:t>Fórmulas, errores y autoevaluación</a:t>
            </a:r>
            <a:endParaRPr lang="en-US" sz="1400" dirty="0"/>
          </a:p>
        </p:txBody>
      </p:sp>
      <p:sp>
        <p:nvSpPr>
          <p:cNvPr id="5" name="Shape 3"/>
          <p:cNvSpPr/>
          <p:nvPr/>
        </p:nvSpPr>
        <p:spPr>
          <a:xfrm>
            <a:off x="0" y="6320396"/>
            <a:ext cx="310896" cy="80404"/>
          </a:xfrm>
          <a:prstGeom prst="rect">
            <a:avLst/>
          </a:prstGeom>
          <a:solidFill>
            <a:srgbClr val="0F2A4A"/>
          </a:solidFill>
          <a:ln w="12700">
            <a:solidFill>
              <a:srgbClr val="0F2A4A"/>
            </a:solidFill>
            <a:prstDash val="solid"/>
          </a:ln>
        </p:spPr>
      </p:sp>
      <p:sp>
        <p:nvSpPr>
          <p:cNvPr id="6" name="Shape 4"/>
          <p:cNvSpPr/>
          <p:nvPr/>
        </p:nvSpPr>
        <p:spPr>
          <a:xfrm>
            <a:off x="420624" y="6266793"/>
            <a:ext cx="310896" cy="134007"/>
          </a:xfrm>
          <a:prstGeom prst="rect">
            <a:avLst/>
          </a:prstGeom>
          <a:solidFill>
            <a:srgbClr val="0F2A4A"/>
          </a:solidFill>
          <a:ln w="12700">
            <a:solidFill>
              <a:srgbClr val="0F2A4A"/>
            </a:solidFill>
            <a:prstDash val="solid"/>
          </a:ln>
        </p:spPr>
      </p:sp>
      <p:sp>
        <p:nvSpPr>
          <p:cNvPr id="7" name="Shape 5"/>
          <p:cNvSpPr/>
          <p:nvPr/>
        </p:nvSpPr>
        <p:spPr>
          <a:xfrm>
            <a:off x="841248" y="6186389"/>
            <a:ext cx="310896" cy="214411"/>
          </a:xfrm>
          <a:prstGeom prst="rect">
            <a:avLst/>
          </a:prstGeom>
          <a:solidFill>
            <a:srgbClr val="0F2A4A"/>
          </a:solidFill>
          <a:ln w="12700">
            <a:solidFill>
              <a:srgbClr val="0F2A4A"/>
            </a:solidFill>
            <a:prstDash val="solid"/>
          </a:ln>
        </p:spPr>
      </p:sp>
      <p:sp>
        <p:nvSpPr>
          <p:cNvPr id="8" name="Shape 6"/>
          <p:cNvSpPr/>
          <p:nvPr/>
        </p:nvSpPr>
        <p:spPr>
          <a:xfrm>
            <a:off x="1261872" y="6079183"/>
            <a:ext cx="310896" cy="321617"/>
          </a:xfrm>
          <a:prstGeom prst="rect">
            <a:avLst/>
          </a:prstGeom>
          <a:solidFill>
            <a:srgbClr val="0F2A4A"/>
          </a:solidFill>
          <a:ln w="12700">
            <a:solidFill>
              <a:srgbClr val="0F2A4A"/>
            </a:solidFill>
            <a:prstDash val="solid"/>
          </a:ln>
        </p:spPr>
      </p:sp>
      <p:sp>
        <p:nvSpPr>
          <p:cNvPr id="9" name="Shape 7"/>
          <p:cNvSpPr/>
          <p:nvPr/>
        </p:nvSpPr>
        <p:spPr>
          <a:xfrm>
            <a:off x="1682496" y="5945177"/>
            <a:ext cx="310896" cy="455623"/>
          </a:xfrm>
          <a:prstGeom prst="rect">
            <a:avLst/>
          </a:prstGeom>
          <a:solidFill>
            <a:srgbClr val="0F2A4A"/>
          </a:solidFill>
          <a:ln w="12700">
            <a:solidFill>
              <a:srgbClr val="0F2A4A"/>
            </a:solidFill>
            <a:prstDash val="solid"/>
          </a:ln>
        </p:spPr>
      </p:sp>
      <p:sp>
        <p:nvSpPr>
          <p:cNvPr id="10" name="Shape 8"/>
          <p:cNvSpPr/>
          <p:nvPr/>
        </p:nvSpPr>
        <p:spPr>
          <a:xfrm>
            <a:off x="2103120" y="5784368"/>
            <a:ext cx="310896" cy="616432"/>
          </a:xfrm>
          <a:prstGeom prst="rect">
            <a:avLst/>
          </a:prstGeom>
          <a:solidFill>
            <a:srgbClr val="0F2A4A"/>
          </a:solidFill>
          <a:ln w="12700">
            <a:solidFill>
              <a:srgbClr val="0F2A4A"/>
            </a:solidFill>
            <a:prstDash val="solid"/>
          </a:ln>
        </p:spPr>
      </p:sp>
      <p:sp>
        <p:nvSpPr>
          <p:cNvPr id="11" name="Shape 9"/>
          <p:cNvSpPr/>
          <p:nvPr/>
        </p:nvSpPr>
        <p:spPr>
          <a:xfrm>
            <a:off x="2523744" y="5623560"/>
            <a:ext cx="310896" cy="777240"/>
          </a:xfrm>
          <a:prstGeom prst="rect">
            <a:avLst/>
          </a:prstGeom>
          <a:solidFill>
            <a:srgbClr val="B52639"/>
          </a:solidFill>
          <a:ln w="12700">
            <a:solidFill>
              <a:srgbClr val="B52639"/>
            </a:solidFill>
            <a:prstDash val="solid"/>
          </a:ln>
        </p:spPr>
      </p:sp>
      <p:sp>
        <p:nvSpPr>
          <p:cNvPr id="12" name="Shape 10"/>
          <p:cNvSpPr/>
          <p:nvPr/>
        </p:nvSpPr>
        <p:spPr>
          <a:xfrm>
            <a:off x="2944368" y="5703964"/>
            <a:ext cx="310896" cy="696836"/>
          </a:xfrm>
          <a:prstGeom prst="rect">
            <a:avLst/>
          </a:prstGeom>
          <a:solidFill>
            <a:srgbClr val="0F2A4A"/>
          </a:solidFill>
          <a:ln w="12700">
            <a:solidFill>
              <a:srgbClr val="0F2A4A"/>
            </a:solidFill>
            <a:prstDash val="solid"/>
          </a:ln>
        </p:spPr>
      </p:sp>
      <p:sp>
        <p:nvSpPr>
          <p:cNvPr id="13" name="Shape 11"/>
          <p:cNvSpPr/>
          <p:nvPr/>
        </p:nvSpPr>
        <p:spPr>
          <a:xfrm>
            <a:off x="3364992" y="5864772"/>
            <a:ext cx="310896" cy="536028"/>
          </a:xfrm>
          <a:prstGeom prst="rect">
            <a:avLst/>
          </a:prstGeom>
          <a:solidFill>
            <a:srgbClr val="0F2A4A"/>
          </a:solidFill>
          <a:ln w="12700">
            <a:solidFill>
              <a:srgbClr val="0F2A4A"/>
            </a:solidFill>
            <a:prstDash val="solid"/>
          </a:ln>
        </p:spPr>
      </p:sp>
      <p:sp>
        <p:nvSpPr>
          <p:cNvPr id="14" name="Shape 12"/>
          <p:cNvSpPr/>
          <p:nvPr/>
        </p:nvSpPr>
        <p:spPr>
          <a:xfrm>
            <a:off x="3785616" y="5998779"/>
            <a:ext cx="310896" cy="402021"/>
          </a:xfrm>
          <a:prstGeom prst="rect">
            <a:avLst/>
          </a:prstGeom>
          <a:solidFill>
            <a:srgbClr val="0F2A4A"/>
          </a:solidFill>
          <a:ln w="12700">
            <a:solidFill>
              <a:srgbClr val="0F2A4A"/>
            </a:solidFill>
            <a:prstDash val="solid"/>
          </a:ln>
        </p:spPr>
      </p:sp>
      <p:sp>
        <p:nvSpPr>
          <p:cNvPr id="15" name="Shape 13"/>
          <p:cNvSpPr/>
          <p:nvPr/>
        </p:nvSpPr>
        <p:spPr>
          <a:xfrm>
            <a:off x="4206240" y="6105985"/>
            <a:ext cx="310896" cy="294815"/>
          </a:xfrm>
          <a:prstGeom prst="rect">
            <a:avLst/>
          </a:prstGeom>
          <a:solidFill>
            <a:srgbClr val="0F2A4A"/>
          </a:solidFill>
          <a:ln w="12700">
            <a:solidFill>
              <a:srgbClr val="0F2A4A"/>
            </a:solidFill>
            <a:prstDash val="solid"/>
          </a:ln>
        </p:spPr>
      </p:sp>
      <p:sp>
        <p:nvSpPr>
          <p:cNvPr id="16" name="Shape 14"/>
          <p:cNvSpPr/>
          <p:nvPr/>
        </p:nvSpPr>
        <p:spPr>
          <a:xfrm>
            <a:off x="4626864" y="6172988"/>
            <a:ext cx="310896" cy="227812"/>
          </a:xfrm>
          <a:prstGeom prst="rect">
            <a:avLst/>
          </a:prstGeom>
          <a:solidFill>
            <a:srgbClr val="0F2A4A"/>
          </a:solidFill>
          <a:ln w="12700">
            <a:solidFill>
              <a:srgbClr val="0F2A4A"/>
            </a:solidFill>
            <a:prstDash val="solid"/>
          </a:ln>
        </p:spPr>
      </p:sp>
      <p:sp>
        <p:nvSpPr>
          <p:cNvPr id="17" name="Shape 15"/>
          <p:cNvSpPr/>
          <p:nvPr/>
        </p:nvSpPr>
        <p:spPr>
          <a:xfrm>
            <a:off x="5047488" y="6132786"/>
            <a:ext cx="310896" cy="268014"/>
          </a:xfrm>
          <a:prstGeom prst="rect">
            <a:avLst/>
          </a:prstGeom>
          <a:solidFill>
            <a:srgbClr val="0F2A4A"/>
          </a:solidFill>
          <a:ln w="12700">
            <a:solidFill>
              <a:srgbClr val="0F2A4A"/>
            </a:solidFill>
            <a:prstDash val="solid"/>
          </a:ln>
        </p:spPr>
      </p:sp>
      <p:sp>
        <p:nvSpPr>
          <p:cNvPr id="18" name="Shape 16"/>
          <p:cNvSpPr/>
          <p:nvPr/>
        </p:nvSpPr>
        <p:spPr>
          <a:xfrm>
            <a:off x="5468112" y="6052382"/>
            <a:ext cx="310896" cy="348418"/>
          </a:xfrm>
          <a:prstGeom prst="rect">
            <a:avLst/>
          </a:prstGeom>
          <a:solidFill>
            <a:srgbClr val="0F2A4A"/>
          </a:solidFill>
          <a:ln w="12700">
            <a:solidFill>
              <a:srgbClr val="0F2A4A"/>
            </a:solidFill>
            <a:prstDash val="solid"/>
          </a:ln>
        </p:spPr>
      </p:sp>
      <p:sp>
        <p:nvSpPr>
          <p:cNvPr id="19" name="Shape 17"/>
          <p:cNvSpPr/>
          <p:nvPr/>
        </p:nvSpPr>
        <p:spPr>
          <a:xfrm>
            <a:off x="5888736" y="6146187"/>
            <a:ext cx="310896" cy="254613"/>
          </a:xfrm>
          <a:prstGeom prst="rect">
            <a:avLst/>
          </a:prstGeom>
          <a:solidFill>
            <a:srgbClr val="0F2A4A"/>
          </a:solidFill>
          <a:ln w="12700">
            <a:solidFill>
              <a:srgbClr val="0F2A4A"/>
            </a:solidFill>
            <a:prstDash val="solid"/>
          </a:ln>
        </p:spPr>
      </p:sp>
      <p:sp>
        <p:nvSpPr>
          <p:cNvPr id="20" name="Shape 18"/>
          <p:cNvSpPr/>
          <p:nvPr/>
        </p:nvSpPr>
        <p:spPr>
          <a:xfrm>
            <a:off x="6309360" y="6226591"/>
            <a:ext cx="310896" cy="174209"/>
          </a:xfrm>
          <a:prstGeom prst="rect">
            <a:avLst/>
          </a:prstGeom>
          <a:solidFill>
            <a:srgbClr val="0F2A4A"/>
          </a:solidFill>
          <a:ln w="12700">
            <a:solidFill>
              <a:srgbClr val="0F2A4A"/>
            </a:solidFill>
            <a:prstDash val="solid"/>
          </a:ln>
        </p:spPr>
      </p:sp>
      <p:sp>
        <p:nvSpPr>
          <p:cNvPr id="21" name="Shape 19"/>
          <p:cNvSpPr/>
          <p:nvPr/>
        </p:nvSpPr>
        <p:spPr>
          <a:xfrm>
            <a:off x="6729984" y="6280194"/>
            <a:ext cx="310896" cy="120606"/>
          </a:xfrm>
          <a:prstGeom prst="rect">
            <a:avLst/>
          </a:prstGeom>
          <a:solidFill>
            <a:srgbClr val="0F2A4A"/>
          </a:solidFill>
          <a:ln w="12700">
            <a:solidFill>
              <a:srgbClr val="0F2A4A"/>
            </a:solidFill>
            <a:prstDash val="solid"/>
          </a:ln>
        </p:spPr>
      </p:sp>
      <p:sp>
        <p:nvSpPr>
          <p:cNvPr id="22" name="Shape 20"/>
          <p:cNvSpPr/>
          <p:nvPr/>
        </p:nvSpPr>
        <p:spPr>
          <a:xfrm>
            <a:off x="7150608" y="6306995"/>
            <a:ext cx="310896" cy="93805"/>
          </a:xfrm>
          <a:prstGeom prst="rect">
            <a:avLst/>
          </a:prstGeom>
          <a:solidFill>
            <a:srgbClr val="0F2A4A"/>
          </a:solidFill>
          <a:ln w="12700">
            <a:solidFill>
              <a:srgbClr val="0F2A4A"/>
            </a:solidFill>
            <a:prstDash val="solid"/>
          </a:ln>
        </p:spPr>
      </p:sp>
      <p:sp>
        <p:nvSpPr>
          <p:cNvPr id="23" name="Shape 21"/>
          <p:cNvSpPr/>
          <p:nvPr/>
        </p:nvSpPr>
        <p:spPr>
          <a:xfrm>
            <a:off x="7571232" y="6333797"/>
            <a:ext cx="310896" cy="67003"/>
          </a:xfrm>
          <a:prstGeom prst="rect">
            <a:avLst/>
          </a:prstGeom>
          <a:solidFill>
            <a:srgbClr val="0F2A4A"/>
          </a:solidFill>
          <a:ln w="12700">
            <a:solidFill>
              <a:srgbClr val="0F2A4A"/>
            </a:solidFill>
            <a:prstDash val="solid"/>
          </a:ln>
        </p:spPr>
      </p:sp>
      <p:sp>
        <p:nvSpPr>
          <p:cNvPr id="24" name="Shape 22"/>
          <p:cNvSpPr/>
          <p:nvPr/>
        </p:nvSpPr>
        <p:spPr>
          <a:xfrm>
            <a:off x="7991856" y="6347197"/>
            <a:ext cx="310896" cy="53603"/>
          </a:xfrm>
          <a:prstGeom prst="rect">
            <a:avLst/>
          </a:prstGeom>
          <a:solidFill>
            <a:srgbClr val="0F2A4A"/>
          </a:solidFill>
          <a:ln w="12700">
            <a:solidFill>
              <a:srgbClr val="0F2A4A"/>
            </a:solidFill>
            <a:prstDash val="solid"/>
          </a:ln>
        </p:spPr>
      </p:sp>
      <p:sp>
        <p:nvSpPr>
          <p:cNvPr id="25" name="Shape 23"/>
          <p:cNvSpPr/>
          <p:nvPr/>
        </p:nvSpPr>
        <p:spPr>
          <a:xfrm>
            <a:off x="8412480" y="6360598"/>
            <a:ext cx="310896" cy="40202"/>
          </a:xfrm>
          <a:prstGeom prst="rect">
            <a:avLst/>
          </a:prstGeom>
          <a:solidFill>
            <a:srgbClr val="0F2A4A"/>
          </a:solidFill>
          <a:ln w="12700">
            <a:solidFill>
              <a:srgbClr val="0F2A4A"/>
            </a:solidFill>
            <a:prstDash val="solid"/>
          </a:ln>
        </p:spPr>
      </p:sp>
      <p:sp>
        <p:nvSpPr>
          <p:cNvPr id="26" name="Shape 24"/>
          <p:cNvSpPr/>
          <p:nvPr/>
        </p:nvSpPr>
        <p:spPr>
          <a:xfrm>
            <a:off x="8833104" y="6360598"/>
            <a:ext cx="310896" cy="40202"/>
          </a:xfrm>
          <a:prstGeom prst="rect">
            <a:avLst/>
          </a:prstGeom>
          <a:solidFill>
            <a:srgbClr val="0F2A4A"/>
          </a:solidFill>
          <a:ln w="12700">
            <a:solidFill>
              <a:srgbClr val="0F2A4A"/>
            </a:solidFill>
            <a:prstDash val="solid"/>
          </a:ln>
        </p:spPr>
      </p:sp>
      <p:sp>
        <p:nvSpPr>
          <p:cNvPr id="27" name="Shape 25"/>
          <p:cNvSpPr/>
          <p:nvPr/>
        </p:nvSpPr>
        <p:spPr>
          <a:xfrm>
            <a:off x="9253728" y="6373999"/>
            <a:ext cx="310896" cy="26801"/>
          </a:xfrm>
          <a:prstGeom prst="rect">
            <a:avLst/>
          </a:prstGeom>
          <a:solidFill>
            <a:srgbClr val="0F2A4A"/>
          </a:solidFill>
          <a:ln w="12700">
            <a:solidFill>
              <a:srgbClr val="0F2A4A"/>
            </a:solidFill>
            <a:prstDash val="solid"/>
          </a:ln>
        </p:spPr>
      </p:sp>
      <p:sp>
        <p:nvSpPr>
          <p:cNvPr id="28" name="Shape 26"/>
          <p:cNvSpPr/>
          <p:nvPr/>
        </p:nvSpPr>
        <p:spPr>
          <a:xfrm>
            <a:off x="9674352" y="6373999"/>
            <a:ext cx="310896" cy="26801"/>
          </a:xfrm>
          <a:prstGeom prst="rect">
            <a:avLst/>
          </a:prstGeom>
          <a:solidFill>
            <a:srgbClr val="0F2A4A"/>
          </a:solidFill>
          <a:ln w="12700">
            <a:solidFill>
              <a:srgbClr val="0F2A4A"/>
            </a:solidFill>
            <a:prstDash val="solid"/>
          </a:ln>
        </p:spPr>
      </p:sp>
      <p:sp>
        <p:nvSpPr>
          <p:cNvPr id="29" name="Text 27"/>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30" name="Text 28"/>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38</a:t>
            </a:r>
            <a:endParaRPr lang="en-US" sz="9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Para repasar antes del control de lectura</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Ficha de fórmulas</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39</a:t>
            </a:r>
            <a:endParaRPr lang="en-US" sz="95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658368" y="1600200"/>
          <a:ext cx="10872216" cy="914400"/>
        </p:xfrm>
        <a:graphic>
          <a:graphicData uri="http://schemas.openxmlformats.org/drawingml/2006/table">
            <a:tbl>
              <a:tblPr/>
              <a:tblGrid>
                <a:gridCol w="2468880"/>
                <a:gridCol w="2377440"/>
                <a:gridCol w="3200400"/>
                <a:gridCol w="1005840"/>
                <a:gridCol w="1819656"/>
              </a:tblGrid>
              <a:tr h="0">
                <a:tc>
                  <a:txBody>
                    <a:bodyPr/>
                    <a:lstStyle/>
                    <a:p>
                      <a:pPr indent="0" marL="0">
                        <a:buNone/>
                      </a:pPr>
                      <a:r>
                        <a:rPr lang="en-US" sz="1100" b="1" dirty="0">
                          <a:solidFill>
                            <a:srgbClr val="0F2A4A"/>
                          </a:solidFill>
                          <a:latin typeface="Calibri" pitchFamily="34" charset="0"/>
                          <a:ea typeface="Calibri" pitchFamily="34" charset="-122"/>
                          <a:cs typeface="Calibri" pitchFamily="34" charset="-120"/>
                        </a:rPr>
                        <a:t>Medida</a:t>
                      </a:r>
                      <a:endParaRPr lang="en-US" sz="11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100" b="1" dirty="0">
                          <a:solidFill>
                            <a:srgbClr val="0F2A4A"/>
                          </a:solidFill>
                          <a:latin typeface="Calibri" pitchFamily="34" charset="0"/>
                          <a:ea typeface="Calibri" pitchFamily="34" charset="-122"/>
                          <a:cs typeface="Calibri" pitchFamily="34" charset="-120"/>
                        </a:rPr>
                        <a:t>Numerador</a:t>
                      </a:r>
                      <a:endParaRPr lang="en-US" sz="11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100" b="1" dirty="0">
                          <a:solidFill>
                            <a:srgbClr val="0F2A4A"/>
                          </a:solidFill>
                          <a:latin typeface="Calibri" pitchFamily="34" charset="0"/>
                          <a:ea typeface="Calibri" pitchFamily="34" charset="-122"/>
                          <a:cs typeface="Calibri" pitchFamily="34" charset="-120"/>
                        </a:rPr>
                        <a:t>Denominador</a:t>
                      </a:r>
                      <a:endParaRPr lang="en-US" sz="11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100" b="1" dirty="0">
                          <a:solidFill>
                            <a:srgbClr val="0F2A4A"/>
                          </a:solidFill>
                          <a:latin typeface="Calibri" pitchFamily="34" charset="0"/>
                          <a:ea typeface="Calibri" pitchFamily="34" charset="-122"/>
                          <a:cs typeface="Calibri" pitchFamily="34" charset="-120"/>
                        </a:rPr>
                        <a:t>Mult.</a:t>
                      </a:r>
                      <a:endParaRPr lang="en-US" sz="11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100" b="1" dirty="0">
                          <a:solidFill>
                            <a:srgbClr val="0F2A4A"/>
                          </a:solidFill>
                          <a:latin typeface="Calibri" pitchFamily="34" charset="0"/>
                          <a:ea typeface="Calibri" pitchFamily="34" charset="-122"/>
                          <a:cs typeface="Calibri" pitchFamily="34" charset="-120"/>
                        </a:rPr>
                        <a:t>Tipo</a:t>
                      </a:r>
                      <a:endParaRPr lang="en-US" sz="11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Prevalencia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Casos existentes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Población total</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10ⁿ</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Proporción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Incidencia acumulada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Casos nuevos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Población en riesgo al inicio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10ⁿ</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Proporción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Tasa de incidencia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Casos nuevos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Tiempo-persona en riesgo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Tasa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Tasa de ataque</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Casos en el brote</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Personas expuestas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Proporción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Tasa de ataque secundario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Casos secundarios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Contactos susceptibles sin el caso índice</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Proporción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Mortalidad general</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Defunciones totales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Población a mitad de año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1 000</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Tasa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Mortalidad infantil</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Muertes de menores de 1 año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Nacidos vivos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1 000</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Tasa por convención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Razón de mortalidad materna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Muertes maternas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Nacidos vivos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100 000</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Razón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Letalidad</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Muertes por la enfermedad</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Casos de la enfermedad</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Proporción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Mortalidad proporcional</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Muertes por una causa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Total de muertes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100</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Proporción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Repaso antes del control</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Errores conceptuales frecuentes</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40</a:t>
            </a:r>
            <a:endParaRPr lang="en-US" sz="95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658368" y="1600200"/>
          <a:ext cx="10872216" cy="914400"/>
        </p:xfrm>
        <a:graphic>
          <a:graphicData uri="http://schemas.openxmlformats.org/drawingml/2006/table">
            <a:tbl>
              <a:tblPr/>
              <a:tblGrid>
                <a:gridCol w="4754880"/>
                <a:gridCol w="6117336"/>
              </a:tblGrid>
              <a:tr h="0">
                <a:tc>
                  <a:txBody>
                    <a:bodyPr/>
                    <a:lstStyle/>
                    <a:p>
                      <a:pPr indent="0" marL="0">
                        <a:buNone/>
                      </a:pPr>
                      <a:r>
                        <a:rPr lang="en-US" sz="1100" b="1" dirty="0">
                          <a:solidFill>
                            <a:srgbClr val="0F2A4A"/>
                          </a:solidFill>
                          <a:latin typeface="Calibri" pitchFamily="34" charset="0"/>
                          <a:ea typeface="Calibri" pitchFamily="34" charset="-122"/>
                          <a:cs typeface="Calibri" pitchFamily="34" charset="-120"/>
                        </a:rPr>
                        <a:t>Se dice</a:t>
                      </a:r>
                      <a:endParaRPr lang="en-US" sz="11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c>
                  <a:txBody>
                    <a:bodyPr/>
                    <a:lstStyle/>
                    <a:p>
                      <a:pPr indent="0" marL="0">
                        <a:buNone/>
                      </a:pPr>
                      <a:r>
                        <a:rPr lang="en-US" sz="1100" b="1" dirty="0">
                          <a:solidFill>
                            <a:srgbClr val="0F2A4A"/>
                          </a:solidFill>
                          <a:latin typeface="Calibri" pitchFamily="34" charset="0"/>
                          <a:ea typeface="Calibri" pitchFamily="34" charset="-122"/>
                          <a:cs typeface="Calibri" pitchFamily="34" charset="-120"/>
                        </a:rPr>
                        <a:t>Por qué está mal</a:t>
                      </a:r>
                      <a:endParaRPr lang="en-US" sz="110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solidFill>
                      <a:srgbClr val="E5EBF2"/>
                    </a:solidFill>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“Bajaron las muertes, entonces mejoró”</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Si también bajó la población en riesgo, el riesgo puede no haber cambiado.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“Tasa de prevalencia”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Es una proporción: no incluye tiempo ni se calcula sobre la población en riesgo.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“Tasa de mortalidad materna”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Es una razón: las mujeres del numerador no están en el denominador.</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Confundir letalidad con mortalidad</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La letalidad se calcula sobre los enfermos; la mortalidad, sobre toda la población.</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Incluir casos antiguos en la incidencia</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La incidencia cuenta solo casos nuevos.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Incluir el caso índice en la tasa de ataque secundario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Se excluye del numerador y del denominador.</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“El 63 % son hombres: los hombres tienen más riesgo”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La distribución proporcional no mide riesgo.</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“Subió la prevalencia de VIH: el programa fracasó”</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Si el tratamiento prolonga la vida, la prevalencia sube.</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r h="0">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Comparar tasas crudas con distinta estructura de edad</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c>
                  <a:txBody>
                    <a:bodyPr/>
                    <a:lstStyle/>
                    <a:p>
                      <a:pPr indent="0" marL="0">
                        <a:buNone/>
                      </a:pPr>
                      <a:r>
                        <a:rPr lang="en-US" sz="1050" dirty="0">
                          <a:solidFill>
                            <a:srgbClr val="14202E"/>
                          </a:solidFill>
                          <a:latin typeface="Calibri" pitchFamily="34" charset="0"/>
                          <a:ea typeface="Calibri" pitchFamily="34" charset="-122"/>
                          <a:cs typeface="Calibri" pitchFamily="34" charset="-120"/>
                        </a:rPr>
                        <a:t>Hay que comparar tasas específicas o ajustadas.</a:t>
                      </a:r>
                      <a:endParaRPr lang="en-US" sz="1050" dirty="0">
                        <a:latin typeface="Calibri" charset="0"/>
                        <a:ea typeface="Calibri" charset="0"/>
                        <a:cs typeface="Calibri" charset="0"/>
                      </a:endParaRPr>
                    </a:p>
                  </a:txBody>
                  <a:tcPr marL="101600" marR="101600" marT="76200" marB="76200" anchor="t">
                    <a:lnL w="6350" cap="flat" cmpd="sng" algn="ctr">
                      <a:solidFill>
                        <a:srgbClr val="D5DDE7"/>
                      </a:solidFill>
                      <a:prstDash val="solid"/>
                      <a:round/>
                      <a:headEnd type="none" w="med" len="med"/>
                      <a:tailEnd type="none" w="med" len="med"/>
                    </a:lnL>
                    <a:lnR w="6350" cap="flat" cmpd="sng" algn="ctr">
                      <a:solidFill>
                        <a:srgbClr val="D5DDE7"/>
                      </a:solidFill>
                      <a:prstDash val="solid"/>
                      <a:round/>
                      <a:headEnd type="none" w="med" len="med"/>
                      <a:tailEnd type="none" w="med" len="med"/>
                    </a:lnR>
                    <a:lnT w="6350" cap="flat" cmpd="sng" algn="ctr">
                      <a:solidFill>
                        <a:srgbClr val="D5DDE7"/>
                      </a:solidFill>
                      <a:prstDash val="solid"/>
                      <a:round/>
                      <a:headEnd type="none" w="med" len="med"/>
                      <a:tailEnd type="none" w="med" len="med"/>
                    </a:lnT>
                    <a:lnB w="6350" cap="flat" cmpd="sng" algn="ctr">
                      <a:solidFill>
                        <a:srgbClr val="D5DDE7"/>
                      </a:solidFill>
                      <a:prstDash val="solid"/>
                      <a:round/>
                      <a:headEnd type="none" w="med" len="med"/>
                      <a:tailEnd type="none" w="med" len="med"/>
                    </a:lnB>
                  </a:tcPr>
                </a:tc>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Cierre conceptual</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Puntos clave para recordar</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41</a:t>
            </a:r>
            <a:endParaRPr lang="en-US" sz="950" dirty="0"/>
          </a:p>
        </p:txBody>
      </p:sp>
      <p:sp>
        <p:nvSpPr>
          <p:cNvPr id="6" name="Text 4"/>
          <p:cNvSpPr txBox="1"/>
          <p:nvPr/>
        </p:nvSpPr>
        <p:spPr>
          <a:xfrm>
            <a:off x="658368" y="1645920"/>
            <a:ext cx="5207508" cy="3840480"/>
          </a:xfrm>
          <a:prstGeom prst="rect">
            <a:avLst/>
          </a:prstGeom>
          <a:noFill/>
          <a:ln/>
        </p:spPr>
        <p:txBody>
          <a:bodyPr wrap="square" lIns="0" tIns="0" rIns="0" bIns="0" rtlCol="0" anchor="t"/>
          <a:lstStyle/>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Los valores absolutos sirven para planificar; los relativos, para comparar y hablar de riesgo.</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Si el numerador está en el denominador es proporción; si no, es razón.</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Una tasa exige numerador, población en riesgo y periodo de tiempo.</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El riesgo siempre va acompañado de un periodo de tiempo.</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La prevalencia es la foto; la incidencia, la película.</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En equilibrio, P = I × D.</a:t>
            </a:r>
            <a:endParaRPr lang="en-US" sz="1250" dirty="0"/>
          </a:p>
        </p:txBody>
      </p:sp>
      <p:sp>
        <p:nvSpPr>
          <p:cNvPr id="7" name="Text 5"/>
          <p:cNvSpPr txBox="1"/>
          <p:nvPr/>
        </p:nvSpPr>
        <p:spPr>
          <a:xfrm>
            <a:off x="6323076" y="1645920"/>
            <a:ext cx="5207508" cy="3840480"/>
          </a:xfrm>
          <a:prstGeom prst="rect">
            <a:avLst/>
          </a:prstGeom>
          <a:noFill/>
          <a:ln/>
        </p:spPr>
        <p:txBody>
          <a:bodyPr wrap="square" lIns="0" tIns="0" rIns="0" bIns="0" rtlCol="0" anchor="t"/>
          <a:lstStyle/>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Un tratamiento que prolonga la vida sin curar aumenta la prevalencia.</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La tasa de ataque secundario excluye al caso índice.</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La razón de mortalidad materna es razón porque su denominador son nacidos vivos.</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Letalidad y mortalidad difieren en el denominador: enfermos o población total.</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La distribución proporcional dice dónde están los casos, no quién tiene más riesgo.</a:t>
            </a:r>
            <a:endParaRPr lang="en-US" sz="1250" dirty="0"/>
          </a:p>
          <a:p>
            <a:pPr marL="342900" indent="-342900">
              <a:lnSpc>
                <a:spcPct val="110000"/>
              </a:lnSpc>
              <a:spcAft>
                <a:spcPts val="1000"/>
              </a:spcAft>
              <a:buSzPct val="100000"/>
              <a:buChar char="•"/>
            </a:pPr>
            <a:r>
              <a:rPr lang="en-US" sz="1250" dirty="0">
                <a:solidFill>
                  <a:srgbClr val="14202E"/>
                </a:solidFill>
                <a:latin typeface="Calibri" pitchFamily="34" charset="0"/>
                <a:ea typeface="Calibri" pitchFamily="34" charset="-122"/>
                <a:cs typeface="Calibri" pitchFamily="34" charset="-120"/>
              </a:rPr>
              <a:t>Antes de comparar tasas crudas, mira la estructura de edades.</a:t>
            </a:r>
            <a:endParaRPr lang="en-US" sz="12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Del mismo tipo que el control de lectura</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Autoevaluación</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42</a:t>
            </a:r>
            <a:endParaRPr lang="en-US" sz="950" dirty="0"/>
          </a:p>
        </p:txBody>
      </p:sp>
      <p:sp>
        <p:nvSpPr>
          <p:cNvPr id="6" name="Shape 4"/>
          <p:cNvSpPr/>
          <p:nvPr/>
        </p:nvSpPr>
        <p:spPr>
          <a:xfrm>
            <a:off x="658368" y="1645920"/>
            <a:ext cx="5253228" cy="1097280"/>
          </a:xfrm>
          <a:prstGeom prst="roundRect">
            <a:avLst>
              <a:gd name="adj" fmla="val 4167"/>
            </a:avLst>
          </a:prstGeom>
          <a:solidFill>
            <a:srgbClr val="F1F4F8"/>
          </a:solidFill>
          <a:ln w="12700">
            <a:solidFill>
              <a:srgbClr val="333333"/>
            </a:solidFill>
            <a:prstDash val="solid"/>
          </a:ln>
        </p:spPr>
      </p:sp>
      <p:sp>
        <p:nvSpPr>
          <p:cNvPr id="7" name="Text 5"/>
          <p:cNvSpPr txBox="1"/>
          <p:nvPr/>
        </p:nvSpPr>
        <p:spPr>
          <a:xfrm>
            <a:off x="877824" y="1828800"/>
            <a:ext cx="457200" cy="320040"/>
          </a:xfrm>
          <a:prstGeom prst="rect">
            <a:avLst/>
          </a:prstGeom>
          <a:noFill/>
          <a:ln/>
        </p:spPr>
        <p:txBody>
          <a:bodyPr wrap="square" lIns="0" tIns="0" rIns="0" bIns="0" rtlCol="0" anchor="ctr"/>
          <a:lstStyle/>
          <a:p>
            <a:pPr indent="0" marL="0">
              <a:buNone/>
            </a:pPr>
            <a:r>
              <a:rPr lang="en-US" sz="1800" b="1" dirty="0">
                <a:solidFill>
                  <a:srgbClr val="B52639"/>
                </a:solidFill>
                <a:latin typeface="Cambria" pitchFamily="34" charset="0"/>
                <a:ea typeface="Cambria" pitchFamily="34" charset="-122"/>
                <a:cs typeface="Cambria" pitchFamily="34" charset="-120"/>
              </a:rPr>
              <a:t>1</a:t>
            </a:r>
            <a:endParaRPr lang="en-US" sz="1800" dirty="0"/>
          </a:p>
        </p:txBody>
      </p:sp>
      <p:sp>
        <p:nvSpPr>
          <p:cNvPr id="8" name="Text 6"/>
          <p:cNvSpPr txBox="1"/>
          <p:nvPr/>
        </p:nvSpPr>
        <p:spPr>
          <a:xfrm>
            <a:off x="1371600" y="1773936"/>
            <a:ext cx="4338828" cy="868680"/>
          </a:xfrm>
          <a:prstGeom prst="rect">
            <a:avLst/>
          </a:prstGeom>
          <a:noFill/>
          <a:ln/>
        </p:spPr>
        <p:txBody>
          <a:bodyPr wrap="square" lIns="0" tIns="0" rIns="0" bIns="0" rtlCol="0" anchor="ctr"/>
          <a:lstStyle/>
          <a:p>
            <a:pPr indent="0" marL="0">
              <a:lnSpc>
                <a:spcPct val="104000"/>
              </a:lnSpc>
              <a:buNone/>
            </a:pPr>
            <a:r>
              <a:rPr lang="en-US" sz="1150" dirty="0">
                <a:solidFill>
                  <a:srgbClr val="14202E"/>
                </a:solidFill>
                <a:latin typeface="Calibri" pitchFamily="34" charset="0"/>
                <a:ea typeface="Calibri" pitchFamily="34" charset="-122"/>
                <a:cs typeface="Calibri" pitchFamily="34" charset="-120"/>
              </a:rPr>
              <a:t>120 casos de dengue en mujeres y 80 en hombres. Calcula la razón y la proporción. ¿Las mujeres tienen más riesgo?</a:t>
            </a:r>
            <a:endParaRPr lang="en-US" sz="1150" dirty="0"/>
          </a:p>
        </p:txBody>
      </p:sp>
      <p:sp>
        <p:nvSpPr>
          <p:cNvPr id="9" name="Shape 7"/>
          <p:cNvSpPr/>
          <p:nvPr/>
        </p:nvSpPr>
        <p:spPr>
          <a:xfrm>
            <a:off x="6277356" y="1645920"/>
            <a:ext cx="5253228" cy="1097280"/>
          </a:xfrm>
          <a:prstGeom prst="roundRect">
            <a:avLst>
              <a:gd name="adj" fmla="val 4167"/>
            </a:avLst>
          </a:prstGeom>
          <a:solidFill>
            <a:srgbClr val="F1F4F8"/>
          </a:solidFill>
          <a:ln w="12700">
            <a:solidFill>
              <a:srgbClr val="333333"/>
            </a:solidFill>
            <a:prstDash val="solid"/>
          </a:ln>
        </p:spPr>
      </p:sp>
      <p:sp>
        <p:nvSpPr>
          <p:cNvPr id="10" name="Text 8"/>
          <p:cNvSpPr txBox="1"/>
          <p:nvPr/>
        </p:nvSpPr>
        <p:spPr>
          <a:xfrm>
            <a:off x="6496812" y="1828800"/>
            <a:ext cx="457200" cy="320040"/>
          </a:xfrm>
          <a:prstGeom prst="rect">
            <a:avLst/>
          </a:prstGeom>
          <a:noFill/>
          <a:ln/>
        </p:spPr>
        <p:txBody>
          <a:bodyPr wrap="square" lIns="0" tIns="0" rIns="0" bIns="0" rtlCol="0" anchor="ctr"/>
          <a:lstStyle/>
          <a:p>
            <a:pPr indent="0" marL="0">
              <a:buNone/>
            </a:pPr>
            <a:r>
              <a:rPr lang="en-US" sz="1800" b="1" dirty="0">
                <a:solidFill>
                  <a:srgbClr val="B52639"/>
                </a:solidFill>
                <a:latin typeface="Cambria" pitchFamily="34" charset="0"/>
                <a:ea typeface="Cambria" pitchFamily="34" charset="-122"/>
                <a:cs typeface="Cambria" pitchFamily="34" charset="-120"/>
              </a:rPr>
              <a:t>2</a:t>
            </a:r>
            <a:endParaRPr lang="en-US" sz="1800" dirty="0"/>
          </a:p>
        </p:txBody>
      </p:sp>
      <p:sp>
        <p:nvSpPr>
          <p:cNvPr id="11" name="Text 9"/>
          <p:cNvSpPr txBox="1"/>
          <p:nvPr/>
        </p:nvSpPr>
        <p:spPr>
          <a:xfrm>
            <a:off x="6990588" y="1773936"/>
            <a:ext cx="4338828" cy="868680"/>
          </a:xfrm>
          <a:prstGeom prst="rect">
            <a:avLst/>
          </a:prstGeom>
          <a:noFill/>
          <a:ln/>
        </p:spPr>
        <p:txBody>
          <a:bodyPr wrap="square" lIns="0" tIns="0" rIns="0" bIns="0" rtlCol="0" anchor="ctr"/>
          <a:lstStyle/>
          <a:p>
            <a:pPr indent="0" marL="0">
              <a:lnSpc>
                <a:spcPct val="104000"/>
              </a:lnSpc>
              <a:buNone/>
            </a:pPr>
            <a:r>
              <a:rPr lang="en-US" sz="1150" dirty="0">
                <a:solidFill>
                  <a:srgbClr val="14202E"/>
                </a:solidFill>
                <a:latin typeface="Calibri" pitchFamily="34" charset="0"/>
                <a:ea typeface="Calibri" pitchFamily="34" charset="-122"/>
                <a:cs typeface="Calibri" pitchFamily="34" charset="-120"/>
              </a:rPr>
              <a:t>Población de 8 000. Al 1 de enero, 40 en tratamiento por TB; en el año, 24 casos nuevos. Calcula prevalencia inicial e incidencia acumulada por 10 000.</a:t>
            </a:r>
            <a:endParaRPr lang="en-US" sz="1150" dirty="0"/>
          </a:p>
        </p:txBody>
      </p:sp>
      <p:sp>
        <p:nvSpPr>
          <p:cNvPr id="12" name="Shape 10"/>
          <p:cNvSpPr/>
          <p:nvPr/>
        </p:nvSpPr>
        <p:spPr>
          <a:xfrm>
            <a:off x="658368" y="2926080"/>
            <a:ext cx="5253228" cy="1097280"/>
          </a:xfrm>
          <a:prstGeom prst="roundRect">
            <a:avLst>
              <a:gd name="adj" fmla="val 4167"/>
            </a:avLst>
          </a:prstGeom>
          <a:solidFill>
            <a:srgbClr val="F1F4F8"/>
          </a:solidFill>
          <a:ln w="12700">
            <a:solidFill>
              <a:srgbClr val="333333"/>
            </a:solidFill>
            <a:prstDash val="solid"/>
          </a:ln>
        </p:spPr>
      </p:sp>
      <p:sp>
        <p:nvSpPr>
          <p:cNvPr id="13" name="Text 11"/>
          <p:cNvSpPr txBox="1"/>
          <p:nvPr/>
        </p:nvSpPr>
        <p:spPr>
          <a:xfrm>
            <a:off x="877824" y="3108960"/>
            <a:ext cx="457200" cy="320040"/>
          </a:xfrm>
          <a:prstGeom prst="rect">
            <a:avLst/>
          </a:prstGeom>
          <a:noFill/>
          <a:ln/>
        </p:spPr>
        <p:txBody>
          <a:bodyPr wrap="square" lIns="0" tIns="0" rIns="0" bIns="0" rtlCol="0" anchor="ctr"/>
          <a:lstStyle/>
          <a:p>
            <a:pPr indent="0" marL="0">
              <a:buNone/>
            </a:pPr>
            <a:r>
              <a:rPr lang="en-US" sz="1800" b="1" dirty="0">
                <a:solidFill>
                  <a:srgbClr val="B52639"/>
                </a:solidFill>
                <a:latin typeface="Cambria" pitchFamily="34" charset="0"/>
                <a:ea typeface="Cambria" pitchFamily="34" charset="-122"/>
                <a:cs typeface="Cambria" pitchFamily="34" charset="-120"/>
              </a:rPr>
              <a:t>3</a:t>
            </a:r>
            <a:endParaRPr lang="en-US" sz="1800" dirty="0"/>
          </a:p>
        </p:txBody>
      </p:sp>
      <p:sp>
        <p:nvSpPr>
          <p:cNvPr id="14" name="Text 12"/>
          <p:cNvSpPr txBox="1"/>
          <p:nvPr/>
        </p:nvSpPr>
        <p:spPr>
          <a:xfrm>
            <a:off x="1371600" y="3054096"/>
            <a:ext cx="4338828" cy="868680"/>
          </a:xfrm>
          <a:prstGeom prst="rect">
            <a:avLst/>
          </a:prstGeom>
          <a:noFill/>
          <a:ln/>
        </p:spPr>
        <p:txBody>
          <a:bodyPr wrap="square" lIns="0" tIns="0" rIns="0" bIns="0" rtlCol="0" anchor="ctr"/>
          <a:lstStyle/>
          <a:p>
            <a:pPr indent="0" marL="0">
              <a:lnSpc>
                <a:spcPct val="104000"/>
              </a:lnSpc>
              <a:buNone/>
            </a:pPr>
            <a:r>
              <a:rPr lang="en-US" sz="1150" dirty="0">
                <a:solidFill>
                  <a:srgbClr val="14202E"/>
                </a:solidFill>
                <a:latin typeface="Calibri" pitchFamily="34" charset="0"/>
                <a:ea typeface="Calibri" pitchFamily="34" charset="-122"/>
                <a:cs typeface="Calibri" pitchFamily="34" charset="-120"/>
              </a:rPr>
              <a:t>Explica con P = I × D por qué el tratamiento antirretroviral aumentó la prevalencia de VIH.</a:t>
            </a:r>
            <a:endParaRPr lang="en-US" sz="1150" dirty="0"/>
          </a:p>
        </p:txBody>
      </p:sp>
      <p:sp>
        <p:nvSpPr>
          <p:cNvPr id="15" name="Shape 13"/>
          <p:cNvSpPr/>
          <p:nvPr/>
        </p:nvSpPr>
        <p:spPr>
          <a:xfrm>
            <a:off x="6277356" y="2926080"/>
            <a:ext cx="5253228" cy="1097280"/>
          </a:xfrm>
          <a:prstGeom prst="roundRect">
            <a:avLst>
              <a:gd name="adj" fmla="val 4167"/>
            </a:avLst>
          </a:prstGeom>
          <a:solidFill>
            <a:srgbClr val="F1F4F8"/>
          </a:solidFill>
          <a:ln w="12700">
            <a:solidFill>
              <a:srgbClr val="333333"/>
            </a:solidFill>
            <a:prstDash val="solid"/>
          </a:ln>
        </p:spPr>
      </p:sp>
      <p:sp>
        <p:nvSpPr>
          <p:cNvPr id="16" name="Text 14"/>
          <p:cNvSpPr txBox="1"/>
          <p:nvPr/>
        </p:nvSpPr>
        <p:spPr>
          <a:xfrm>
            <a:off x="6496812" y="3108960"/>
            <a:ext cx="457200" cy="320040"/>
          </a:xfrm>
          <a:prstGeom prst="rect">
            <a:avLst/>
          </a:prstGeom>
          <a:noFill/>
          <a:ln/>
        </p:spPr>
        <p:txBody>
          <a:bodyPr wrap="square" lIns="0" tIns="0" rIns="0" bIns="0" rtlCol="0" anchor="ctr"/>
          <a:lstStyle/>
          <a:p>
            <a:pPr indent="0" marL="0">
              <a:buNone/>
            </a:pPr>
            <a:r>
              <a:rPr lang="en-US" sz="1800" b="1" dirty="0">
                <a:solidFill>
                  <a:srgbClr val="B52639"/>
                </a:solidFill>
                <a:latin typeface="Cambria" pitchFamily="34" charset="0"/>
                <a:ea typeface="Cambria" pitchFamily="34" charset="-122"/>
                <a:cs typeface="Cambria" pitchFamily="34" charset="-120"/>
              </a:rPr>
              <a:t>4</a:t>
            </a:r>
            <a:endParaRPr lang="en-US" sz="1800" dirty="0"/>
          </a:p>
        </p:txBody>
      </p:sp>
      <p:sp>
        <p:nvSpPr>
          <p:cNvPr id="17" name="Text 15"/>
          <p:cNvSpPr txBox="1"/>
          <p:nvPr/>
        </p:nvSpPr>
        <p:spPr>
          <a:xfrm>
            <a:off x="6990588" y="3054096"/>
            <a:ext cx="4338828" cy="868680"/>
          </a:xfrm>
          <a:prstGeom prst="rect">
            <a:avLst/>
          </a:prstGeom>
          <a:noFill/>
          <a:ln/>
        </p:spPr>
        <p:txBody>
          <a:bodyPr wrap="square" lIns="0" tIns="0" rIns="0" bIns="0" rtlCol="0" anchor="ctr"/>
          <a:lstStyle/>
          <a:p>
            <a:pPr indent="0" marL="0">
              <a:lnSpc>
                <a:spcPct val="104000"/>
              </a:lnSpc>
              <a:buNone/>
            </a:pPr>
            <a:r>
              <a:rPr lang="en-US" sz="1150" dirty="0">
                <a:solidFill>
                  <a:srgbClr val="14202E"/>
                </a:solidFill>
                <a:latin typeface="Calibri" pitchFamily="34" charset="0"/>
                <a:ea typeface="Calibri" pitchFamily="34" charset="-122"/>
                <a:cs typeface="Calibri" pitchFamily="34" charset="-120"/>
              </a:rPr>
              <a:t>150 expuestos, 45 enfermos. En sus hogares, 12 de 60 familiares susceptibles enfermaron. Calcula TA y TAS.</a:t>
            </a:r>
            <a:endParaRPr lang="en-US" sz="1150" dirty="0"/>
          </a:p>
        </p:txBody>
      </p:sp>
      <p:sp>
        <p:nvSpPr>
          <p:cNvPr id="18" name="Shape 16"/>
          <p:cNvSpPr/>
          <p:nvPr/>
        </p:nvSpPr>
        <p:spPr>
          <a:xfrm>
            <a:off x="658368" y="4206240"/>
            <a:ext cx="5253228" cy="1097280"/>
          </a:xfrm>
          <a:prstGeom prst="roundRect">
            <a:avLst>
              <a:gd name="adj" fmla="val 4167"/>
            </a:avLst>
          </a:prstGeom>
          <a:solidFill>
            <a:srgbClr val="F1F4F8"/>
          </a:solidFill>
          <a:ln w="12700">
            <a:solidFill>
              <a:srgbClr val="333333"/>
            </a:solidFill>
            <a:prstDash val="solid"/>
          </a:ln>
        </p:spPr>
      </p:sp>
      <p:sp>
        <p:nvSpPr>
          <p:cNvPr id="19" name="Text 17"/>
          <p:cNvSpPr txBox="1"/>
          <p:nvPr/>
        </p:nvSpPr>
        <p:spPr>
          <a:xfrm>
            <a:off x="877824" y="4389120"/>
            <a:ext cx="457200" cy="320040"/>
          </a:xfrm>
          <a:prstGeom prst="rect">
            <a:avLst/>
          </a:prstGeom>
          <a:noFill/>
          <a:ln/>
        </p:spPr>
        <p:txBody>
          <a:bodyPr wrap="square" lIns="0" tIns="0" rIns="0" bIns="0" rtlCol="0" anchor="ctr"/>
          <a:lstStyle/>
          <a:p>
            <a:pPr indent="0" marL="0">
              <a:buNone/>
            </a:pPr>
            <a:r>
              <a:rPr lang="en-US" sz="1800" b="1" dirty="0">
                <a:solidFill>
                  <a:srgbClr val="B52639"/>
                </a:solidFill>
                <a:latin typeface="Cambria" pitchFamily="34" charset="0"/>
                <a:ea typeface="Cambria" pitchFamily="34" charset="-122"/>
                <a:cs typeface="Cambria" pitchFamily="34" charset="-120"/>
              </a:rPr>
              <a:t>5</a:t>
            </a:r>
            <a:endParaRPr lang="en-US" sz="1800" dirty="0"/>
          </a:p>
        </p:txBody>
      </p:sp>
      <p:sp>
        <p:nvSpPr>
          <p:cNvPr id="20" name="Text 18"/>
          <p:cNvSpPr txBox="1"/>
          <p:nvPr/>
        </p:nvSpPr>
        <p:spPr>
          <a:xfrm>
            <a:off x="1371600" y="4334256"/>
            <a:ext cx="4338828" cy="868680"/>
          </a:xfrm>
          <a:prstGeom prst="rect">
            <a:avLst/>
          </a:prstGeom>
          <a:noFill/>
          <a:ln/>
        </p:spPr>
        <p:txBody>
          <a:bodyPr wrap="square" lIns="0" tIns="0" rIns="0" bIns="0" rtlCol="0" anchor="ctr"/>
          <a:lstStyle/>
          <a:p>
            <a:pPr indent="0" marL="0">
              <a:lnSpc>
                <a:spcPct val="104000"/>
              </a:lnSpc>
              <a:buNone/>
            </a:pPr>
            <a:r>
              <a:rPr lang="en-US" sz="1150" dirty="0">
                <a:solidFill>
                  <a:srgbClr val="14202E"/>
                </a:solidFill>
                <a:latin typeface="Calibri" pitchFamily="34" charset="0"/>
                <a:ea typeface="Calibri" pitchFamily="34" charset="-122"/>
                <a:cs typeface="Calibri" pitchFamily="34" charset="-120"/>
              </a:rPr>
              <a:t>Distrito de 50 000, 400 casos de leptospirosis y 8 muertes. Calcula mortalidad por 100 000 y letalidad.</a:t>
            </a:r>
            <a:endParaRPr lang="en-US" sz="1150" dirty="0"/>
          </a:p>
        </p:txBody>
      </p:sp>
      <p:sp>
        <p:nvSpPr>
          <p:cNvPr id="21" name="Shape 19"/>
          <p:cNvSpPr/>
          <p:nvPr/>
        </p:nvSpPr>
        <p:spPr>
          <a:xfrm>
            <a:off x="6277356" y="4206240"/>
            <a:ext cx="5253228" cy="1097280"/>
          </a:xfrm>
          <a:prstGeom prst="roundRect">
            <a:avLst>
              <a:gd name="adj" fmla="val 4167"/>
            </a:avLst>
          </a:prstGeom>
          <a:solidFill>
            <a:srgbClr val="F1F4F8"/>
          </a:solidFill>
          <a:ln w="12700">
            <a:solidFill>
              <a:srgbClr val="333333"/>
            </a:solidFill>
            <a:prstDash val="solid"/>
          </a:ln>
        </p:spPr>
      </p:sp>
      <p:sp>
        <p:nvSpPr>
          <p:cNvPr id="22" name="Text 20"/>
          <p:cNvSpPr txBox="1"/>
          <p:nvPr/>
        </p:nvSpPr>
        <p:spPr>
          <a:xfrm>
            <a:off x="6496812" y="4389120"/>
            <a:ext cx="457200" cy="320040"/>
          </a:xfrm>
          <a:prstGeom prst="rect">
            <a:avLst/>
          </a:prstGeom>
          <a:noFill/>
          <a:ln/>
        </p:spPr>
        <p:txBody>
          <a:bodyPr wrap="square" lIns="0" tIns="0" rIns="0" bIns="0" rtlCol="0" anchor="ctr"/>
          <a:lstStyle/>
          <a:p>
            <a:pPr indent="0" marL="0">
              <a:buNone/>
            </a:pPr>
            <a:r>
              <a:rPr lang="en-US" sz="1800" b="1" dirty="0">
                <a:solidFill>
                  <a:srgbClr val="B52639"/>
                </a:solidFill>
                <a:latin typeface="Cambria" pitchFamily="34" charset="0"/>
                <a:ea typeface="Cambria" pitchFamily="34" charset="-122"/>
                <a:cs typeface="Cambria" pitchFamily="34" charset="-120"/>
              </a:rPr>
              <a:t>6</a:t>
            </a:r>
            <a:endParaRPr lang="en-US" sz="1800" dirty="0"/>
          </a:p>
        </p:txBody>
      </p:sp>
      <p:sp>
        <p:nvSpPr>
          <p:cNvPr id="23" name="Text 21"/>
          <p:cNvSpPr txBox="1"/>
          <p:nvPr/>
        </p:nvSpPr>
        <p:spPr>
          <a:xfrm>
            <a:off x="6990588" y="4334256"/>
            <a:ext cx="4338828" cy="868680"/>
          </a:xfrm>
          <a:prstGeom prst="rect">
            <a:avLst/>
          </a:prstGeom>
          <a:noFill/>
          <a:ln/>
        </p:spPr>
        <p:txBody>
          <a:bodyPr wrap="square" lIns="0" tIns="0" rIns="0" bIns="0" rtlCol="0" anchor="ctr"/>
          <a:lstStyle/>
          <a:p>
            <a:pPr indent="0" marL="0">
              <a:lnSpc>
                <a:spcPct val="104000"/>
              </a:lnSpc>
              <a:buNone/>
            </a:pPr>
            <a:r>
              <a:rPr lang="en-US" sz="1150" dirty="0">
                <a:solidFill>
                  <a:srgbClr val="14202E"/>
                </a:solidFill>
                <a:latin typeface="Calibri" pitchFamily="34" charset="0"/>
                <a:ea typeface="Calibri" pitchFamily="34" charset="-122"/>
                <a:cs typeface="Calibri" pitchFamily="34" charset="-120"/>
              </a:rPr>
              <a:t>Clasifica como razón, proporción o tasa: prevalencia, RMM, letalidad, tasa de incidencia, mortalidad proporcional.</a:t>
            </a:r>
            <a:endParaRPr lang="en-US" sz="1150" dirty="0"/>
          </a:p>
        </p:txBody>
      </p:sp>
      <p:sp>
        <p:nvSpPr>
          <p:cNvPr id="24" name="Text 22"/>
          <p:cNvSpPr txBox="1"/>
          <p:nvPr/>
        </p:nvSpPr>
        <p:spPr>
          <a:xfrm>
            <a:off x="658368" y="5532120"/>
            <a:ext cx="10872216" cy="274320"/>
          </a:xfrm>
          <a:prstGeom prst="rect">
            <a:avLst/>
          </a:prstGeom>
          <a:noFill/>
          <a:ln/>
        </p:spPr>
        <p:txBody>
          <a:bodyPr wrap="square" lIns="0" tIns="0" rIns="0" bIns="0" rtlCol="0" anchor="ctr"/>
          <a:lstStyle/>
          <a:p>
            <a:pPr algn="l" indent="0" marL="0">
              <a:lnSpc>
                <a:spcPct val="115000"/>
              </a:lnSpc>
              <a:buNone/>
            </a:pPr>
            <a:r>
              <a:rPr lang="en-US" sz="1200" i="1" dirty="0">
                <a:solidFill>
                  <a:srgbClr val="54637A"/>
                </a:solidFill>
                <a:latin typeface="Calibri" pitchFamily="34" charset="0"/>
                <a:ea typeface="Calibri" pitchFamily="34" charset="-122"/>
                <a:cs typeface="Calibri" pitchFamily="34" charset="-120"/>
              </a:rPr>
              <a:t>Resuélvelas por escrito antes de la clase. Se discuten en aula.</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08182C"/>
        </a:solidFill>
      </p:bgPr>
    </p:bg>
    <p:spTree>
      <p:nvGrpSpPr>
        <p:cNvPr id="1" name=""/>
        <p:cNvGrpSpPr/>
        <p:nvPr/>
      </p:nvGrpSpPr>
      <p:grpSpPr>
        <a:xfrm>
          <a:off x="0" y="0"/>
          <a:ext cx="0" cy="0"/>
          <a:chOff x="0" y="0"/>
          <a:chExt cx="0" cy="0"/>
        </a:xfrm>
      </p:grpSpPr>
      <p:sp>
        <p:nvSpPr>
          <p:cNvPr id="2" name="Text 0"/>
          <p:cNvSpPr txBox="1"/>
          <p:nvPr/>
        </p:nvSpPr>
        <p:spPr>
          <a:xfrm>
            <a:off x="658368" y="822960"/>
            <a:ext cx="10872216" cy="64008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Aplicando lo aprendido</a:t>
            </a:r>
            <a:endParaRPr lang="en-US" sz="3400" dirty="0"/>
          </a:p>
        </p:txBody>
      </p:sp>
      <p:sp>
        <p:nvSpPr>
          <p:cNvPr id="3" name="Text 1"/>
          <p:cNvSpPr txBox="1"/>
          <p:nvPr/>
        </p:nvSpPr>
        <p:spPr>
          <a:xfrm>
            <a:off x="658368" y="1554480"/>
            <a:ext cx="10872216" cy="365760"/>
          </a:xfrm>
          <a:prstGeom prst="rect">
            <a:avLst/>
          </a:prstGeom>
          <a:noFill/>
          <a:ln/>
        </p:spPr>
        <p:txBody>
          <a:bodyPr wrap="square" lIns="0" tIns="0" rIns="0" bIns="0" rtlCol="0" anchor="ctr"/>
          <a:lstStyle/>
          <a:p>
            <a:pPr indent="0" marL="0">
              <a:buNone/>
            </a:pPr>
            <a:r>
              <a:rPr lang="en-US" sz="1500" dirty="0">
                <a:solidFill>
                  <a:srgbClr val="8FB4D4"/>
                </a:solidFill>
                <a:latin typeface="Calibri" pitchFamily="34" charset="0"/>
                <a:ea typeface="Calibri" pitchFamily="34" charset="-122"/>
                <a:cs typeface="Calibri" pitchFamily="34" charset="-120"/>
              </a:rPr>
              <a:t>Con los datos de la localidad de tu proyecto del semestre:</a:t>
            </a:r>
            <a:endParaRPr lang="en-US" sz="1500" dirty="0"/>
          </a:p>
        </p:txBody>
      </p:sp>
      <p:sp>
        <p:nvSpPr>
          <p:cNvPr id="4" name="Shape 2"/>
          <p:cNvSpPr/>
          <p:nvPr/>
        </p:nvSpPr>
        <p:spPr>
          <a:xfrm>
            <a:off x="658368" y="2267712"/>
            <a:ext cx="256032" cy="256032"/>
          </a:xfrm>
          <a:prstGeom prst="ellipse">
            <a:avLst/>
          </a:prstGeom>
          <a:solidFill>
            <a:srgbClr val="B52639"/>
          </a:solidFill>
          <a:ln w="12700">
            <a:solidFill>
              <a:srgbClr val="333333"/>
            </a:solidFill>
            <a:prstDash val="solid"/>
          </a:ln>
        </p:spPr>
      </p:sp>
      <p:sp>
        <p:nvSpPr>
          <p:cNvPr id="5" name="Text 3"/>
          <p:cNvSpPr txBox="1"/>
          <p:nvPr/>
        </p:nvSpPr>
        <p:spPr>
          <a:xfrm>
            <a:off x="658368" y="2276856"/>
            <a:ext cx="256032" cy="23774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a:t>
            </a:r>
            <a:endParaRPr lang="en-US" sz="1200" dirty="0"/>
          </a:p>
        </p:txBody>
      </p:sp>
      <p:sp>
        <p:nvSpPr>
          <p:cNvPr id="6" name="Text 4"/>
          <p:cNvSpPr txBox="1"/>
          <p:nvPr/>
        </p:nvSpPr>
        <p:spPr>
          <a:xfrm>
            <a:off x="1115568" y="2194560"/>
            <a:ext cx="7863840" cy="365760"/>
          </a:xfrm>
          <a:prstGeom prst="rect">
            <a:avLst/>
          </a:prstGeom>
          <a:noFill/>
          <a:ln/>
        </p:spPr>
        <p:txBody>
          <a:bodyPr wrap="square" lIns="0" tIns="0" rIns="0" bIns="0" rtlCol="0" anchor="ctr"/>
          <a:lstStyle/>
          <a:p>
            <a:pPr indent="0" marL="0">
              <a:buNone/>
            </a:pPr>
            <a:r>
              <a:rPr lang="en-US" sz="1450" dirty="0">
                <a:solidFill>
                  <a:srgbClr val="FFFFFF"/>
                </a:solidFill>
                <a:latin typeface="Calibri" pitchFamily="34" charset="0"/>
                <a:ea typeface="Calibri" pitchFamily="34" charset="-122"/>
                <a:cs typeface="Calibri" pitchFamily="34" charset="-120"/>
              </a:rPr>
              <a:t>Identifica un evento para el que puedas calcular una prevalencia</a:t>
            </a:r>
            <a:endParaRPr lang="en-US" sz="1450" dirty="0"/>
          </a:p>
        </p:txBody>
      </p:sp>
      <p:sp>
        <p:nvSpPr>
          <p:cNvPr id="7" name="Shape 5"/>
          <p:cNvSpPr/>
          <p:nvPr/>
        </p:nvSpPr>
        <p:spPr>
          <a:xfrm>
            <a:off x="658368" y="2834640"/>
            <a:ext cx="256032" cy="256032"/>
          </a:xfrm>
          <a:prstGeom prst="ellipse">
            <a:avLst/>
          </a:prstGeom>
          <a:solidFill>
            <a:srgbClr val="B52639"/>
          </a:solidFill>
          <a:ln w="12700">
            <a:solidFill>
              <a:srgbClr val="333333"/>
            </a:solidFill>
            <a:prstDash val="solid"/>
          </a:ln>
        </p:spPr>
      </p:sp>
      <p:sp>
        <p:nvSpPr>
          <p:cNvPr id="8" name="Text 6"/>
          <p:cNvSpPr txBox="1"/>
          <p:nvPr/>
        </p:nvSpPr>
        <p:spPr>
          <a:xfrm>
            <a:off x="658368" y="2843784"/>
            <a:ext cx="256032" cy="23774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2</a:t>
            </a:r>
            <a:endParaRPr lang="en-US" sz="1200" dirty="0"/>
          </a:p>
        </p:txBody>
      </p:sp>
      <p:sp>
        <p:nvSpPr>
          <p:cNvPr id="9" name="Text 7"/>
          <p:cNvSpPr txBox="1"/>
          <p:nvPr/>
        </p:nvSpPr>
        <p:spPr>
          <a:xfrm>
            <a:off x="1115568" y="2761488"/>
            <a:ext cx="7863840" cy="365760"/>
          </a:xfrm>
          <a:prstGeom prst="rect">
            <a:avLst/>
          </a:prstGeom>
          <a:noFill/>
          <a:ln/>
        </p:spPr>
        <p:txBody>
          <a:bodyPr wrap="square" lIns="0" tIns="0" rIns="0" bIns="0" rtlCol="0" anchor="ctr"/>
          <a:lstStyle/>
          <a:p>
            <a:pPr indent="0" marL="0">
              <a:buNone/>
            </a:pPr>
            <a:r>
              <a:rPr lang="en-US" sz="1450" dirty="0">
                <a:solidFill>
                  <a:srgbClr val="FFFFFF"/>
                </a:solidFill>
                <a:latin typeface="Calibri" pitchFamily="34" charset="0"/>
                <a:ea typeface="Calibri" pitchFamily="34" charset="-122"/>
                <a:cs typeface="Calibri" pitchFamily="34" charset="-120"/>
              </a:rPr>
              <a:t>Identifica uno para el que puedas calcular una incidencia</a:t>
            </a:r>
            <a:endParaRPr lang="en-US" sz="1450" dirty="0"/>
          </a:p>
        </p:txBody>
      </p:sp>
      <p:sp>
        <p:nvSpPr>
          <p:cNvPr id="10" name="Shape 8"/>
          <p:cNvSpPr/>
          <p:nvPr/>
        </p:nvSpPr>
        <p:spPr>
          <a:xfrm>
            <a:off x="658368" y="3401568"/>
            <a:ext cx="256032" cy="256032"/>
          </a:xfrm>
          <a:prstGeom prst="ellipse">
            <a:avLst/>
          </a:prstGeom>
          <a:solidFill>
            <a:srgbClr val="B52639"/>
          </a:solidFill>
          <a:ln w="12700">
            <a:solidFill>
              <a:srgbClr val="333333"/>
            </a:solidFill>
            <a:prstDash val="solid"/>
          </a:ln>
        </p:spPr>
      </p:sp>
      <p:sp>
        <p:nvSpPr>
          <p:cNvPr id="11" name="Text 9"/>
          <p:cNvSpPr txBox="1"/>
          <p:nvPr/>
        </p:nvSpPr>
        <p:spPr>
          <a:xfrm>
            <a:off x="658368" y="3410712"/>
            <a:ext cx="256032" cy="23774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3</a:t>
            </a:r>
            <a:endParaRPr lang="en-US" sz="1200" dirty="0"/>
          </a:p>
        </p:txBody>
      </p:sp>
      <p:sp>
        <p:nvSpPr>
          <p:cNvPr id="12" name="Text 10"/>
          <p:cNvSpPr txBox="1"/>
          <p:nvPr/>
        </p:nvSpPr>
        <p:spPr>
          <a:xfrm>
            <a:off x="1115568" y="3328416"/>
            <a:ext cx="7863840" cy="365760"/>
          </a:xfrm>
          <a:prstGeom prst="rect">
            <a:avLst/>
          </a:prstGeom>
          <a:noFill/>
          <a:ln/>
        </p:spPr>
        <p:txBody>
          <a:bodyPr wrap="square" lIns="0" tIns="0" rIns="0" bIns="0" rtlCol="0" anchor="ctr"/>
          <a:lstStyle/>
          <a:p>
            <a:pPr indent="0" marL="0">
              <a:buNone/>
            </a:pPr>
            <a:r>
              <a:rPr lang="en-US" sz="1450" dirty="0">
                <a:solidFill>
                  <a:srgbClr val="FFFFFF"/>
                </a:solidFill>
                <a:latin typeface="Calibri" pitchFamily="34" charset="0"/>
                <a:ea typeface="Calibri" pitchFamily="34" charset="-122"/>
                <a:cs typeface="Calibri" pitchFamily="34" charset="-120"/>
              </a:rPr>
              <a:t>Busca la mortalidad general y la razón de mortalidad materna de tu región</a:t>
            </a:r>
            <a:endParaRPr lang="en-US" sz="1450" dirty="0"/>
          </a:p>
        </p:txBody>
      </p:sp>
      <p:sp>
        <p:nvSpPr>
          <p:cNvPr id="13" name="Shape 11"/>
          <p:cNvSpPr/>
          <p:nvPr/>
        </p:nvSpPr>
        <p:spPr>
          <a:xfrm>
            <a:off x="658368" y="3968496"/>
            <a:ext cx="256032" cy="256032"/>
          </a:xfrm>
          <a:prstGeom prst="ellipse">
            <a:avLst/>
          </a:prstGeom>
          <a:solidFill>
            <a:srgbClr val="B52639"/>
          </a:solidFill>
          <a:ln w="12700">
            <a:solidFill>
              <a:srgbClr val="333333"/>
            </a:solidFill>
            <a:prstDash val="solid"/>
          </a:ln>
        </p:spPr>
      </p:sp>
      <p:sp>
        <p:nvSpPr>
          <p:cNvPr id="14" name="Text 12"/>
          <p:cNvSpPr txBox="1"/>
          <p:nvPr/>
        </p:nvSpPr>
        <p:spPr>
          <a:xfrm>
            <a:off x="658368" y="3977640"/>
            <a:ext cx="256032" cy="23774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4</a:t>
            </a:r>
            <a:endParaRPr lang="en-US" sz="1200" dirty="0"/>
          </a:p>
        </p:txBody>
      </p:sp>
      <p:sp>
        <p:nvSpPr>
          <p:cNvPr id="15" name="Text 13"/>
          <p:cNvSpPr txBox="1"/>
          <p:nvPr/>
        </p:nvSpPr>
        <p:spPr>
          <a:xfrm>
            <a:off x="1115568" y="3895344"/>
            <a:ext cx="7863840" cy="365760"/>
          </a:xfrm>
          <a:prstGeom prst="rect">
            <a:avLst/>
          </a:prstGeom>
          <a:noFill/>
          <a:ln/>
        </p:spPr>
        <p:txBody>
          <a:bodyPr wrap="square" lIns="0" tIns="0" rIns="0" bIns="0" rtlCol="0" anchor="ctr"/>
          <a:lstStyle/>
          <a:p>
            <a:pPr indent="0" marL="0">
              <a:buNone/>
            </a:pPr>
            <a:r>
              <a:rPr lang="en-US" sz="1450" dirty="0">
                <a:solidFill>
                  <a:srgbClr val="FFFFFF"/>
                </a:solidFill>
                <a:latin typeface="Calibri" pitchFamily="34" charset="0"/>
                <a:ea typeface="Calibri" pitchFamily="34" charset="-122"/>
                <a:cs typeface="Calibri" pitchFamily="34" charset="-120"/>
              </a:rPr>
              <a:t>Calcula una distribución proporcional y explica qué NO permite afirmar</a:t>
            </a:r>
            <a:endParaRPr lang="en-US" sz="1450" dirty="0"/>
          </a:p>
        </p:txBody>
      </p:sp>
      <p:sp>
        <p:nvSpPr>
          <p:cNvPr id="16" name="Shape 14"/>
          <p:cNvSpPr/>
          <p:nvPr/>
        </p:nvSpPr>
        <p:spPr>
          <a:xfrm>
            <a:off x="658368" y="4535424"/>
            <a:ext cx="256032" cy="256032"/>
          </a:xfrm>
          <a:prstGeom prst="ellipse">
            <a:avLst/>
          </a:prstGeom>
          <a:solidFill>
            <a:srgbClr val="B52639"/>
          </a:solidFill>
          <a:ln w="12700">
            <a:solidFill>
              <a:srgbClr val="333333"/>
            </a:solidFill>
            <a:prstDash val="solid"/>
          </a:ln>
        </p:spPr>
      </p:sp>
      <p:sp>
        <p:nvSpPr>
          <p:cNvPr id="17" name="Text 15"/>
          <p:cNvSpPr txBox="1"/>
          <p:nvPr/>
        </p:nvSpPr>
        <p:spPr>
          <a:xfrm>
            <a:off x="658368" y="4544568"/>
            <a:ext cx="256032" cy="237744"/>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5</a:t>
            </a:r>
            <a:endParaRPr lang="en-US" sz="1200" dirty="0"/>
          </a:p>
        </p:txBody>
      </p:sp>
      <p:sp>
        <p:nvSpPr>
          <p:cNvPr id="18" name="Text 16"/>
          <p:cNvSpPr txBox="1"/>
          <p:nvPr/>
        </p:nvSpPr>
        <p:spPr>
          <a:xfrm>
            <a:off x="1115568" y="4462272"/>
            <a:ext cx="7863840" cy="365760"/>
          </a:xfrm>
          <a:prstGeom prst="rect">
            <a:avLst/>
          </a:prstGeom>
          <a:noFill/>
          <a:ln/>
        </p:spPr>
        <p:txBody>
          <a:bodyPr wrap="square" lIns="0" tIns="0" rIns="0" bIns="0" rtlCol="0" anchor="ctr"/>
          <a:lstStyle/>
          <a:p>
            <a:pPr indent="0" marL="0">
              <a:buNone/>
            </a:pPr>
            <a:r>
              <a:rPr lang="en-US" sz="1450" dirty="0">
                <a:solidFill>
                  <a:srgbClr val="FFFFFF"/>
                </a:solidFill>
                <a:latin typeface="Calibri" pitchFamily="34" charset="0"/>
                <a:ea typeface="Calibri" pitchFamily="34" charset="-122"/>
                <a:cs typeface="Calibri" pitchFamily="34" charset="-120"/>
              </a:rPr>
              <a:t>Pregúntate si tu localidad es más joven o más envejecida que la región</a:t>
            </a:r>
            <a:endParaRPr lang="en-US" sz="1450" dirty="0"/>
          </a:p>
        </p:txBody>
      </p:sp>
      <p:sp>
        <p:nvSpPr>
          <p:cNvPr id="19" name="Shape 17"/>
          <p:cNvSpPr/>
          <p:nvPr/>
        </p:nvSpPr>
        <p:spPr>
          <a:xfrm>
            <a:off x="8238744" y="2194560"/>
            <a:ext cx="3291840" cy="1920240"/>
          </a:xfrm>
          <a:prstGeom prst="roundRect">
            <a:avLst>
              <a:gd name="adj" fmla="val 1905"/>
            </a:avLst>
          </a:prstGeom>
          <a:solidFill>
            <a:srgbClr val="0F2A4A"/>
          </a:solidFill>
          <a:ln w="12700">
            <a:solidFill>
              <a:srgbClr val="0F2A4A"/>
            </a:solidFill>
            <a:prstDash val="solid"/>
          </a:ln>
        </p:spPr>
      </p:sp>
      <p:sp>
        <p:nvSpPr>
          <p:cNvPr id="20" name="Text 18"/>
          <p:cNvSpPr txBox="1"/>
          <p:nvPr/>
        </p:nvSpPr>
        <p:spPr>
          <a:xfrm>
            <a:off x="8476488" y="2395728"/>
            <a:ext cx="2816352" cy="237744"/>
          </a:xfrm>
          <a:prstGeom prst="rect">
            <a:avLst/>
          </a:prstGeom>
          <a:noFill/>
          <a:ln/>
        </p:spPr>
        <p:txBody>
          <a:bodyPr wrap="square" lIns="0" tIns="0" rIns="0" bIns="0" rtlCol="0" anchor="ctr"/>
          <a:lstStyle/>
          <a:p>
            <a:pPr indent="0" marL="0">
              <a:buNone/>
            </a:pPr>
            <a:r>
              <a:rPr lang="en-US" sz="1050" b="1" dirty="0">
                <a:solidFill>
                  <a:srgbClr val="8FB4D4"/>
                </a:solidFill>
                <a:latin typeface="Calibri" pitchFamily="34" charset="0"/>
                <a:ea typeface="Calibri" pitchFamily="34" charset="-122"/>
                <a:cs typeface="Calibri" pitchFamily="34" charset="-120"/>
              </a:rPr>
              <a:t>EVIDENCIA DE LA SEMANA</a:t>
            </a:r>
            <a:endParaRPr lang="en-US" sz="1050" dirty="0"/>
          </a:p>
        </p:txBody>
      </p:sp>
      <p:sp>
        <p:nvSpPr>
          <p:cNvPr id="21" name="Text 19"/>
          <p:cNvSpPr txBox="1"/>
          <p:nvPr/>
        </p:nvSpPr>
        <p:spPr>
          <a:xfrm>
            <a:off x="8476488" y="2688336"/>
            <a:ext cx="2816352" cy="1243584"/>
          </a:xfrm>
          <a:prstGeom prst="rect">
            <a:avLst/>
          </a:prstGeom>
          <a:noFill/>
          <a:ln/>
        </p:spPr>
        <p:txBody>
          <a:bodyPr wrap="square" lIns="0" tIns="0" rIns="0" bIns="0" rtlCol="0" anchor="ctr"/>
          <a:lstStyle/>
          <a:p>
            <a:pPr indent="0" marL="0">
              <a:lnSpc>
                <a:spcPct val="112000"/>
              </a:lnSpc>
              <a:buNone/>
            </a:pPr>
            <a:r>
              <a:rPr lang="en-US" sz="1250" dirty="0">
                <a:solidFill>
                  <a:srgbClr val="FFFFFF"/>
                </a:solidFill>
                <a:latin typeface="Calibri" pitchFamily="34" charset="0"/>
                <a:ea typeface="Calibri" pitchFamily="34" charset="-122"/>
                <a:cs typeface="Calibri" pitchFamily="34" charset="-120"/>
              </a:rPr>
              <a:t>Control de lectura sobre este material.</a:t>
            </a:r>
            <a:endParaRPr lang="en-US" sz="1250" dirty="0"/>
          </a:p>
          <a:p>
            <a:pPr indent="0" marL="0">
              <a:lnSpc>
                <a:spcPct val="112000"/>
              </a:lnSpc>
              <a:buNone/>
            </a:pPr>
            <a:endParaRPr lang="en-US" sz="1250" dirty="0"/>
          </a:p>
          <a:p>
            <a:pPr indent="0" marL="0">
              <a:lnSpc>
                <a:spcPct val="112000"/>
              </a:lnSpc>
              <a:buNone/>
            </a:pPr>
            <a:r>
              <a:rPr lang="en-US" sz="1250" dirty="0">
                <a:solidFill>
                  <a:srgbClr val="FFFFFF"/>
                </a:solidFill>
                <a:latin typeface="Calibri" pitchFamily="34" charset="0"/>
                <a:ea typeface="Calibri" pitchFamily="34" charset="-122"/>
                <a:cs typeface="Calibri" pitchFamily="34" charset="-120"/>
              </a:rPr>
              <a:t>Las preguntas se parecen a las de la autoevaluación.</a:t>
            </a:r>
            <a:endParaRPr lang="en-US" sz="1250" dirty="0"/>
          </a:p>
        </p:txBody>
      </p:sp>
      <p:sp>
        <p:nvSpPr>
          <p:cNvPr id="22" name="Shape 20"/>
          <p:cNvSpPr/>
          <p:nvPr/>
        </p:nvSpPr>
        <p:spPr>
          <a:xfrm>
            <a:off x="0" y="6315666"/>
            <a:ext cx="310896" cy="85134"/>
          </a:xfrm>
          <a:prstGeom prst="rect">
            <a:avLst/>
          </a:prstGeom>
          <a:solidFill>
            <a:srgbClr val="0F2A4A"/>
          </a:solidFill>
          <a:ln w="12700">
            <a:solidFill>
              <a:srgbClr val="0F2A4A"/>
            </a:solidFill>
            <a:prstDash val="solid"/>
          </a:ln>
        </p:spPr>
      </p:sp>
      <p:sp>
        <p:nvSpPr>
          <p:cNvPr id="23" name="Shape 21"/>
          <p:cNvSpPr/>
          <p:nvPr/>
        </p:nvSpPr>
        <p:spPr>
          <a:xfrm>
            <a:off x="420624" y="6258910"/>
            <a:ext cx="310896" cy="141890"/>
          </a:xfrm>
          <a:prstGeom prst="rect">
            <a:avLst/>
          </a:prstGeom>
          <a:solidFill>
            <a:srgbClr val="0F2A4A"/>
          </a:solidFill>
          <a:ln w="12700">
            <a:solidFill>
              <a:srgbClr val="0F2A4A"/>
            </a:solidFill>
            <a:prstDash val="solid"/>
          </a:ln>
        </p:spPr>
      </p:sp>
      <p:sp>
        <p:nvSpPr>
          <p:cNvPr id="24" name="Shape 22"/>
          <p:cNvSpPr/>
          <p:nvPr/>
        </p:nvSpPr>
        <p:spPr>
          <a:xfrm>
            <a:off x="841248" y="6173777"/>
            <a:ext cx="310896" cy="227023"/>
          </a:xfrm>
          <a:prstGeom prst="rect">
            <a:avLst/>
          </a:prstGeom>
          <a:solidFill>
            <a:srgbClr val="0F2A4A"/>
          </a:solidFill>
          <a:ln w="12700">
            <a:solidFill>
              <a:srgbClr val="0F2A4A"/>
            </a:solidFill>
            <a:prstDash val="solid"/>
          </a:ln>
        </p:spPr>
      </p:sp>
      <p:sp>
        <p:nvSpPr>
          <p:cNvPr id="25" name="Shape 23"/>
          <p:cNvSpPr/>
          <p:nvPr/>
        </p:nvSpPr>
        <p:spPr>
          <a:xfrm>
            <a:off x="1261872" y="6060265"/>
            <a:ext cx="310896" cy="340535"/>
          </a:xfrm>
          <a:prstGeom prst="rect">
            <a:avLst/>
          </a:prstGeom>
          <a:solidFill>
            <a:srgbClr val="0F2A4A"/>
          </a:solidFill>
          <a:ln w="12700">
            <a:solidFill>
              <a:srgbClr val="0F2A4A"/>
            </a:solidFill>
            <a:prstDash val="solid"/>
          </a:ln>
        </p:spPr>
      </p:sp>
      <p:sp>
        <p:nvSpPr>
          <p:cNvPr id="26" name="Shape 24"/>
          <p:cNvSpPr/>
          <p:nvPr/>
        </p:nvSpPr>
        <p:spPr>
          <a:xfrm>
            <a:off x="1682496" y="5918375"/>
            <a:ext cx="310896" cy="482425"/>
          </a:xfrm>
          <a:prstGeom prst="rect">
            <a:avLst/>
          </a:prstGeom>
          <a:solidFill>
            <a:srgbClr val="0F2A4A"/>
          </a:solidFill>
          <a:ln w="12700">
            <a:solidFill>
              <a:srgbClr val="0F2A4A"/>
            </a:solidFill>
            <a:prstDash val="solid"/>
          </a:ln>
        </p:spPr>
      </p:sp>
      <p:sp>
        <p:nvSpPr>
          <p:cNvPr id="27" name="Shape 25"/>
          <p:cNvSpPr/>
          <p:nvPr/>
        </p:nvSpPr>
        <p:spPr>
          <a:xfrm>
            <a:off x="2103120" y="5748108"/>
            <a:ext cx="310896" cy="652692"/>
          </a:xfrm>
          <a:prstGeom prst="rect">
            <a:avLst/>
          </a:prstGeom>
          <a:solidFill>
            <a:srgbClr val="0F2A4A"/>
          </a:solidFill>
          <a:ln w="12700">
            <a:solidFill>
              <a:srgbClr val="0F2A4A"/>
            </a:solidFill>
            <a:prstDash val="solid"/>
          </a:ln>
        </p:spPr>
      </p:sp>
      <p:sp>
        <p:nvSpPr>
          <p:cNvPr id="28" name="Shape 26"/>
          <p:cNvSpPr/>
          <p:nvPr/>
        </p:nvSpPr>
        <p:spPr>
          <a:xfrm>
            <a:off x="2523744" y="5577840"/>
            <a:ext cx="310896" cy="822960"/>
          </a:xfrm>
          <a:prstGeom prst="rect">
            <a:avLst/>
          </a:prstGeom>
          <a:solidFill>
            <a:srgbClr val="B52639"/>
          </a:solidFill>
          <a:ln w="12700">
            <a:solidFill>
              <a:srgbClr val="B52639"/>
            </a:solidFill>
            <a:prstDash val="solid"/>
          </a:ln>
        </p:spPr>
      </p:sp>
      <p:sp>
        <p:nvSpPr>
          <p:cNvPr id="29" name="Shape 27"/>
          <p:cNvSpPr/>
          <p:nvPr/>
        </p:nvSpPr>
        <p:spPr>
          <a:xfrm>
            <a:off x="2944368" y="5662974"/>
            <a:ext cx="310896" cy="737826"/>
          </a:xfrm>
          <a:prstGeom prst="rect">
            <a:avLst/>
          </a:prstGeom>
          <a:solidFill>
            <a:srgbClr val="0F2A4A"/>
          </a:solidFill>
          <a:ln w="12700">
            <a:solidFill>
              <a:srgbClr val="0F2A4A"/>
            </a:solidFill>
            <a:prstDash val="solid"/>
          </a:ln>
        </p:spPr>
      </p:sp>
      <p:sp>
        <p:nvSpPr>
          <p:cNvPr id="30" name="Shape 28"/>
          <p:cNvSpPr/>
          <p:nvPr/>
        </p:nvSpPr>
        <p:spPr>
          <a:xfrm>
            <a:off x="3364992" y="5833241"/>
            <a:ext cx="310896" cy="567559"/>
          </a:xfrm>
          <a:prstGeom prst="rect">
            <a:avLst/>
          </a:prstGeom>
          <a:solidFill>
            <a:srgbClr val="0F2A4A"/>
          </a:solidFill>
          <a:ln w="12700">
            <a:solidFill>
              <a:srgbClr val="0F2A4A"/>
            </a:solidFill>
            <a:prstDash val="solid"/>
          </a:ln>
        </p:spPr>
      </p:sp>
      <p:sp>
        <p:nvSpPr>
          <p:cNvPr id="31" name="Shape 29"/>
          <p:cNvSpPr/>
          <p:nvPr/>
        </p:nvSpPr>
        <p:spPr>
          <a:xfrm>
            <a:off x="3785616" y="5975131"/>
            <a:ext cx="310896" cy="425669"/>
          </a:xfrm>
          <a:prstGeom prst="rect">
            <a:avLst/>
          </a:prstGeom>
          <a:solidFill>
            <a:srgbClr val="0F2A4A"/>
          </a:solidFill>
          <a:ln w="12700">
            <a:solidFill>
              <a:srgbClr val="0F2A4A"/>
            </a:solidFill>
            <a:prstDash val="solid"/>
          </a:ln>
        </p:spPr>
      </p:sp>
      <p:sp>
        <p:nvSpPr>
          <p:cNvPr id="32" name="Shape 30"/>
          <p:cNvSpPr/>
          <p:nvPr/>
        </p:nvSpPr>
        <p:spPr>
          <a:xfrm>
            <a:off x="4206240" y="6088643"/>
            <a:ext cx="310896" cy="312157"/>
          </a:xfrm>
          <a:prstGeom prst="rect">
            <a:avLst/>
          </a:prstGeom>
          <a:solidFill>
            <a:srgbClr val="0F2A4A"/>
          </a:solidFill>
          <a:ln w="12700">
            <a:solidFill>
              <a:srgbClr val="0F2A4A"/>
            </a:solidFill>
            <a:prstDash val="solid"/>
          </a:ln>
        </p:spPr>
      </p:sp>
      <p:sp>
        <p:nvSpPr>
          <p:cNvPr id="33" name="Shape 31"/>
          <p:cNvSpPr/>
          <p:nvPr/>
        </p:nvSpPr>
        <p:spPr>
          <a:xfrm>
            <a:off x="4626864" y="6159588"/>
            <a:ext cx="310896" cy="241212"/>
          </a:xfrm>
          <a:prstGeom prst="rect">
            <a:avLst/>
          </a:prstGeom>
          <a:solidFill>
            <a:srgbClr val="0F2A4A"/>
          </a:solidFill>
          <a:ln w="12700">
            <a:solidFill>
              <a:srgbClr val="0F2A4A"/>
            </a:solidFill>
            <a:prstDash val="solid"/>
          </a:ln>
        </p:spPr>
      </p:sp>
      <p:sp>
        <p:nvSpPr>
          <p:cNvPr id="34" name="Shape 32"/>
          <p:cNvSpPr/>
          <p:nvPr/>
        </p:nvSpPr>
        <p:spPr>
          <a:xfrm>
            <a:off x="5047488" y="6117021"/>
            <a:ext cx="310896" cy="283779"/>
          </a:xfrm>
          <a:prstGeom prst="rect">
            <a:avLst/>
          </a:prstGeom>
          <a:solidFill>
            <a:srgbClr val="0F2A4A"/>
          </a:solidFill>
          <a:ln w="12700">
            <a:solidFill>
              <a:srgbClr val="0F2A4A"/>
            </a:solidFill>
            <a:prstDash val="solid"/>
          </a:ln>
        </p:spPr>
      </p:sp>
      <p:sp>
        <p:nvSpPr>
          <p:cNvPr id="35" name="Shape 33"/>
          <p:cNvSpPr/>
          <p:nvPr/>
        </p:nvSpPr>
        <p:spPr>
          <a:xfrm>
            <a:off x="5468112" y="6031887"/>
            <a:ext cx="310896" cy="368913"/>
          </a:xfrm>
          <a:prstGeom prst="rect">
            <a:avLst/>
          </a:prstGeom>
          <a:solidFill>
            <a:srgbClr val="0F2A4A"/>
          </a:solidFill>
          <a:ln w="12700">
            <a:solidFill>
              <a:srgbClr val="0F2A4A"/>
            </a:solidFill>
            <a:prstDash val="solid"/>
          </a:ln>
        </p:spPr>
      </p:sp>
      <p:sp>
        <p:nvSpPr>
          <p:cNvPr id="36" name="Shape 34"/>
          <p:cNvSpPr/>
          <p:nvPr/>
        </p:nvSpPr>
        <p:spPr>
          <a:xfrm>
            <a:off x="5888736" y="6131210"/>
            <a:ext cx="310896" cy="269590"/>
          </a:xfrm>
          <a:prstGeom prst="rect">
            <a:avLst/>
          </a:prstGeom>
          <a:solidFill>
            <a:srgbClr val="0F2A4A"/>
          </a:solidFill>
          <a:ln w="12700">
            <a:solidFill>
              <a:srgbClr val="0F2A4A"/>
            </a:solidFill>
            <a:prstDash val="solid"/>
          </a:ln>
        </p:spPr>
      </p:sp>
      <p:sp>
        <p:nvSpPr>
          <p:cNvPr id="37" name="Shape 35"/>
          <p:cNvSpPr/>
          <p:nvPr/>
        </p:nvSpPr>
        <p:spPr>
          <a:xfrm>
            <a:off x="6309360" y="6216343"/>
            <a:ext cx="310896" cy="184457"/>
          </a:xfrm>
          <a:prstGeom prst="rect">
            <a:avLst/>
          </a:prstGeom>
          <a:solidFill>
            <a:srgbClr val="0F2A4A"/>
          </a:solidFill>
          <a:ln w="12700">
            <a:solidFill>
              <a:srgbClr val="0F2A4A"/>
            </a:solidFill>
            <a:prstDash val="solid"/>
          </a:ln>
        </p:spPr>
      </p:sp>
      <p:sp>
        <p:nvSpPr>
          <p:cNvPr id="38" name="Shape 36"/>
          <p:cNvSpPr/>
          <p:nvPr/>
        </p:nvSpPr>
        <p:spPr>
          <a:xfrm>
            <a:off x="6729984" y="6273099"/>
            <a:ext cx="310896" cy="127701"/>
          </a:xfrm>
          <a:prstGeom prst="rect">
            <a:avLst/>
          </a:prstGeom>
          <a:solidFill>
            <a:srgbClr val="0F2A4A"/>
          </a:solidFill>
          <a:ln w="12700">
            <a:solidFill>
              <a:srgbClr val="0F2A4A"/>
            </a:solidFill>
            <a:prstDash val="solid"/>
          </a:ln>
        </p:spPr>
      </p:sp>
      <p:sp>
        <p:nvSpPr>
          <p:cNvPr id="39" name="Shape 37"/>
          <p:cNvSpPr/>
          <p:nvPr/>
        </p:nvSpPr>
        <p:spPr>
          <a:xfrm>
            <a:off x="7150608" y="6301477"/>
            <a:ext cx="310896" cy="99323"/>
          </a:xfrm>
          <a:prstGeom prst="rect">
            <a:avLst/>
          </a:prstGeom>
          <a:solidFill>
            <a:srgbClr val="0F2A4A"/>
          </a:solidFill>
          <a:ln w="12700">
            <a:solidFill>
              <a:srgbClr val="0F2A4A"/>
            </a:solidFill>
            <a:prstDash val="solid"/>
          </a:ln>
        </p:spPr>
      </p:sp>
      <p:sp>
        <p:nvSpPr>
          <p:cNvPr id="40" name="Shape 38"/>
          <p:cNvSpPr/>
          <p:nvPr/>
        </p:nvSpPr>
        <p:spPr>
          <a:xfrm>
            <a:off x="7571232" y="6329855"/>
            <a:ext cx="310896" cy="70945"/>
          </a:xfrm>
          <a:prstGeom prst="rect">
            <a:avLst/>
          </a:prstGeom>
          <a:solidFill>
            <a:srgbClr val="0F2A4A"/>
          </a:solidFill>
          <a:ln w="12700">
            <a:solidFill>
              <a:srgbClr val="0F2A4A"/>
            </a:solidFill>
            <a:prstDash val="solid"/>
          </a:ln>
        </p:spPr>
      </p:sp>
      <p:sp>
        <p:nvSpPr>
          <p:cNvPr id="41" name="Shape 39"/>
          <p:cNvSpPr/>
          <p:nvPr/>
        </p:nvSpPr>
        <p:spPr>
          <a:xfrm>
            <a:off x="7991856" y="6344044"/>
            <a:ext cx="310896" cy="56756"/>
          </a:xfrm>
          <a:prstGeom prst="rect">
            <a:avLst/>
          </a:prstGeom>
          <a:solidFill>
            <a:srgbClr val="0F2A4A"/>
          </a:solidFill>
          <a:ln w="12700">
            <a:solidFill>
              <a:srgbClr val="0F2A4A"/>
            </a:solidFill>
            <a:prstDash val="solid"/>
          </a:ln>
        </p:spPr>
      </p:sp>
      <p:sp>
        <p:nvSpPr>
          <p:cNvPr id="42" name="Shape 40"/>
          <p:cNvSpPr/>
          <p:nvPr/>
        </p:nvSpPr>
        <p:spPr>
          <a:xfrm>
            <a:off x="8412480" y="6358233"/>
            <a:ext cx="310896" cy="42567"/>
          </a:xfrm>
          <a:prstGeom prst="rect">
            <a:avLst/>
          </a:prstGeom>
          <a:solidFill>
            <a:srgbClr val="0F2A4A"/>
          </a:solidFill>
          <a:ln w="12700">
            <a:solidFill>
              <a:srgbClr val="0F2A4A"/>
            </a:solidFill>
            <a:prstDash val="solid"/>
          </a:ln>
        </p:spPr>
      </p:sp>
      <p:sp>
        <p:nvSpPr>
          <p:cNvPr id="43" name="Shape 41"/>
          <p:cNvSpPr/>
          <p:nvPr/>
        </p:nvSpPr>
        <p:spPr>
          <a:xfrm>
            <a:off x="8833104" y="6358233"/>
            <a:ext cx="310896" cy="42567"/>
          </a:xfrm>
          <a:prstGeom prst="rect">
            <a:avLst/>
          </a:prstGeom>
          <a:solidFill>
            <a:srgbClr val="0F2A4A"/>
          </a:solidFill>
          <a:ln w="12700">
            <a:solidFill>
              <a:srgbClr val="0F2A4A"/>
            </a:solidFill>
            <a:prstDash val="solid"/>
          </a:ln>
        </p:spPr>
      </p:sp>
      <p:sp>
        <p:nvSpPr>
          <p:cNvPr id="44" name="Shape 42"/>
          <p:cNvSpPr/>
          <p:nvPr/>
        </p:nvSpPr>
        <p:spPr>
          <a:xfrm>
            <a:off x="9253728" y="6372422"/>
            <a:ext cx="310896" cy="28378"/>
          </a:xfrm>
          <a:prstGeom prst="rect">
            <a:avLst/>
          </a:prstGeom>
          <a:solidFill>
            <a:srgbClr val="0F2A4A"/>
          </a:solidFill>
          <a:ln w="12700">
            <a:solidFill>
              <a:srgbClr val="0F2A4A"/>
            </a:solidFill>
            <a:prstDash val="solid"/>
          </a:ln>
        </p:spPr>
      </p:sp>
      <p:sp>
        <p:nvSpPr>
          <p:cNvPr id="45" name="Shape 43"/>
          <p:cNvSpPr/>
          <p:nvPr/>
        </p:nvSpPr>
        <p:spPr>
          <a:xfrm>
            <a:off x="9674352" y="6372422"/>
            <a:ext cx="310896" cy="28378"/>
          </a:xfrm>
          <a:prstGeom prst="rect">
            <a:avLst/>
          </a:prstGeom>
          <a:solidFill>
            <a:srgbClr val="0F2A4A"/>
          </a:solidFill>
          <a:ln w="12700">
            <a:solidFill>
              <a:srgbClr val="0F2A4A"/>
            </a:solidFill>
            <a:prstDash val="solid"/>
          </a:ln>
        </p:spPr>
      </p:sp>
      <p:sp>
        <p:nvSpPr>
          <p:cNvPr id="46" name="Text 44"/>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8FB4D4"/>
                </a:solidFill>
                <a:latin typeface="Calibri" pitchFamily="34" charset="0"/>
                <a:ea typeface="Calibri" pitchFamily="34" charset="-122"/>
                <a:cs typeface="Calibri" pitchFamily="34" charset="-120"/>
              </a:rPr>
              <a:t>Epidemiología · Sesión 4 · Medidas de frecuencia</a:t>
            </a:r>
            <a:endParaRPr lang="en-US" sz="950" dirty="0"/>
          </a:p>
        </p:txBody>
      </p:sp>
      <p:sp>
        <p:nvSpPr>
          <p:cNvPr id="47" name="Text 45"/>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8FB4D4"/>
                </a:solidFill>
                <a:latin typeface="Calibri" pitchFamily="34" charset="0"/>
                <a:ea typeface="Calibri" pitchFamily="34" charset="-122"/>
                <a:cs typeface="Calibri" pitchFamily="34" charset="-120"/>
              </a:rPr>
              <a:t>43</a:t>
            </a:r>
            <a:endParaRPr lang="en-US" sz="9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658368" y="384048"/>
            <a:ext cx="10872216" cy="237744"/>
          </a:xfrm>
          <a:prstGeom prst="rect">
            <a:avLst/>
          </a:prstGeom>
          <a:noFill/>
          <a:ln/>
        </p:spPr>
        <p:txBody>
          <a:bodyPr wrap="square" lIns="0" tIns="0" rIns="0" bIns="0" rtlCol="0" anchor="ctr"/>
          <a:lstStyle/>
          <a:p>
            <a:pPr indent="0" marL="0">
              <a:buNone/>
            </a:pPr>
            <a:r>
              <a:rPr lang="en-US" sz="1100" b="1" dirty="0">
                <a:solidFill>
                  <a:srgbClr val="B52639"/>
                </a:solidFill>
                <a:latin typeface="Calibri" pitchFamily="34" charset="0"/>
                <a:ea typeface="Calibri" pitchFamily="34" charset="-122"/>
                <a:cs typeface="Calibri" pitchFamily="34" charset="-120"/>
              </a:rPr>
              <a:t>Bibliografía de la sesión</a:t>
            </a:r>
            <a:endParaRPr lang="en-US" sz="1100" dirty="0"/>
          </a:p>
        </p:txBody>
      </p:sp>
      <p:sp>
        <p:nvSpPr>
          <p:cNvPr id="3" name="Text 1"/>
          <p:cNvSpPr txBox="1"/>
          <p:nvPr/>
        </p:nvSpPr>
        <p:spPr>
          <a:xfrm>
            <a:off x="658368" y="658368"/>
            <a:ext cx="10872216" cy="658368"/>
          </a:xfrm>
          <a:prstGeom prst="rect">
            <a:avLst/>
          </a:prstGeom>
          <a:noFill/>
          <a:ln/>
        </p:spPr>
        <p:txBody>
          <a:bodyPr wrap="square" lIns="0" tIns="0" rIns="0" bIns="0" rtlCol="0" anchor="t"/>
          <a:lstStyle/>
          <a:p>
            <a:pPr indent="0" marL="0">
              <a:buNone/>
            </a:pPr>
            <a:r>
              <a:rPr lang="en-US" sz="3000" b="1" dirty="0">
                <a:solidFill>
                  <a:srgbClr val="08182C"/>
                </a:solidFill>
                <a:latin typeface="Cambria" pitchFamily="34" charset="0"/>
                <a:ea typeface="Cambria" pitchFamily="34" charset="-122"/>
                <a:cs typeface="Cambria" pitchFamily="34" charset="-120"/>
              </a:rPr>
              <a:t>Referencias</a:t>
            </a:r>
            <a:endParaRPr lang="en-US" sz="3000" dirty="0"/>
          </a:p>
        </p:txBody>
      </p:sp>
      <p:sp>
        <p:nvSpPr>
          <p:cNvPr id="4" name="Text 2"/>
          <p:cNvSpPr txBox="1"/>
          <p:nvPr/>
        </p:nvSpPr>
        <p:spPr>
          <a:xfrm>
            <a:off x="658368" y="6382512"/>
            <a:ext cx="5486400" cy="274320"/>
          </a:xfrm>
          <a:prstGeom prst="rect">
            <a:avLst/>
          </a:prstGeom>
          <a:noFill/>
          <a:ln/>
        </p:spPr>
        <p:txBody>
          <a:bodyPr wrap="square" lIns="0" tIns="0" rIns="0" bIns="0" rtlCol="0" anchor="ctr"/>
          <a:lstStyle/>
          <a:p>
            <a:pPr indent="0" marL="0">
              <a:buNone/>
            </a:pPr>
            <a:r>
              <a:rPr lang="en-US" sz="950" dirty="0">
                <a:solidFill>
                  <a:srgbClr val="54637A"/>
                </a:solidFill>
                <a:latin typeface="Calibri" pitchFamily="34" charset="0"/>
                <a:ea typeface="Calibri" pitchFamily="34" charset="-122"/>
                <a:cs typeface="Calibri" pitchFamily="34" charset="-120"/>
              </a:rPr>
              <a:t>Epidemiología · Sesión 4 · Medidas de frecuencia</a:t>
            </a:r>
            <a:endParaRPr lang="en-US" sz="950" dirty="0"/>
          </a:p>
        </p:txBody>
      </p:sp>
      <p:sp>
        <p:nvSpPr>
          <p:cNvPr id="5" name="Text 3"/>
          <p:cNvSpPr txBox="1"/>
          <p:nvPr/>
        </p:nvSpPr>
        <p:spPr>
          <a:xfrm>
            <a:off x="10616184" y="6382512"/>
            <a:ext cx="914400" cy="274320"/>
          </a:xfrm>
          <a:prstGeom prst="rect">
            <a:avLst/>
          </a:prstGeom>
          <a:noFill/>
          <a:ln/>
        </p:spPr>
        <p:txBody>
          <a:bodyPr wrap="square" lIns="0" tIns="0" rIns="0" bIns="0" rtlCol="0" anchor="ctr"/>
          <a:lstStyle/>
          <a:p>
            <a:pPr algn="r" indent="0" marL="0">
              <a:buNone/>
            </a:pPr>
            <a:r>
              <a:rPr lang="en-US" sz="950" dirty="0">
                <a:solidFill>
                  <a:srgbClr val="54637A"/>
                </a:solidFill>
                <a:latin typeface="Calibri" pitchFamily="34" charset="0"/>
                <a:ea typeface="Calibri" pitchFamily="34" charset="-122"/>
                <a:cs typeface="Calibri" pitchFamily="34" charset="-120"/>
              </a:rPr>
              <a:t>44</a:t>
            </a:r>
            <a:endParaRPr lang="en-US" sz="950" dirty="0"/>
          </a:p>
        </p:txBody>
      </p:sp>
      <p:sp>
        <p:nvSpPr>
          <p:cNvPr id="6" name="Text 4"/>
          <p:cNvSpPr txBox="1"/>
          <p:nvPr/>
        </p:nvSpPr>
        <p:spPr>
          <a:xfrm>
            <a:off x="658368" y="1600200"/>
            <a:ext cx="5207508" cy="3840480"/>
          </a:xfrm>
          <a:prstGeom prst="rect">
            <a:avLst/>
          </a:prstGeom>
          <a:noFill/>
          <a:ln/>
        </p:spPr>
        <p:txBody>
          <a:bodyPr wrap="square" lIns="0" tIns="0" rIns="0" bIns="0" rtlCol="0" anchor="ctr"/>
          <a:lstStyle/>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OPS. MOPECE. Módulo 3: Medición de las condiciones de salud y enfermedad en la población. 3.ª ed. Washington DC: OPS; 2017.</a:t>
            </a:r>
            <a:endParaRPr lang="en-US" sz="1150" dirty="0"/>
          </a:p>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Bonita R, Beaglehole R, Kjellström T. Epidemiología básica. 2.ª ed. Washington DC: OPS; 2008.</a:t>
            </a:r>
            <a:endParaRPr lang="en-US" sz="1150" dirty="0"/>
          </a:p>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Gordis L. Epidemiología. 6.ª ed. Barcelona: Elsevier; 2019.</a:t>
            </a:r>
            <a:endParaRPr lang="en-US" sz="1150" dirty="0"/>
          </a:p>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Porta M, editor. A Dictionary of Epidemiology. 6.ª ed. Oxford University Press; 2014.</a:t>
            </a:r>
            <a:endParaRPr lang="en-US" sz="1150" dirty="0"/>
          </a:p>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Rosner B. Fundamentals of Biostatistics. 7.ª ed. Boston: Brooks/Cole; 2011.</a:t>
            </a:r>
            <a:endParaRPr lang="en-US" sz="1150" dirty="0"/>
          </a:p>
        </p:txBody>
      </p:sp>
      <p:sp>
        <p:nvSpPr>
          <p:cNvPr id="7" name="Text 5"/>
          <p:cNvSpPr txBox="1"/>
          <p:nvPr/>
        </p:nvSpPr>
        <p:spPr>
          <a:xfrm>
            <a:off x="6323076" y="1600200"/>
            <a:ext cx="5207508" cy="3840480"/>
          </a:xfrm>
          <a:prstGeom prst="rect">
            <a:avLst/>
          </a:prstGeom>
          <a:noFill/>
          <a:ln/>
        </p:spPr>
        <p:txBody>
          <a:bodyPr wrap="square" lIns="0" tIns="0" rIns="0" bIns="0" rtlCol="0" anchor="ctr"/>
          <a:lstStyle/>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MCLCP. Reporte anual de salud materna y neonatal 2024. Lima; 2025.</a:t>
            </a:r>
            <a:endParaRPr lang="en-US" sz="1150" dirty="0"/>
          </a:p>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OPS. Enfrentando a la mortalidad materna: OPS y MINSA fortalecen competencias en emergencias obstétricas en Loreto. Lima; 7 de octubre de 2025.</a:t>
            </a:r>
            <a:endParaRPr lang="en-US" sz="1150" dirty="0"/>
          </a:p>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INEI. Perú: Mortalidad infantil y sus diferenciales según departamento, provincia y distrito. Lima.</a:t>
            </a:r>
            <a:endParaRPr lang="en-US" sz="1150" dirty="0"/>
          </a:p>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INEI. ENDES 2018. Capítulo 7: Mortalidad infantil y en la niñez. Lima; 2019.</a:t>
            </a:r>
            <a:endParaRPr lang="en-US" sz="1150" dirty="0"/>
          </a:p>
          <a:p>
            <a:pPr marL="342900" indent="-342900">
              <a:lnSpc>
                <a:spcPct val="105000"/>
              </a:lnSpc>
              <a:spcAft>
                <a:spcPts val="800"/>
              </a:spcAft>
              <a:buSzPct val="100000"/>
              <a:buChar char="•"/>
            </a:pPr>
            <a:r>
              <a:rPr lang="en-US" sz="1150" dirty="0">
                <a:solidFill>
                  <a:srgbClr val="54637A"/>
                </a:solidFill>
                <a:latin typeface="Calibri" pitchFamily="34" charset="0"/>
                <a:ea typeface="Calibri" pitchFamily="34" charset="-122"/>
                <a:cs typeface="Calibri" pitchFamily="34" charset="-120"/>
              </a:rPr>
              <a:t>CDC Perú - MINSA. Sala situacional de muerte materna. Disponible en dge.gob.pe</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2026-09-21T22:27:03Z</dcterms:created>
  <dcterms:modified xsi:type="dcterms:W3CDTF">2026-09-21T22:27:03Z</dcterms:modified>
</cp:coreProperties>
</file>