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28.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25.xml"/>
  <Override ContentType="application/vnd.openxmlformats-officedocument.presentationml.notesSlide+xml" PartName="/ppt/notesSlides/notesSlide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26.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23.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33.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7.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1.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Lst>
  <p:sldSz cy="6858000" cx="12192000"/>
  <p:notesSz cx="6858000" cy="12192000"/>
  <p:defaultTextStyle>
    <a:defPPr lvl="0"/>
    <a:lvl1pPr defTabSz="914400" eaLnBrk="1" hangingPunct="1" latinLnBrk="0" lvl="0" marL="0" rtl="0" algn="l">
      <a:defRPr kern="1200" sz="1800">
        <a:solidFill>
          <a:schemeClr val="tx1"/>
        </a:solidFill>
        <a:latin typeface="+mn-lt"/>
        <a:ea typeface="+mn-ea"/>
        <a:cs typeface="+mn-cs"/>
      </a:defRPr>
    </a:lvl1pPr>
    <a:lvl2pPr defTabSz="914400" eaLnBrk="1" hangingPunct="1" latinLnBrk="0" lvl="1" marL="457200" rtl="0" algn="l">
      <a:defRPr kern="1200" sz="1800">
        <a:solidFill>
          <a:schemeClr val="tx1"/>
        </a:solidFill>
        <a:latin typeface="+mn-lt"/>
        <a:ea typeface="+mn-ea"/>
        <a:cs typeface="+mn-cs"/>
      </a:defRPr>
    </a:lvl2pPr>
    <a:lvl3pPr defTabSz="914400" eaLnBrk="1" hangingPunct="1" latinLnBrk="0" lvl="2" marL="914400" rtl="0" algn="l">
      <a:defRPr kern="1200" sz="1800">
        <a:solidFill>
          <a:schemeClr val="tx1"/>
        </a:solidFill>
        <a:latin typeface="+mn-lt"/>
        <a:ea typeface="+mn-ea"/>
        <a:cs typeface="+mn-cs"/>
      </a:defRPr>
    </a:lvl3pPr>
    <a:lvl4pPr defTabSz="914400" eaLnBrk="1" hangingPunct="1" latinLnBrk="0" lvl="3" marL="1371600" rtl="0" algn="l">
      <a:defRPr kern="1200" sz="1800">
        <a:solidFill>
          <a:schemeClr val="tx1"/>
        </a:solidFill>
        <a:latin typeface="+mn-lt"/>
        <a:ea typeface="+mn-ea"/>
        <a:cs typeface="+mn-cs"/>
      </a:defRPr>
    </a:lvl4pPr>
    <a:lvl5pPr defTabSz="914400" eaLnBrk="1" hangingPunct="1" latinLnBrk="0" lvl="4" marL="1828800" rtl="0" algn="l">
      <a:defRPr kern="1200" sz="1800">
        <a:solidFill>
          <a:schemeClr val="tx1"/>
        </a:solidFill>
        <a:latin typeface="+mn-lt"/>
        <a:ea typeface="+mn-ea"/>
        <a:cs typeface="+mn-cs"/>
      </a:defRPr>
    </a:lvl5pPr>
    <a:lvl6pPr defTabSz="914400" eaLnBrk="1" hangingPunct="1" latinLnBrk="0" lvl="5" marL="2286000" rtl="0" algn="l">
      <a:defRPr kern="1200" sz="1800">
        <a:solidFill>
          <a:schemeClr val="tx1"/>
        </a:solidFill>
        <a:latin typeface="+mn-lt"/>
        <a:ea typeface="+mn-ea"/>
        <a:cs typeface="+mn-cs"/>
      </a:defRPr>
    </a:lvl6pPr>
    <a:lvl7pPr defTabSz="914400" eaLnBrk="1" hangingPunct="1" latinLnBrk="0" lvl="6" marL="2743200" rtl="0" algn="l">
      <a:defRPr kern="1200" sz="1800">
        <a:solidFill>
          <a:schemeClr val="tx1"/>
        </a:solidFill>
        <a:latin typeface="+mn-lt"/>
        <a:ea typeface="+mn-ea"/>
        <a:cs typeface="+mn-cs"/>
      </a:defRPr>
    </a:lvl7pPr>
    <a:lvl8pPr defTabSz="914400" eaLnBrk="1" hangingPunct="1" latinLnBrk="0" lvl="7" marL="3200400" rtl="0" algn="l">
      <a:defRPr kern="1200" sz="1800">
        <a:solidFill>
          <a:schemeClr val="tx1"/>
        </a:solidFill>
        <a:latin typeface="+mn-lt"/>
        <a:ea typeface="+mn-ea"/>
        <a:cs typeface="+mn-cs"/>
      </a:defRPr>
    </a:lvl8pPr>
    <a:lvl9pPr defTabSz="914400" eaLnBrk="1" hangingPunct="1" latinLnBrk="0" lvl="8" marL="3657600" rtl="0" algn="l">
      <a:defRPr kern="1200" sz="1800">
        <a:solidFill>
          <a:schemeClr val="tx1"/>
        </a:solidFill>
        <a:latin typeface="+mn-lt"/>
        <a:ea typeface="+mn-ea"/>
        <a:cs typeface="+mn-cs"/>
      </a:defRPr>
    </a:lvl9pPr>
  </p:defaultTextStyle>
</p:presentation>
</file>

<file path=ppt/presProps1.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1.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slide" Target="slides/slide29.xml"/><Relationship Id="rId10" Type="http://schemas.openxmlformats.org/officeDocument/2006/relationships/slide" Target="slides/slide6.xml"/><Relationship Id="rId32" Type="http://schemas.openxmlformats.org/officeDocument/2006/relationships/slide" Target="slides/slide28.xml"/><Relationship Id="rId13" Type="http://schemas.openxmlformats.org/officeDocument/2006/relationships/slide" Target="slides/slide9.xml"/><Relationship Id="rId35" Type="http://schemas.openxmlformats.org/officeDocument/2006/relationships/slide" Target="slides/slide31.xml"/><Relationship Id="rId12" Type="http://schemas.openxmlformats.org/officeDocument/2006/relationships/slide" Target="slides/slide8.xml"/><Relationship Id="rId34" Type="http://schemas.openxmlformats.org/officeDocument/2006/relationships/slide" Target="slides/slide30.xml"/><Relationship Id="rId15" Type="http://schemas.openxmlformats.org/officeDocument/2006/relationships/slide" Target="slides/slide11.xml"/><Relationship Id="rId37" Type="http://schemas.openxmlformats.org/officeDocument/2006/relationships/slide" Target="slides/slide33.xml"/><Relationship Id="rId14" Type="http://schemas.openxmlformats.org/officeDocument/2006/relationships/slide" Target="slides/slide10.xml"/><Relationship Id="rId36" Type="http://schemas.openxmlformats.org/officeDocument/2006/relationships/slide" Target="slides/slide32.xml"/><Relationship Id="rId17" Type="http://schemas.openxmlformats.org/officeDocument/2006/relationships/slide" Target="slides/slide13.xml"/><Relationship Id="rId39" Type="http://schemas.openxmlformats.org/officeDocument/2006/relationships/slide" Target="slides/slide35.xml"/><Relationship Id="rId16" Type="http://schemas.openxmlformats.org/officeDocument/2006/relationships/slide" Target="slides/slide12.xml"/><Relationship Id="rId38" Type="http://schemas.openxmlformats.org/officeDocument/2006/relationships/slide" Target="slides/slide34.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04332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Hoy vamos a hablar de cuatro números que se obtienen al pie de la cama, sin monitoreo avanzado. La curva de la portada ya adelanta tres de ellos: la sistólica, la diastólica y la distancia entre ambas, que es la presión de pulso. La idea no es memorizar umbrales, sino entender qué dice cada uno, qué tan sólida es la evidencia y cuándo nos puede engañar. Duración estimada: 40 a 45 minutos con discusión.</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Tres objetivos. El segundo es el que más me importa como epidemiólogo: saber qué tipo de estudio respalda cada número. No es lo mismo que algo se asocie con mortalidad a que tratarlo mejore el pronóstico.</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Este es el mapa de toda la clase. De izquierda a derecha sube el respaldo para usar el número como guía de tratamiento. El DSI solo predice. La presión de pulso y la diastólica se usaron dentro de un ensayo, pero como piezas de un algoritmo, nunca probadas por separado. El llenado capilar es el único con ensayos que lo usan como objetivo.</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Subtema 1: llenado capilar. Qué mide, cómo se mide y qué demostraron los dos ensayos ANDROMEDA-SHOCK.</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Antes de la evidencia, el concepto. El llenado capilar es el tiempo que tarda en volver el color tras blanquear un lecho capilar. Refleja el flujo de la piel y el tono vasomotor, no la presión. Esa es la clave en sepsis: podemos tener la PAM corregida con un vasopresor y la microcirculación todavía mal, lo que se llama pérdida de coherencia entre macro y microcirculación. Un llenado capilar que no se normaliza después de la reanimación inicial es una señal de mal pronóstico. Y como depende tanto de la técnica, el resultado solo es comparable si se mide siempre igual.</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Antes de la técnica, la fisiología. Ante la hipoperfusión, la respuesta simpática cierra primero los lechos menos vitales, y la piel es uno de ellos. Por eso el llenado capilar se alarga temprano y, sobre todo, cambia rápido cuando la intervención funciona: en minutos tras un bolo eficaz, mientras que el lactato tarda horas en bajar. El lactato además se eleva por causas que no son hipoperfusión, como el estímulo adrenérgico o la menor depuración hepática. Ninguno es perfecto; por eso la guía sugiere usar los dos.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 van a usar el llenado capilar, mídanlo siempre igual. En la literatura el tiempo de compresión va de 5 a 15 segundos, y eso cambia el resultado. Adopten la técnica del ensayo: portaobjetos, 10 segundos, cronómetro. Un ejercicio rápido: pidan a dos alumnos que midan al mismo compañero y comparen; verán la variabilidad entre observadores.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Aquí está la pregunta del primer ANDROMEDA en formato PICO. Población: 424 adultos con shock séptico temprano, en las primeras cuatro horas, reclutados en 28 UCI de cinco países latinoamericanos; es evidencia generada en nuestra región. Intervención: reanimar hasta normalizar el llenado capilar, midiéndolo cada media hora. Comparación: reanimar guiándose por el lactato, con meta de normalizarlo o bajarlo 20% cada dos horas. Desenlace primario: mortalidad a 28 días. El resultado primario no alcanzó significación, con un HR de 0,75 cuyo intervalo llega a 1,02. El único secundario que favoreció claramente al CRT fue el SOFA a las 72 horas, un punto menos. En la siguiente diapositiva lo vemos en barras.</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a:t>«ANDROMEDA-SHOCK-2 mostró que la estrategia guiada por CRT tuvo un 16 % más de victorias relativas en el desenlace compuesto jerárquico frente al tratamiento habitual (WR 1,16; IC95 % 1,02–1,33; p = 0,04), principalmente por menor duración del soporte vital, sin demostrar reducción de mortalidad».</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Subtema 2: presión de pulso. Fisiología, confusores y cuánto podemos confiar en ella como reflejo del volumen sistólico.</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La presión de pulso depende de dos cosas: cuánto volumen eyecta el corazón en cada latido y qué tan distensibles son las arterias que lo reciben. Por eso la distensibilidad arterial total se puede estimar como volumen sistólico entre presión de pulso. Con arterias normales, una PP estrecha sugiere poco volumen sistólico. Pero con arterias rígidas, como en el adulto mayor, la PP tiende a ser amplia aunque el volumen sea bajo. Aclaren bien la diferencia con la variación de presión de pulso, que solo sirve en ventilación mecánica controlada, en ritmo sinusal y con otros requisitos.</a:t>
            </a:r>
          </a:p>
          <a:p>
            <a:endParaRPr/>
          </a:p>
          <a:p>
            <a:r>
              <a:t>La presión de pulso es atractiva porque es gratis, pero tiene cuatro confusores. Un detalle práctico: en el adulto mayor con arterias rígidas lo esperable es una PP alta, así que una PP baja pesa mucho. En el joven vasodilatado, una PP normal no descarta nada.</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Repasen sensibilidad y especificidad: un test muy específico, cuando sale positivo, confirma. Por eso una PP menor de 40 orienta bien a volumen sistólico bajo, pero una PP normal no lo descarta. El área bajo la curva de 0,78 es moderada, con falsos negativos. No confundan la PP absoluta con la variación de presión de pulso, que es un índice dinámico distinto. El estudio ANDROMEDA-PEGASUS está midiendo esta relación con ecocardiografía. En la cohorte sueca, la curva ROC de la figura 4 de Putowski permite estimar que, con especificidad mayor de 90%, la sensibilidad ronda el 30 a 35%: la PP menor de 40 detecta solo a uno de cada tres pacientes con volumen sistólico bajo. El AUC de 0,84 corresponde a la PP como variable continua, y la correlación con el VTI es moderada, r de 0,41. Recuerden que es un análisis preliminar, sin revisión por pares.</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¿Existe un punto de corte para la presión de pulso? Depende de qué queremos saber. Para el gasto bajo, el dato clásico viene de insuficiencia cardíaca, no de sepsis: Stevenson y Perloff mostraron que una PP proporcional menor del 25% de la sistólica predecía un índice cardíaco menor de 2,2. En críticos, PP menor de 40 se asoció con volumen sistólico bajo con especificidad alta, pero son datos no publicados citados por Putowski. ANDROMEDA-SHOCK-2 usó ese mismo 40 como señal para evaluar respuesta a fluidos. Las dos últimas filas no son la PP absoluta sino su cambio: cuánto sube tras un bolo, en el estudio de Monnet, y cuánto varía con la respiración, la VPP, con el clásico 13% de Michard. Responden si el paciente responde a fluidos, no si tiene gasto bajo.</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La teoría ya la vimos: qué refleja la presión de pulso y qué la distorsiona. Aquí la pregunta es práctica: qué hago con el número. La idea es que cada lectura abre una pregunta. Si la PP está estrecha, la pregunta es si el paciente responde a fluidos; si no responde, hay que mirar el corazón. Si está en rango habitual pero el llenado capilar sigue alterado, la PP no tranquiliza y hay que seguir buscando. Si está amplia, la pregunta pasa a la diastólica: con PAD menor de 50, lo que falta es tono. A la derecha, tres cosas que la PP no responde: no dice si el paciente responde a fluidos, no dice si la perfusión está bien y no es una meta para titular. Ojo con no confundir la PP absoluta con la variación de presión de pulso, que sí predice respuesta a fluidos, pero solo con ventilación controlada.</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Un error frecuente es ver que la presión de pulso sube al titular noradrenalina y concluir que el corazón está eyectando más. La noradrenalina sube sobre todo la diastólica, por vasoconstricción, y también puede subir la sistólica por más poscarga y arterias más rígidas. Lo que pase con la PP depende de cuál suba más: si sube más la sistólica, se amplía; si sube más la diastólica, se estrecha; si suben parecido, casi no cambia. Los ejemplos son ilustrativos. La evidencia va en la misma línea: Monnet mostró que la presión arterial sigue bien los cambios de gasto con fluidos, pero no con noradrenalina, y la revisión de Putowski describe que el vasopresor sube la PP periférica mucho más que el gasto. Por eso, durante la titulación, la PP no sirve como marcador de volumen sistólico.</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Con esta diapositiva cerramos la presión de pulso y la llevamos a una decisión. El punto de partida es un paciente en shock séptico con llenado capilar mayor de 3 segundos. Lo primero que miramos es la presión de pulso. Si está por debajo de 40, sospechamos volumen sistólico bajo, pero eso no basta para pasar fluidos: primero preguntamos si el paciente responde, con elevación pasiva de piernas, variación de presión de pulso si está ventilado y sin esfuerzo, o un minibolo midiendo el gasto. Si responde, va un bolo de 500 mL, hasta un máximo de 1000, y se reevalúa el llenado capilar. Si no responde, más fluido no sirve: hay que mirar el corazón con eco. Y si la presión de pulso es 40 o más, el siguiente paso es mirar la diastólica, que es justamente la sección que viene. Esta es la lógica del protocolo de ANDROMEDA-SHOCK-2.</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Subtema 3: presión diastólica e índice de shock diastólico. Cómo leer el tono vascular y la gravedad del paciente.</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La diastólica depende sobre todo de la resistencia vascular periférica; la frecuencia cardíaca influye porque acorta la diástole, y la rigidez arterial pesa menos. Además, casi no cambia entre la aorta y la radial. Hay un dato fisiológico que conviene recordar: el ventrículo izquierdo se perfunde durante la diástole, así que una diastólica baja con taquicardia compromete el flujo coronario justo cuando el corazón más lo necesita. De ahí la lógica de dividir la frecuencia cardíaca por la diastólica. El índice de shock clásico usa la sistólica; en la cohorte de Ospina-Tascón, ese índice predijo mal la mortalidad y el diastólico rindió mucho mejor. Abajo, los cortes que se usan para cada índice en sepsis. Para el índice clásico, lo normal es 0,5 a 0,7 y el corte más usado es 1: tiene buena especificidad y baja sensibilidad para mortalidad, así que sirve para confirmar gravedad, no para descartarla. Para el modificado se ha usado 1,3. Para el diastólico, los estudios de urgencias usan 2. Ninguno de estos números se ha probado como meta de tratamiento.</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La diastólica depende sobre todo de la resistencia periférica y casi no cambia de la aorta a la radial, así que es una buena lectura del tono vascular. En el gráfico, la curva cae en la zona naranja: eso sugiere vasoplejía aunque la PAM parezca aceptable. La regla viene de ANDROMEDA-SHOCK-2, el ensayo de JAMA 2025 con 1501 pacientes en 86 UCI: si la presión de pulso es de 40 o más y la diastólica menor de 50, se sube la noradrenalina hasta una diastólica de 50 y en una hora se vuelve a mirar el llenado capilar. Ojo: el ensayo respalda la estrategia completa, pero nadie ha comparado titular por diastólica contra titular por PAM. El VNERi de Goury, un análisis post hoc del primer ANDROMEDA-SHOCK, divide la diastólica por la dosis de noradrenalina y la frecuencia cardíaca: una diastólica baja pesa más si el paciente ya está con dosis altas. Predijo mortalidad mejor que la diastólica sola, pero todavía es una hipótesis.</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Dos ideas y un dato. Primera: en el estudio de Ospina-Tascón, con 761 pacientes, el riesgo de muerte subió en cada quintil de DSI; además, la diastólica baja o la taquicardia por separado solo pesaron cuando el DSI subía a la vez, y discriminó como el SOFA y el lactato. Segunda: el DSI típico al iniciar noradrenalina rondó 2 (mediana 2,28 y 1,97 en las dos cohortes), con una mortalidad a 90 días cercana al 43 %. El dato: en urgencias, Kim encontró que con DSI de 2 o más y lactato de 2,5 o más la mortalidad a 28 días fue de casi 18 %, frente a 5 % sin ninguno. Ojo: el corte de 2 se estudió para predecir necesidad de vasopresor, no está validado como corte de mortalidad.</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La pregunta que siempre aparece: ¿desde qué diastólica o qué DSI me preocupo? No hay un corte único. Para la diastólica, Hamzaoui y Shi plantean que menos de 40 indica un tono muy deprimido. ANDROMEDA-SHOCK-2 usó menos de 50, pero solo con presión de pulso de 40 o más y dentro de un algoritmo guiado por el llenado capilar. Las cohortes apuntan más alto: en MIMIC-IV la menor mortalidad estuvo con diastólicas promedio entre 50 y 70, y en la cohorte de Gao una media de 24 horas menor de 59 casi duplicó la chance de morir. Para el DSI, el estudio original no fijó corte; trabajó con quintiles. Los estudios de urgencias usan 2: Kim lo combinó con lactato y Jeon encontró que 2 predice la evolución a shock con sensibilidad de 54 % y especificidad de 78 %. Todo lo observacional muestra asociación, no que tratar hasta ese número mejore el pronóstico.</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Hay dos cortes de DSI dando vueltas y conviene no mezclarlos. El 2 viene de estudios observacionales en urgencias: Kim lo encontró como el mejor corte para predecir necesidad de vasopresor y Jeon, en el triaje, para predecir evolución a shock séptico. Es una señal de riesgo, con discriminación moderada, alrededor de 0,7 de AUC. El 3 viene de un artículo de perspectiva de Monnet, Ospina-Tascón y De Backer en Critical Care de 2023: lo proponen como ejemplo, junto con una diastólica de 40 o menos, para identificar la hipotensión profunda en la que no tiene sentido esperar a terminar los fluidos para empezar noradrenalina. Es opinión de expertos, no un corte derivado de datos. Para ubicarse: frecuencia de 110 con diastólica de 55 da 2; frecuencia de 120 con diastólica de 40 da 3. Ninguno de los dos se ha probado como disparador de tratamiento en un ensayo aleatorizado.</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Ojo con cómo se lee esto. El puntaje mide gravedad: un punto por DSI de 2 o más y otro por lactato de 2,5 o más. A más puntos, más grave: con 2 puntos, casi 8 de cada 10 terminaron con vasopresor y la mortalidad fue mayor. Los recuadros de abajo responden otra pregunta: dentro de cada grupo, ¿conviene adelantar el vasopresor? Se comparó iniciarlo antes de 30 minutos contra después de 60. En el paciente grave, con 2 puntos, adelantarlo se asoció con menos mortalidad. En el paciente con 0 puntos, adelantarlo se asoció con más mortalidad, aunque ese dato es muy impreciso, con un intervalo de 1,4 a 37. El mensaje no es que 0 puntos tenga más mortalidad; es que el beneficio de la noradrenalina temprana depende de quién la recibe. En el estudio original de Ospina-Tascón pasó algo parecido: el beneficio aparente del inicio en la primera hora apareció solo en el quintil más alto de DSI. Todo es observacional y puede haber confusión por indicación, así que es una hipótesis, no una regla.</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Subtema 4: aplicación clínica. El algoritmo, el cálculo al pie de la cama, los tres perfiles de guardia, lo que dice la guía y los errores más frecuentes.</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Este es el primer nivel del protocolo de ANDROMEDA-SHOCK-2, tal como lo publican Ramasco y colaboradores. Se aplica a un paciente con sepsis, lactato alto, que ya recibió fluidos y está con noradrenalina para una PAM mayor de 65, y que tiene el llenado capilar alterado. Si el llenado capilar es normal, en cualquier momento, solo se monitoriza. La primera pregunta es la presión de pulso. Si es menor de 40, se pregunta si responde a fluidos. Si es de 40 o más, se mira la diastólica: con PAD menor de 50 se ajusta la noradrenalina hasta superar 50; si el llenado capilar sigue alterado, también se pasa a la pregunta de fluidos. Si responde, retos de 500 hasta un máximo de 1000; si no responde, no se da fluido. En ambos casos se vuelve a medir el llenado capilar, y si sigue alterado se pasa al nivel 2.</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Si después del primer nivel el llenado capilar sigue alterado, se pasa al segundo nivel, y lo primero es mirar el corazón con ecocardiografía. Si hay disfunción cardíaca, se da tratamiento específico. Si no la hay, se vuelve a preguntar si el paciente responde a fluidos: si responde, se dan retos sucesivos de 500 mL mientras siga respondiendo y el llenado capilar siga alterado. Si no responde, la pregunta es si era hipertenso. En el hipertenso crónico se hace la prueba de PAM: se sube a 80 a 85 por una hora; en el ANDROMEDA-SHOCK original esto normalizó el llenado capilar en cerca del 40 % de los casos. Si no funciona, o si el paciente no era hipertenso, se prueba dobutamina a 2,5 a 5 por una hora y se mantiene solo si el llenado capilar mejora. Si nada de esto funciona, quedan las terapias de rescate, que están fuera del protocolo.</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Respuesta: B. La PP es 30 (92 − 62), menor de 40, así que el algoritmo manda a preguntar si responde a fluidos; la elevación pasiva de piernas es positiva, entonces corresponde un reto de 500 mL, hasta un máximo de 1000, y volver a medir el llenado capilar. La A no aplica porque la PAD es 62: el tono no es el problema. La C es del nivel 2 y solo después de descartar disfunción cardíaca y de no responder a fluidos.</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Respuesta: A. La PP es 70 (115 − 45), así que no sugiere volumen sistólico bajo; la PAD es 45, menor de 50: patrón de vasoplejía. El protocolo indica ajustar la noradrenalina hasta una PAD mayor de 50 y reevaluar el llenado capilar en una hora. El DSI es 2,6 (118 / 45), otra señal de gravedad. La B, el bolo, no es el primer paso con PP amplia y PAD baja. La C es el error clásico: PAM en 65 no significa paciente reanimado si el llenado capilar sigue en 5 segundos.</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Respuesta: C. La PP sigue en 26 (90 − 64), pero el paciente ya no responde a fluidos y ya completó el máximo de 1000 mL del nivel 1. Con el llenado capilar todavía alterado, pasa al nivel 2, y lo primero ahí es la ecocardiografía para buscar disfunción ventricular izquierda o derecha. La A ignora que ya no responde. La B no aplica: la PAD es 64, no hay problema de tono.</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Respuesta: A. Está en el nivel 2, sin disfunción cardíaca y sin respuesta a fluidos. Como es hipertensa crónica, el siguiente paso es la prueba de PAM: subir a 80 a 85 por una hora y mantenerla solo si el llenado capilar se normaliza; en el primer ANDROMEDA-SHOCK eso ocurrió en cerca del 40 %. Si no mejora, recién se pasa a la prueba de dobutamina (B). La C no aplica porque no responde a fluidos.</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Para cerrar, los cuatro números en una sola idea. El llenado capilar abre la puerta: dice si hay hipoperfusión, y guiar la reanimación con él redujo los días de soporte vital en ANDROMEDA-SHOCK-2, sin cambiar la mortalidad. La presión de pulso pregunta si falta volumen, pero antes de un bolo hay que comprobar que el paciente responde. La diastólica pregunta si falta tono, y la respuesta es noradrenalina hasta superar 50. El índice de shock diastólico pone un número al riesgo: 2 es alarma, 3 es no esperar. Y si el llenado capilar no mejora, toca mirar el corazón. El mensaje final es simple: reanimar es reevaluar. Medir, actuar y volver a mirar el llenado capilar.</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 referencias completas, con DOI, están en el documento PDF que acompaña la clase.</a:t>
            </a:r>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254720"/>
            <a:ext cx="10566400" cy="419100"/>
          </a:xfrm>
          <a:prstGeom prst="rect">
            <a:avLst/>
          </a:prstGeom>
          <a:noFill/>
          <a:ln/>
        </p:spPr>
        <p:txBody>
          <a:bodyPr wrap="square" lIns="0" tIns="0" rIns="0" bIns="0" rtlCol="0" anchor="t"/>
          <a:lstStyle>
            <a:lvl1pPr marL="0" indent="0" algn="l">
              <a:lnSpc>
                <a:spcPct val="115000"/>
              </a:lnSpc>
              <a:buNone/>
              <a:defRPr lang="en-US" sz="3000" dirty="0">
                <a:solidFill>
                  <a:srgbClr val="0E2A47"/>
                </a:solidFill>
                <a:latin typeface="Source Serif 4" pitchFamily="34" charset="0"/>
                <a:ea typeface="Source Serif 4" pitchFamily="34" charset="-122"/>
                <a:cs typeface="Source Serif 4" pitchFamily="34" charset="-120"/>
              </a:defRPr>
            </a:lvl1pPr>
          </a:lstStyle>
          <a:p>
            <a:pPr marL="0" indent="0" algn="l">
              <a:lnSpc>
                <a:spcPct val="115000"/>
              </a:lnSpc>
              <a:buNone/>
            </a:pPr>
            <a:endParaRPr lang="en-US" sz="3000" dirty="0"/>
          </a:p>
        </p:txBody>
      </p:sp>
      <p:sp>
        <p:nvSpPr>
          <p:cNvPr id="3" name="Text Placeholder 2"/>
          <p:cNvSpPr>
            <a:spLocks noGrp="1"/>
          </p:cNvSpPr>
          <p:nvPr>
            <p:ph type="body" idx="101"/>
          </p:nvPr>
        </p:nvSpPr>
        <p:spPr>
          <a:xfrm>
            <a:off x="812800" y="1978620"/>
            <a:ext cx="10566400" cy="4066580"/>
          </a:xfrm>
          <a:prstGeom prst="rect">
            <a:avLst/>
          </a:prstGeom>
          <a:noFill/>
          <a:ln/>
        </p:spPr>
        <p:txBody>
          <a:bodyPr wrap="square" lIns="0" tIns="0" rIns="0" bIns="0" rtlCol="0" anchor="t"/>
          <a:lstStyle>
            <a:lvl1pPr marL="0" indent="0" algn="l">
              <a:lnSpc>
                <a:spcPct val="140000"/>
              </a:lnSpc>
              <a:buNone/>
              <a:defRPr lang="en-US" sz="1600" dirty="0">
                <a:solidFill>
                  <a:srgbClr val="0E2A47"/>
                </a:solidFill>
                <a:latin typeface="IBM Plex Sans" pitchFamily="34" charset="0"/>
                <a:ea typeface="IBM Plex Sans" pitchFamily="34" charset="-122"/>
                <a:cs typeface="IBM Plex Sans" pitchFamily="34" charset="-120"/>
              </a:defRPr>
            </a:lvl1pPr>
          </a:lstStyle>
          <a:p>
            <a:pPr marL="0" indent="0" algn="l">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254720"/>
            <a:ext cx="10566400" cy="419100"/>
          </a:xfrm>
          <a:prstGeom prst="rect">
            <a:avLst/>
          </a:prstGeom>
          <a:noFill/>
          <a:ln/>
        </p:spPr>
        <p:txBody>
          <a:bodyPr wrap="square" lIns="0" tIns="0" rIns="0" bIns="0" rtlCol="0" anchor="t"/>
          <a:lstStyle>
            <a:lvl1pPr marL="0" indent="0" algn="l">
              <a:lnSpc>
                <a:spcPct val="115000"/>
              </a:lnSpc>
              <a:buNone/>
              <a:defRPr lang="en-US" sz="3000" dirty="0">
                <a:solidFill>
                  <a:srgbClr val="0E2A47"/>
                </a:solidFill>
                <a:latin typeface="Source Serif 4" pitchFamily="34" charset="0"/>
                <a:ea typeface="Source Serif 4" pitchFamily="34" charset="-122"/>
                <a:cs typeface="Source Serif 4" pitchFamily="34" charset="-120"/>
              </a:defRPr>
            </a:lvl1pPr>
          </a:lstStyle>
          <a:p>
            <a:pPr marL="0" indent="0" algn="l">
              <a:lnSpc>
                <a:spcPct val="115000"/>
              </a:lnSpc>
              <a:buNone/>
            </a:pPr>
            <a:endParaRPr lang="en-US" sz="3000" dirty="0"/>
          </a:p>
        </p:txBody>
      </p:sp>
      <p:sp>
        <p:nvSpPr>
          <p:cNvPr id="3" name="Text Placeholder 2"/>
          <p:cNvSpPr>
            <a:spLocks noGrp="1"/>
          </p:cNvSpPr>
          <p:nvPr>
            <p:ph type="body" idx="101"/>
          </p:nvPr>
        </p:nvSpPr>
        <p:spPr>
          <a:xfrm>
            <a:off x="812800" y="1978620"/>
            <a:ext cx="10566400" cy="4066580"/>
          </a:xfrm>
          <a:prstGeom prst="rect">
            <a:avLst/>
          </a:prstGeom>
          <a:noFill/>
          <a:ln/>
        </p:spPr>
        <p:txBody>
          <a:bodyPr wrap="square" lIns="0" tIns="0" rIns="0" bIns="0" rtlCol="0" anchor="t"/>
          <a:lstStyle>
            <a:lvl1pPr marL="0" indent="0" algn="l">
              <a:lnSpc>
                <a:spcPct val="140000"/>
              </a:lnSpc>
              <a:buNone/>
              <a:defRPr lang="en-US" sz="1600" dirty="0">
                <a:solidFill>
                  <a:srgbClr val="0E2A47"/>
                </a:solidFill>
                <a:latin typeface="IBM Plex Sans" pitchFamily="34" charset="0"/>
                <a:ea typeface="IBM Plex Sans" pitchFamily="34" charset="-122"/>
                <a:cs typeface="IBM Plex Sans" pitchFamily="34" charset="-120"/>
              </a:defRPr>
            </a:lvl1pPr>
          </a:lstStyle>
          <a:p>
            <a:pPr marL="0" indent="0" algn="l">
              <a:lnSpc>
                <a:spcPct val="140000"/>
              </a:lnSpc>
              <a:buNone/>
            </a:pPr>
            <a:endParaRPr lang="en-US" sz="16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0.png"/><Relationship Id="rId4" Type="http://schemas.openxmlformats.org/officeDocument/2006/relationships/image" Target="../media/image11.png"/><Relationship Id="rId5"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3.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812800" y="911820"/>
            <a:ext cx="457200" cy="50800"/>
          </a:xfrm>
          <a:prstGeom prst="roundRect">
            <a:avLst>
              <a:gd name="adj" fmla="val 50000"/>
            </a:avLst>
          </a:prstGeom>
          <a:solidFill>
            <a:srgbClr val="E07B24"/>
          </a:solidFill>
          <a:ln/>
        </p:spPr>
      </p:sp>
      <p:sp>
        <p:nvSpPr>
          <p:cNvPr id="3" name="Text 1"/>
          <p:cNvSpPr/>
          <p:nvPr/>
        </p:nvSpPr>
        <p:spPr>
          <a:xfrm>
            <a:off x="1397000" y="812800"/>
            <a:ext cx="4860290" cy="274307"/>
          </a:xfrm>
          <a:prstGeom prst="rect">
            <a:avLst/>
          </a:prstGeom>
          <a:noFill/>
          <a:ln/>
        </p:spPr>
        <p:txBody>
          <a:bodyPr wrap="square" lIns="0" tIns="0" rIns="0" bIns="0" rtlCol="0" anchor="t">
            <a:normAutofit/>
          </a:bodyPr>
          <a:lstStyle/>
          <a:p>
            <a:pPr marL="0" indent="0" algn="l">
              <a:lnSpc>
                <a:spcPts val="1960"/>
              </a:lnSpc>
              <a:buNone/>
            </a:pPr>
            <a:r>
              <a:rPr lang="en-US" sz="1400" b="1" kern="0" spc="200" dirty="0">
                <a:solidFill>
                  <a:srgbClr val="B4541A"/>
                </a:solidFill>
                <a:latin typeface="IBM Plex Sans" pitchFamily="34" charset="0"/>
                <a:ea typeface="IBM Plex Sans" pitchFamily="34" charset="-122"/>
                <a:cs typeface="IBM Plex Sans" pitchFamily="34" charset="-120"/>
              </a:rPr>
              <a:t>MEDICINA INTERNA · SHOCK SÉPTICO</a:t>
            </a:r>
            <a:endParaRPr lang="en-US" sz="1400" dirty="0"/>
          </a:p>
        </p:txBody>
      </p:sp>
      <p:sp>
        <p:nvSpPr>
          <p:cNvPr id="4" name="Text 2"/>
          <p:cNvSpPr>
            <a:spLocks noGrp="1"/>
          </p:cNvSpPr>
          <p:nvPr>
            <p:ph type="title"/>
          </p:nvPr>
        </p:nvSpPr>
        <p:spPr>
          <a:xfrm>
            <a:off x="812800" y="2224484"/>
            <a:ext cx="5153914" cy="1579827"/>
          </a:xfrm>
          <a:prstGeom prst="rect">
            <a:avLst/>
          </a:prstGeom>
          <a:noFill/>
          <a:ln/>
        </p:spPr>
        <p:txBody>
          <a:bodyPr wrap="square" lIns="0" tIns="0" rIns="0" bIns="0" rtlCol="0" anchor="t">
            <a:normAutofit/>
          </a:bodyPr>
          <a:lstStyle/>
          <a:p>
            <a:pPr marL="0" indent="0" algn="l">
              <a:lnSpc>
                <a:spcPts val="6120"/>
              </a:lnSpc>
              <a:buNone/>
            </a:pPr>
            <a:r>
              <a:rPr lang="en-US" sz="6000" b="1" i="0" dirty="0">
                <a:solidFill>
                  <a:srgbClr val="0E2A47"/>
                </a:solidFill>
                <a:latin typeface="Source Serif 4" pitchFamily="18" charset="0"/>
                <a:ea typeface="Source Serif 4" pitchFamily="18" charset="-122"/>
                <a:cs typeface="Source Serif 4" pitchFamily="18" charset="-120"/>
              </a:rPr>
              <a:t>Más allá de la PAM</a:t>
            </a:r>
            <a:endParaRPr lang="en-US" sz="6000" dirty="0"/>
          </a:p>
        </p:txBody>
      </p:sp>
      <p:sp>
        <p:nvSpPr>
          <p:cNvPr id="5" name="Text 3"/>
          <p:cNvSpPr/>
          <p:nvPr/>
        </p:nvSpPr>
        <p:spPr>
          <a:xfrm>
            <a:off x="812800" y="3982112"/>
            <a:ext cx="5153914" cy="676804"/>
          </a:xfrm>
          <a:prstGeom prst="rect">
            <a:avLst/>
          </a:prstGeom>
          <a:noFill/>
          <a:ln/>
        </p:spPr>
        <p:txBody>
          <a:bodyPr wrap="square" lIns="0" tIns="0" rIns="0" bIns="0" rtlCol="0" anchor="t">
            <a:normAutofit/>
          </a:bodyPr>
          <a:lstStyle/>
          <a:p>
            <a:pPr marL="0" indent="0" algn="l">
              <a:lnSpc>
                <a:spcPts val="2565"/>
              </a:lnSpc>
              <a:buNone/>
            </a:pPr>
            <a:r>
              <a:rPr lang="en-US" sz="1900" dirty="0">
                <a:solidFill>
                  <a:srgbClr val="3D4B5C"/>
                </a:solidFill>
                <a:latin typeface="IBM Plex Sans" pitchFamily="34" charset="0"/>
                <a:ea typeface="IBM Plex Sans" pitchFamily="34" charset="-122"/>
                <a:cs typeface="IBM Plex Sans" pitchFamily="34" charset="-120"/>
              </a:rPr>
              <a:t>Llenado capilar, presión de pulso, diastólica e índice de shock diastólico</a:t>
            </a:r>
            <a:endParaRPr lang="en-US" sz="1900" dirty="0"/>
          </a:p>
        </p:txBody>
      </p:sp>
      <p:pic>
        <p:nvPicPr>
          <p:cNvPr id="6" name="Image 0" descr="Curva de presión arterial con la presión sistólica, la diastólica y la presión de pulso marcadas"/>
          <p:cNvPicPr>
            <a:picLocks noChangeAspect="1"/>
          </p:cNvPicPr>
          <p:nvPr/>
        </p:nvPicPr>
        <p:blipFill>
          <a:blip r:embed="rId3"/>
          <a:srcRect/>
          <a:stretch/>
        </p:blipFill>
        <p:spPr>
          <a:xfrm>
            <a:off x="6172200" y="2095500"/>
            <a:ext cx="5207000" cy="2667000"/>
          </a:xfrm>
          <a:prstGeom prst="rect">
            <a:avLst/>
          </a:prstGeom>
        </p:spPr>
      </p:pic>
      <p:sp>
        <p:nvSpPr>
          <p:cNvPr id="7" name="Text 4"/>
          <p:cNvSpPr/>
          <p:nvPr/>
        </p:nvSpPr>
        <p:spPr>
          <a:xfrm>
            <a:off x="6248400" y="2209800"/>
            <a:ext cx="1320800" cy="274307"/>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5E6A78"/>
                </a:solidFill>
                <a:latin typeface="IBM Plex Sans" pitchFamily="34" charset="0"/>
                <a:ea typeface="IBM Plex Sans" pitchFamily="34" charset="-122"/>
                <a:cs typeface="IBM Plex Sans" pitchFamily="34" charset="-120"/>
              </a:rPr>
              <a:t>PAS</a:t>
            </a:r>
            <a:endParaRPr lang="en-US" sz="1400" dirty="0"/>
          </a:p>
        </p:txBody>
      </p:sp>
      <p:sp>
        <p:nvSpPr>
          <p:cNvPr id="8" name="Text 5"/>
          <p:cNvSpPr/>
          <p:nvPr/>
        </p:nvSpPr>
        <p:spPr>
          <a:xfrm>
            <a:off x="6248400" y="4279900"/>
            <a:ext cx="1320800" cy="274307"/>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5E6A78"/>
                </a:solidFill>
                <a:latin typeface="IBM Plex Sans" pitchFamily="34" charset="0"/>
                <a:ea typeface="IBM Plex Sans" pitchFamily="34" charset="-122"/>
                <a:cs typeface="IBM Plex Sans" pitchFamily="34" charset="-120"/>
              </a:rPr>
              <a:t>PAD</a:t>
            </a:r>
            <a:endParaRPr lang="en-US" sz="1400" dirty="0"/>
          </a:p>
        </p:txBody>
      </p:sp>
      <p:sp>
        <p:nvSpPr>
          <p:cNvPr id="9" name="Text 6"/>
          <p:cNvSpPr/>
          <p:nvPr/>
        </p:nvSpPr>
        <p:spPr>
          <a:xfrm>
            <a:off x="10922000" y="3225800"/>
            <a:ext cx="508000" cy="381000"/>
          </a:xfrm>
          <a:prstGeom prst="rect">
            <a:avLst/>
          </a:prstGeom>
          <a:noFill/>
          <a:ln/>
        </p:spPr>
        <p:txBody>
          <a:bodyPr wrap="square" lIns="0" tIns="0" rIns="0" bIns="0" rtlCol="0" anchor="t">
            <a:normAutofit/>
          </a:bodyPr>
          <a:lstStyle/>
          <a:p>
            <a:pPr marL="0" indent="0" algn="l">
              <a:lnSpc>
                <a:spcPts val="2800"/>
              </a:lnSpc>
              <a:buNone/>
            </a:pPr>
            <a:r>
              <a:rPr lang="en-US" sz="2000" b="1" dirty="0">
                <a:solidFill>
                  <a:srgbClr val="B4541A"/>
                </a:solidFill>
                <a:latin typeface="IBM Plex Sans" pitchFamily="34" charset="0"/>
                <a:ea typeface="IBM Plex Sans" pitchFamily="34" charset="-122"/>
                <a:cs typeface="IBM Plex Sans" pitchFamily="34" charset="-120"/>
              </a:rPr>
              <a:t>PP</a:t>
            </a:r>
            <a:endParaRPr lang="en-US" sz="2000" dirty="0"/>
          </a:p>
        </p:txBody>
      </p:sp>
      <p:sp>
        <p:nvSpPr>
          <p:cNvPr id="10" name="Text 7"/>
          <p:cNvSpPr/>
          <p:nvPr/>
        </p:nvSpPr>
        <p:spPr>
          <a:xfrm>
            <a:off x="812800" y="5796293"/>
            <a:ext cx="10883392" cy="274307"/>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5E6A78"/>
                </a:solidFill>
                <a:latin typeface="IBM Plex Sans" pitchFamily="34" charset="0"/>
                <a:ea typeface="IBM Plex Sans" pitchFamily="34" charset="-122"/>
                <a:cs typeface="IBM Plex Sans" pitchFamily="34" charset="-120"/>
              </a:rPr>
              <a:t>Dr. Jorge Rojas Rodríguez · MedicinaCardiometabolica.com</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812800" y="812800"/>
            <a:ext cx="457200" cy="50800"/>
          </a:xfrm>
          <a:prstGeom prst="roundRect">
            <a:avLst>
              <a:gd name="adj" fmla="val 50000"/>
            </a:avLst>
          </a:prstGeom>
          <a:solidFill>
            <a:srgbClr val="E07B24"/>
          </a:solidFill>
          <a:ln/>
        </p:spPr>
      </p:sp>
      <p:sp>
        <p:nvSpPr>
          <p:cNvPr id="3" name="Text 1"/>
          <p:cNvSpPr/>
          <p:nvPr/>
        </p:nvSpPr>
        <p:spPr>
          <a:xfrm>
            <a:off x="812800" y="9525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B4541A"/>
                </a:solidFill>
                <a:latin typeface="IBM Plex Sans" pitchFamily="34" charset="0"/>
                <a:ea typeface="IBM Plex Sans" pitchFamily="34" charset="-122"/>
                <a:cs typeface="IBM Plex Sans" pitchFamily="34" charset="-120"/>
              </a:rPr>
              <a:t>OBJETIVOS DE LA CLASE</a:t>
            </a:r>
            <a:endParaRPr lang="en-US" sz="1200" dirty="0"/>
          </a:p>
        </p:txBody>
      </p:sp>
      <p:sp>
        <p:nvSpPr>
          <p:cNvPr id="4" name="Text 2"/>
          <p:cNvSpPr>
            <a:spLocks noGrp="1"/>
          </p:cNvSpPr>
          <p:nvPr>
            <p:ph type="title"/>
          </p:nvPr>
        </p:nvSpPr>
        <p:spPr>
          <a:xfrm>
            <a:off x="812800" y="1254720"/>
            <a:ext cx="10883392" cy="444500"/>
          </a:xfrm>
          <a:prstGeom prst="rect">
            <a:avLst/>
          </a:prstGeom>
          <a:noFill/>
          <a:ln/>
        </p:spPr>
        <p:txBody>
          <a:bodyPr wrap="square" lIns="0" tIns="0" rIns="0" bIns="0" rtlCol="0" anchor="t">
            <a:normAutofit/>
          </a:bodyPr>
          <a:lstStyle/>
          <a:p>
            <a:pPr marL="0" indent="0" algn="l">
              <a:lnSpc>
                <a:spcPts val="3300"/>
              </a:lnSpc>
              <a:buNone/>
            </a:pPr>
            <a:r>
              <a:rPr lang="en-US" sz="3000" b="1" i="0" dirty="0">
                <a:solidFill>
                  <a:srgbClr val="0E2A47"/>
                </a:solidFill>
                <a:latin typeface="Source Serif 4" pitchFamily="18" charset="0"/>
                <a:ea typeface="Source Serif 4" pitchFamily="18" charset="-122"/>
                <a:cs typeface="Source Serif 4" pitchFamily="18" charset="-120"/>
              </a:rPr>
              <a:t>Al terminar, deberías poder…</a:t>
            </a:r>
            <a:endParaRPr lang="en-US" sz="3000" dirty="0"/>
          </a:p>
        </p:txBody>
      </p:sp>
      <p:sp>
        <p:nvSpPr>
          <p:cNvPr id="5" name="Shape 3"/>
          <p:cNvSpPr/>
          <p:nvPr/>
        </p:nvSpPr>
        <p:spPr>
          <a:xfrm>
            <a:off x="812800" y="2029420"/>
            <a:ext cx="3352800" cy="3812580"/>
          </a:xfrm>
          <a:prstGeom prst="roundRect">
            <a:avLst>
              <a:gd name="adj" fmla="val 3788"/>
            </a:avLst>
          </a:prstGeom>
          <a:solidFill>
            <a:srgbClr val="F2F6FA"/>
          </a:solidFill>
          <a:ln/>
        </p:spPr>
      </p:sp>
      <p:sp>
        <p:nvSpPr>
          <p:cNvPr id="6" name="Shape 4"/>
          <p:cNvSpPr/>
          <p:nvPr/>
        </p:nvSpPr>
        <p:spPr>
          <a:xfrm>
            <a:off x="2044700" y="2308820"/>
            <a:ext cx="889000" cy="889000"/>
          </a:xfrm>
          <a:prstGeom prst="roundRect">
            <a:avLst>
              <a:gd name="adj" fmla="val 50000"/>
            </a:avLst>
          </a:prstGeom>
          <a:solidFill>
            <a:srgbClr val="1F6FB2"/>
          </a:solidFill>
          <a:ln/>
        </p:spPr>
      </p:sp>
      <p:pic>
        <p:nvPicPr>
          <p:cNvPr id="7" name="Image 0" descr="Clock"/>
          <p:cNvPicPr>
            <a:picLocks noChangeAspect="1"/>
          </p:cNvPicPr>
          <p:nvPr/>
        </p:nvPicPr>
        <p:blipFill>
          <a:blip r:embed="rId3"/>
          <a:srcRect/>
          <a:stretch/>
        </p:blipFill>
        <p:spPr>
          <a:xfrm>
            <a:off x="2260600" y="2524720"/>
            <a:ext cx="457200" cy="457200"/>
          </a:xfrm>
          <a:prstGeom prst="rect">
            <a:avLst/>
          </a:prstGeom>
        </p:spPr>
      </p:pic>
      <p:sp>
        <p:nvSpPr>
          <p:cNvPr id="8" name="Text 5"/>
          <p:cNvSpPr/>
          <p:nvPr/>
        </p:nvSpPr>
        <p:spPr>
          <a:xfrm>
            <a:off x="1732201" y="3350220"/>
            <a:ext cx="1513999" cy="330200"/>
          </a:xfrm>
          <a:prstGeom prst="rect">
            <a:avLst/>
          </a:prstGeom>
          <a:noFill/>
          <a:ln/>
        </p:spPr>
        <p:txBody>
          <a:bodyPr wrap="square" lIns="0" tIns="0" rIns="0" bIns="0" rtlCol="0" anchor="t">
            <a:normAutofit/>
          </a:bodyPr>
          <a:lstStyle/>
          <a:p>
            <a:pPr marL="0" indent="0" algn="ctr">
              <a:lnSpc>
                <a:spcPts val="2400"/>
              </a:lnSpc>
              <a:buNone/>
            </a:pPr>
            <a:r>
              <a:rPr lang="en-US" sz="2000" b="1" dirty="0">
                <a:solidFill>
                  <a:srgbClr val="0E2A47"/>
                </a:solidFill>
                <a:latin typeface="IBM Plex Sans" pitchFamily="34" charset="0"/>
                <a:ea typeface="IBM Plex Sans" pitchFamily="34" charset="-122"/>
                <a:cs typeface="IBM Plex Sans" pitchFamily="34" charset="-120"/>
              </a:rPr>
              <a:t>Medir bien</a:t>
            </a:r>
            <a:endParaRPr lang="en-US" sz="2000" dirty="0"/>
          </a:p>
        </p:txBody>
      </p:sp>
      <p:sp>
        <p:nvSpPr>
          <p:cNvPr id="9" name="Text 6"/>
          <p:cNvSpPr/>
          <p:nvPr/>
        </p:nvSpPr>
        <p:spPr>
          <a:xfrm>
            <a:off x="1050290" y="3807420"/>
            <a:ext cx="2877820" cy="558800"/>
          </a:xfrm>
          <a:prstGeom prst="rect">
            <a:avLst/>
          </a:prstGeom>
          <a:noFill/>
          <a:ln/>
        </p:spPr>
        <p:txBody>
          <a:bodyPr wrap="square" lIns="0" tIns="0" rIns="0" bIns="0" rtlCol="0" anchor="t">
            <a:normAutofit/>
          </a:bodyPr>
          <a:lstStyle/>
          <a:p>
            <a:pPr marL="0" indent="0" algn="ctr">
              <a:lnSpc>
                <a:spcPts val="2100"/>
              </a:lnSpc>
              <a:buNone/>
            </a:pPr>
            <a:r>
              <a:rPr lang="en-US" sz="1500" dirty="0">
                <a:solidFill>
                  <a:srgbClr val="3D4B5C"/>
                </a:solidFill>
                <a:latin typeface="IBM Plex Sans" pitchFamily="34" charset="0"/>
                <a:ea typeface="IBM Plex Sans" pitchFamily="34" charset="-122"/>
                <a:cs typeface="IBM Plex Sans" pitchFamily="34" charset="-120"/>
              </a:rPr>
              <a:t>CRT con técnica fija; PP, PAD y DSI en segundos</a:t>
            </a:r>
            <a:endParaRPr lang="en-US" sz="1500" dirty="0"/>
          </a:p>
        </p:txBody>
      </p:sp>
      <p:sp>
        <p:nvSpPr>
          <p:cNvPr id="10" name="Shape 7"/>
          <p:cNvSpPr/>
          <p:nvPr/>
        </p:nvSpPr>
        <p:spPr>
          <a:xfrm>
            <a:off x="4419600" y="2056473"/>
            <a:ext cx="3352800" cy="3812580"/>
          </a:xfrm>
          <a:prstGeom prst="roundRect">
            <a:avLst>
              <a:gd name="adj" fmla="val 3788"/>
            </a:avLst>
          </a:prstGeom>
          <a:solidFill>
            <a:srgbClr val="F2F6FA"/>
          </a:solidFill>
          <a:ln/>
        </p:spPr>
      </p:sp>
      <p:sp>
        <p:nvSpPr>
          <p:cNvPr id="11" name="Shape 8"/>
          <p:cNvSpPr/>
          <p:nvPr/>
        </p:nvSpPr>
        <p:spPr>
          <a:xfrm>
            <a:off x="5651500" y="2308820"/>
            <a:ext cx="889000" cy="889000"/>
          </a:xfrm>
          <a:prstGeom prst="roundRect">
            <a:avLst>
              <a:gd name="adj" fmla="val 50000"/>
            </a:avLst>
          </a:prstGeom>
          <a:solidFill>
            <a:srgbClr val="1F6FB2"/>
          </a:solidFill>
          <a:ln/>
        </p:spPr>
      </p:sp>
      <p:pic>
        <p:nvPicPr>
          <p:cNvPr id="12" name="Image 1" descr="Chart"/>
          <p:cNvPicPr>
            <a:picLocks noChangeAspect="1"/>
          </p:cNvPicPr>
          <p:nvPr/>
        </p:nvPicPr>
        <p:blipFill>
          <a:blip r:embed="rId4"/>
          <a:srcRect/>
          <a:stretch/>
        </p:blipFill>
        <p:spPr>
          <a:xfrm>
            <a:off x="5867400" y="2524720"/>
            <a:ext cx="457200" cy="457200"/>
          </a:xfrm>
          <a:prstGeom prst="rect">
            <a:avLst/>
          </a:prstGeom>
        </p:spPr>
      </p:pic>
      <p:sp>
        <p:nvSpPr>
          <p:cNvPr id="13" name="Text 9"/>
          <p:cNvSpPr/>
          <p:nvPr/>
        </p:nvSpPr>
        <p:spPr>
          <a:xfrm>
            <a:off x="4795527" y="3350220"/>
            <a:ext cx="2600881" cy="330200"/>
          </a:xfrm>
          <a:prstGeom prst="rect">
            <a:avLst/>
          </a:prstGeom>
          <a:noFill/>
          <a:ln/>
        </p:spPr>
        <p:txBody>
          <a:bodyPr wrap="square" lIns="0" tIns="0" rIns="0" bIns="0" rtlCol="0" anchor="t">
            <a:normAutofit/>
          </a:bodyPr>
          <a:lstStyle/>
          <a:p>
            <a:pPr marL="0" indent="0" algn="ctr">
              <a:lnSpc>
                <a:spcPts val="2400"/>
              </a:lnSpc>
              <a:buNone/>
            </a:pPr>
            <a:r>
              <a:rPr lang="en-US" sz="2000" b="1" dirty="0">
                <a:solidFill>
                  <a:srgbClr val="0E2A47"/>
                </a:solidFill>
                <a:latin typeface="IBM Plex Sans" pitchFamily="34" charset="0"/>
                <a:ea typeface="IBM Plex Sans" pitchFamily="34" charset="-122"/>
                <a:cs typeface="IBM Plex Sans" pitchFamily="34" charset="-120"/>
              </a:rPr>
              <a:t>Pesar la evidencia</a:t>
            </a:r>
            <a:endParaRPr lang="en-US" sz="2000" dirty="0"/>
          </a:p>
        </p:txBody>
      </p:sp>
      <p:sp>
        <p:nvSpPr>
          <p:cNvPr id="14" name="Text 10"/>
          <p:cNvSpPr/>
          <p:nvPr/>
        </p:nvSpPr>
        <p:spPr>
          <a:xfrm>
            <a:off x="4657090" y="3807420"/>
            <a:ext cx="2877820" cy="558800"/>
          </a:xfrm>
          <a:prstGeom prst="rect">
            <a:avLst/>
          </a:prstGeom>
          <a:noFill/>
          <a:ln/>
        </p:spPr>
        <p:txBody>
          <a:bodyPr wrap="square" lIns="0" tIns="0" rIns="0" bIns="0" rtlCol="0" anchor="t">
            <a:normAutofit/>
          </a:bodyPr>
          <a:lstStyle/>
          <a:p>
            <a:pPr marL="0" indent="0" algn="ctr">
              <a:lnSpc>
                <a:spcPts val="2100"/>
              </a:lnSpc>
              <a:buNone/>
            </a:pPr>
            <a:r>
              <a:rPr lang="en-US" sz="1500" dirty="0">
                <a:solidFill>
                  <a:srgbClr val="3D4B5C"/>
                </a:solidFill>
                <a:latin typeface="IBM Plex Sans" pitchFamily="34" charset="0"/>
                <a:ea typeface="IBM Plex Sans" pitchFamily="34" charset="-122"/>
                <a:cs typeface="IBM Plex Sans" pitchFamily="34" charset="-120"/>
              </a:rPr>
              <a:t>Ensayo de estrategia o asociación pronóstica</a:t>
            </a:r>
            <a:endParaRPr lang="en-US" sz="1500" dirty="0"/>
          </a:p>
        </p:txBody>
      </p:sp>
      <p:sp>
        <p:nvSpPr>
          <p:cNvPr id="15" name="Shape 11"/>
          <p:cNvSpPr/>
          <p:nvPr/>
        </p:nvSpPr>
        <p:spPr>
          <a:xfrm>
            <a:off x="8026400" y="2029420"/>
            <a:ext cx="3352800" cy="3812580"/>
          </a:xfrm>
          <a:prstGeom prst="roundRect">
            <a:avLst>
              <a:gd name="adj" fmla="val 3788"/>
            </a:avLst>
          </a:prstGeom>
          <a:solidFill>
            <a:srgbClr val="FDEEDF"/>
          </a:solidFill>
          <a:ln/>
        </p:spPr>
      </p:sp>
      <p:sp>
        <p:nvSpPr>
          <p:cNvPr id="16" name="Shape 12"/>
          <p:cNvSpPr/>
          <p:nvPr/>
        </p:nvSpPr>
        <p:spPr>
          <a:xfrm>
            <a:off x="9258300" y="2308820"/>
            <a:ext cx="889000" cy="889000"/>
          </a:xfrm>
          <a:prstGeom prst="roundRect">
            <a:avLst>
              <a:gd name="adj" fmla="val 50000"/>
            </a:avLst>
          </a:prstGeom>
          <a:solidFill>
            <a:srgbClr val="E07B24"/>
          </a:solidFill>
          <a:ln/>
        </p:spPr>
      </p:sp>
      <p:pic>
        <p:nvPicPr>
          <p:cNvPr id="17" name="Image 2" descr="CheckCircle"/>
          <p:cNvPicPr>
            <a:picLocks noChangeAspect="1"/>
          </p:cNvPicPr>
          <p:nvPr/>
        </p:nvPicPr>
        <p:blipFill>
          <a:blip r:embed="rId5"/>
          <a:srcRect/>
          <a:stretch/>
        </p:blipFill>
        <p:spPr>
          <a:xfrm>
            <a:off x="9474200" y="2524720"/>
            <a:ext cx="457200" cy="457200"/>
          </a:xfrm>
          <a:prstGeom prst="rect">
            <a:avLst/>
          </a:prstGeom>
        </p:spPr>
      </p:pic>
      <p:sp>
        <p:nvSpPr>
          <p:cNvPr id="18" name="Text 13"/>
          <p:cNvSpPr/>
          <p:nvPr/>
        </p:nvSpPr>
        <p:spPr>
          <a:xfrm>
            <a:off x="8384944" y="3350220"/>
            <a:ext cx="2635647" cy="330200"/>
          </a:xfrm>
          <a:prstGeom prst="rect">
            <a:avLst/>
          </a:prstGeom>
          <a:noFill/>
          <a:ln/>
        </p:spPr>
        <p:txBody>
          <a:bodyPr wrap="square" lIns="0" tIns="0" rIns="0" bIns="0" rtlCol="0" anchor="t">
            <a:normAutofit/>
          </a:bodyPr>
          <a:lstStyle/>
          <a:p>
            <a:pPr marL="0" indent="0" algn="ctr">
              <a:lnSpc>
                <a:spcPts val="2400"/>
              </a:lnSpc>
              <a:buNone/>
            </a:pPr>
            <a:r>
              <a:rPr lang="en-US" sz="2000" b="1" dirty="0">
                <a:solidFill>
                  <a:srgbClr val="0E2A47"/>
                </a:solidFill>
                <a:latin typeface="IBM Plex Sans" pitchFamily="34" charset="0"/>
                <a:ea typeface="IBM Plex Sans" pitchFamily="34" charset="-122"/>
                <a:cs typeface="IBM Plex Sans" pitchFamily="34" charset="-120"/>
              </a:rPr>
              <a:t>Decidir en la cama</a:t>
            </a:r>
            <a:endParaRPr lang="en-US" sz="2000" dirty="0"/>
          </a:p>
        </p:txBody>
      </p:sp>
      <p:sp>
        <p:nvSpPr>
          <p:cNvPr id="19" name="Text 14"/>
          <p:cNvSpPr/>
          <p:nvPr/>
        </p:nvSpPr>
        <p:spPr>
          <a:xfrm>
            <a:off x="8263890" y="3807420"/>
            <a:ext cx="2877820" cy="558800"/>
          </a:xfrm>
          <a:prstGeom prst="rect">
            <a:avLst/>
          </a:prstGeom>
          <a:noFill/>
          <a:ln/>
        </p:spPr>
        <p:txBody>
          <a:bodyPr wrap="square" lIns="0" tIns="0" rIns="0" bIns="0" rtlCol="0" anchor="t">
            <a:normAutofit/>
          </a:bodyPr>
          <a:lstStyle/>
          <a:p>
            <a:pPr marL="0" indent="0" algn="ctr">
              <a:lnSpc>
                <a:spcPts val="2100"/>
              </a:lnSpc>
              <a:buNone/>
            </a:pPr>
            <a:r>
              <a:rPr lang="en-US" sz="1500" dirty="0">
                <a:solidFill>
                  <a:srgbClr val="3D4B5C"/>
                </a:solidFill>
                <a:latin typeface="IBM Plex Sans" pitchFamily="34" charset="0"/>
                <a:ea typeface="IBM Plex Sans" pitchFamily="34" charset="-122"/>
                <a:cs typeface="IBM Plex Sans" pitchFamily="34" charset="-120"/>
              </a:rPr>
              <a:t>Fluidos, vasopresor o más estudio</a:t>
            </a:r>
            <a:endParaRPr lang="en-US" sz="1500" dirty="0"/>
          </a:p>
        </p:txBody>
      </p:sp>
      <p:sp>
        <p:nvSpPr>
          <p:cNvPr id="20" name="Pie Jorge Roja"/>
          <p:cNvSpPr txBox="1"/>
          <p:nvPr/>
        </p:nvSpPr>
        <p:spPr>
          <a:xfrm>
            <a:off x="812800" y="6400000"/>
            <a:ext cx="4000000" cy="260000"/>
          </a:xfrm>
          <a:prstGeom prst="rect">
            <a:avLst/>
          </a:prstGeom>
          <a:noFill/>
        </p:spPr>
        <p:txBody>
          <a:bodyPr wrap="square" anchor="ctr" lIns="0" rIns="0" tIns="0" bIns="0">
            <a:spAutoFit/>
          </a:bodyPr>
          <a:lstStyle/>
          <a:p>
            <a:pPr algn="l"/>
            <a:r>
              <a:rPr sz="1050">
                <a:solidFill>
                  <a:srgbClr val="5E6A78"/>
                </a:solidFill>
                <a:latin typeface="IBM Plex Sans"/>
              </a:rPr>
              <a:t>Jorge Rojas Rodríguez</a:t>
            </a:r>
          </a:p>
        </p:txBody>
      </p:sp>
      <p:sp>
        <p:nvSpPr>
          <p:cNvPr id="21" name="Pie 2"/>
          <p:cNvSpPr txBox="1"/>
          <p:nvPr/>
        </p:nvSpPr>
        <p:spPr>
          <a:xfrm>
            <a:off x="5596000" y="6400000"/>
            <a:ext cx="1000000" cy="260000"/>
          </a:xfrm>
          <a:prstGeom prst="rect">
            <a:avLst/>
          </a:prstGeom>
          <a:noFill/>
        </p:spPr>
        <p:txBody>
          <a:bodyPr wrap="square" anchor="ctr" lIns="0" rIns="0" tIns="0" bIns="0">
            <a:spAutoFit/>
          </a:bodyPr>
          <a:lstStyle/>
          <a:p>
            <a:pPr algn="ctr"/>
            <a:r>
              <a:rPr sz="1050">
                <a:solidFill>
                  <a:srgbClr val="5E6A78"/>
                </a:solidFill>
                <a:latin typeface="IBM Plex Sans"/>
              </a:rPr>
              <a:t>2</a:t>
            </a:r>
          </a:p>
        </p:txBody>
      </p:sp>
      <p:sp>
        <p:nvSpPr>
          <p:cNvPr id="22" name="Pie MedicinaCa"/>
          <p:cNvSpPr txBox="1"/>
          <p:nvPr/>
        </p:nvSpPr>
        <p:spPr>
          <a:xfrm>
            <a:off x="7379200" y="6400000"/>
            <a:ext cx="4000000" cy="260000"/>
          </a:xfrm>
          <a:prstGeom prst="rect">
            <a:avLst/>
          </a:prstGeom>
          <a:noFill/>
        </p:spPr>
        <p:txBody>
          <a:bodyPr wrap="square" anchor="ctr" lIns="0" rIns="0" tIns="0" bIns="0">
            <a:spAutoFit/>
          </a:bodyPr>
          <a:lstStyle/>
          <a:p>
            <a:pPr algn="r"/>
            <a:r>
              <a:rPr sz="1050">
                <a:solidFill>
                  <a:srgbClr val="5E6A78"/>
                </a:solidFill>
                <a:latin typeface="IBM Plex Sans"/>
              </a:rPr>
              <a:t>MedicinaCardiometabolica.com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812800" y="812800"/>
            <a:ext cx="457200" cy="50800"/>
          </a:xfrm>
          <a:prstGeom prst="roundRect">
            <a:avLst>
              <a:gd name="adj" fmla="val 50000"/>
            </a:avLst>
          </a:prstGeom>
          <a:solidFill>
            <a:srgbClr val="E07B24"/>
          </a:solidFill>
          <a:ln/>
        </p:spPr>
      </p:sp>
      <p:sp>
        <p:nvSpPr>
          <p:cNvPr id="3" name="Text 1"/>
          <p:cNvSpPr/>
          <p:nvPr/>
        </p:nvSpPr>
        <p:spPr>
          <a:xfrm>
            <a:off x="812800" y="9525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B4541A"/>
                </a:solidFill>
                <a:latin typeface="IBM Plex Sans" pitchFamily="34" charset="0"/>
                <a:ea typeface="IBM Plex Sans" pitchFamily="34" charset="-122"/>
                <a:cs typeface="IBM Plex Sans" pitchFamily="34" charset="-120"/>
              </a:rPr>
              <a:t>MAPA DE LA EVIDENCIA</a:t>
            </a:r>
            <a:endParaRPr lang="en-US" sz="1200" dirty="0"/>
          </a:p>
        </p:txBody>
      </p:sp>
      <p:sp>
        <p:nvSpPr>
          <p:cNvPr id="4" name="Text 2"/>
          <p:cNvSpPr>
            <a:spLocks noGrp="1"/>
          </p:cNvSpPr>
          <p:nvPr>
            <p:ph type="title"/>
          </p:nvPr>
        </p:nvSpPr>
        <p:spPr>
          <a:xfrm>
            <a:off x="812800" y="1254720"/>
            <a:ext cx="10883392" cy="444500"/>
          </a:xfrm>
          <a:prstGeom prst="rect">
            <a:avLst/>
          </a:prstGeom>
          <a:noFill/>
          <a:ln/>
        </p:spPr>
        <p:txBody>
          <a:bodyPr wrap="square" lIns="0" tIns="0" rIns="0" bIns="0" rtlCol="0" anchor="t">
            <a:normAutofit/>
          </a:bodyPr>
          <a:lstStyle/>
          <a:p>
            <a:pPr marL="0" indent="0" algn="l">
              <a:lnSpc>
                <a:spcPts val="3300"/>
              </a:lnSpc>
              <a:buNone/>
            </a:pPr>
            <a:r>
              <a:rPr lang="en-US" sz="3000" b="1" i="0" dirty="0">
                <a:solidFill>
                  <a:srgbClr val="0E2A47"/>
                </a:solidFill>
                <a:latin typeface="Source Serif 4" pitchFamily="18" charset="0"/>
                <a:ea typeface="Source Serif 4" pitchFamily="18" charset="-122"/>
                <a:cs typeface="Source Serif 4" pitchFamily="18" charset="-120"/>
              </a:rPr>
              <a:t>No todos los números pesan lo mismo</a:t>
            </a:r>
            <a:endParaRPr lang="en-US" sz="3000" dirty="0"/>
          </a:p>
        </p:txBody>
      </p:sp>
      <p:sp>
        <p:nvSpPr>
          <p:cNvPr id="5" name="Shape 3"/>
          <p:cNvSpPr/>
          <p:nvPr/>
        </p:nvSpPr>
        <p:spPr>
          <a:xfrm>
            <a:off x="812800" y="1927820"/>
            <a:ext cx="3420533" cy="3429066"/>
          </a:xfrm>
          <a:prstGeom prst="roundRect">
            <a:avLst>
              <a:gd name="adj" fmla="val 3713"/>
            </a:avLst>
          </a:prstGeom>
          <a:solidFill>
            <a:srgbClr val="F4F7FA"/>
          </a:solidFill>
          <a:ln/>
        </p:spPr>
      </p:sp>
      <p:sp>
        <p:nvSpPr>
          <p:cNvPr id="6" name="Text 4"/>
          <p:cNvSpPr/>
          <p:nvPr/>
        </p:nvSpPr>
        <p:spPr>
          <a:xfrm>
            <a:off x="1016000" y="2131020"/>
            <a:ext cx="3104557" cy="256514"/>
          </a:xfrm>
          <a:prstGeom prst="rect">
            <a:avLst/>
          </a:prstGeom>
          <a:noFill/>
          <a:ln/>
        </p:spPr>
        <p:txBody>
          <a:bodyPr wrap="square" lIns="0" tIns="0" rIns="0" bIns="0" rtlCol="0" anchor="t">
            <a:normAutofit/>
          </a:bodyPr>
          <a:lstStyle/>
          <a:p>
            <a:pPr marL="0" indent="0" algn="l">
              <a:lnSpc>
                <a:spcPts val="1820"/>
              </a:lnSpc>
              <a:buNone/>
            </a:pPr>
            <a:r>
              <a:rPr lang="en-US" sz="1300" b="1" kern="0" spc="100" dirty="0">
                <a:solidFill>
                  <a:srgbClr val="5E6A78"/>
                </a:solidFill>
                <a:latin typeface="IBM Plex Sans" pitchFamily="34" charset="0"/>
                <a:ea typeface="IBM Plex Sans" pitchFamily="34" charset="-122"/>
                <a:cs typeface="IBM Plex Sans" pitchFamily="34" charset="-120"/>
              </a:rPr>
              <a:t>ASOCIACIÓN PRONÓSTICA</a:t>
            </a:r>
            <a:endParaRPr lang="en-US" sz="1300" dirty="0"/>
          </a:p>
        </p:txBody>
      </p:sp>
      <p:sp>
        <p:nvSpPr>
          <p:cNvPr id="7" name="Shape 5"/>
          <p:cNvSpPr/>
          <p:nvPr/>
        </p:nvSpPr>
        <p:spPr>
          <a:xfrm>
            <a:off x="1022350" y="4041246"/>
            <a:ext cx="3001433" cy="1106091"/>
          </a:xfrm>
          <a:prstGeom prst="roundRect">
            <a:avLst>
              <a:gd name="adj" fmla="val 8611"/>
            </a:avLst>
          </a:prstGeom>
          <a:solidFill>
            <a:srgbClr val="FFFFFF"/>
          </a:solidFill>
          <a:ln w="12700">
            <a:solidFill>
              <a:srgbClr val="DCE3EA"/>
            </a:solidFill>
            <a:prstDash val="solid"/>
          </a:ln>
        </p:spPr>
      </p:sp>
      <p:sp>
        <p:nvSpPr>
          <p:cNvPr id="8" name="Text 6"/>
          <p:cNvSpPr/>
          <p:nvPr/>
        </p:nvSpPr>
        <p:spPr>
          <a:xfrm>
            <a:off x="1181100" y="4199996"/>
            <a:ext cx="2764451"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0E2A47"/>
                </a:solidFill>
                <a:latin typeface="IBM Plex Sans" pitchFamily="34" charset="0"/>
                <a:ea typeface="IBM Plex Sans" pitchFamily="34" charset="-122"/>
                <a:cs typeface="IBM Plex Sans" pitchFamily="34" charset="-120"/>
              </a:rPr>
              <a:t>DSI</a:t>
            </a:r>
            <a:endParaRPr lang="en-US" sz="2000" dirty="0"/>
          </a:p>
        </p:txBody>
      </p:sp>
      <p:sp>
        <p:nvSpPr>
          <p:cNvPr id="9" name="Text 7"/>
          <p:cNvSpPr/>
          <p:nvPr/>
        </p:nvSpPr>
        <p:spPr>
          <a:xfrm>
            <a:off x="1181100" y="4542896"/>
            <a:ext cx="2764451" cy="471091"/>
          </a:xfrm>
          <a:prstGeom prst="rect">
            <a:avLst/>
          </a:prstGeom>
          <a:noFill/>
          <a:ln/>
        </p:spPr>
        <p:txBody>
          <a:bodyPr wrap="square" lIns="0" tIns="0" rIns="0" bIns="0" rtlCol="0" anchor="t">
            <a:normAutofit/>
          </a:bodyPr>
          <a:lstStyle/>
          <a:p>
            <a:pPr marL="0" indent="0" algn="l">
              <a:lnSpc>
                <a:spcPts val="1755"/>
              </a:lnSpc>
              <a:buNone/>
            </a:pPr>
            <a:r>
              <a:rPr lang="en-US" sz="1300" dirty="0">
                <a:solidFill>
                  <a:srgbClr val="3D4B5C"/>
                </a:solidFill>
                <a:latin typeface="IBM Plex Sans" pitchFamily="34" charset="0"/>
                <a:ea typeface="IBM Plex Sans" pitchFamily="34" charset="-122"/>
                <a:cs typeface="IBM Plex Sans" pitchFamily="34" charset="-120"/>
              </a:rPr>
              <a:t>Cohortes, 761 pacientes. Sin corte validado.</a:t>
            </a:r>
            <a:endParaRPr lang="en-US" sz="1300" dirty="0"/>
          </a:p>
        </p:txBody>
      </p:sp>
      <p:sp>
        <p:nvSpPr>
          <p:cNvPr id="10" name="Shape 8"/>
          <p:cNvSpPr/>
          <p:nvPr/>
        </p:nvSpPr>
        <p:spPr>
          <a:xfrm>
            <a:off x="4385733" y="1927820"/>
            <a:ext cx="3420533" cy="3429066"/>
          </a:xfrm>
          <a:prstGeom prst="roundRect">
            <a:avLst>
              <a:gd name="adj" fmla="val 3713"/>
            </a:avLst>
          </a:prstGeom>
          <a:solidFill>
            <a:srgbClr val="E6F0F9"/>
          </a:solidFill>
          <a:ln/>
        </p:spPr>
      </p:sp>
      <p:sp>
        <p:nvSpPr>
          <p:cNvPr id="11" name="Text 9"/>
          <p:cNvSpPr/>
          <p:nvPr/>
        </p:nvSpPr>
        <p:spPr>
          <a:xfrm>
            <a:off x="4588933" y="2131020"/>
            <a:ext cx="3104557" cy="487627"/>
          </a:xfrm>
          <a:prstGeom prst="rect">
            <a:avLst/>
          </a:prstGeom>
          <a:noFill/>
          <a:ln/>
        </p:spPr>
        <p:txBody>
          <a:bodyPr wrap="square" lIns="0" tIns="0" rIns="0" bIns="0" rtlCol="0" anchor="t">
            <a:normAutofit/>
          </a:bodyPr>
          <a:lstStyle/>
          <a:p>
            <a:pPr marL="0" indent="0" algn="l">
              <a:lnSpc>
                <a:spcPts val="1820"/>
              </a:lnSpc>
              <a:buNone/>
            </a:pPr>
            <a:r>
              <a:rPr lang="en-US" sz="1300" b="1" kern="0" spc="100" dirty="0">
                <a:solidFill>
                  <a:srgbClr val="1B4F86"/>
                </a:solidFill>
                <a:latin typeface="IBM Plex Sans" pitchFamily="34" charset="0"/>
                <a:ea typeface="IBM Plex Sans" pitchFamily="34" charset="-122"/>
                <a:cs typeface="IBM Plex Sans" pitchFamily="34" charset="-120"/>
              </a:rPr>
              <a:t>PIEZA DE UN ALGORITMO EN UN ECA</a:t>
            </a:r>
            <a:endParaRPr lang="en-US" sz="1300" dirty="0"/>
          </a:p>
        </p:txBody>
      </p:sp>
      <p:sp>
        <p:nvSpPr>
          <p:cNvPr id="12" name="Shape 10"/>
          <p:cNvSpPr/>
          <p:nvPr/>
        </p:nvSpPr>
        <p:spPr>
          <a:xfrm>
            <a:off x="4595283" y="3043701"/>
            <a:ext cx="3001433" cy="883245"/>
          </a:xfrm>
          <a:prstGeom prst="roundRect">
            <a:avLst>
              <a:gd name="adj" fmla="val 10784"/>
            </a:avLst>
          </a:prstGeom>
          <a:solidFill>
            <a:srgbClr val="FFFFFF"/>
          </a:solidFill>
          <a:ln w="12700">
            <a:solidFill>
              <a:srgbClr val="A9C8E6"/>
            </a:solidFill>
            <a:prstDash val="solid"/>
          </a:ln>
        </p:spPr>
      </p:sp>
      <p:sp>
        <p:nvSpPr>
          <p:cNvPr id="13" name="Text 11"/>
          <p:cNvSpPr/>
          <p:nvPr/>
        </p:nvSpPr>
        <p:spPr>
          <a:xfrm>
            <a:off x="4754033" y="3202451"/>
            <a:ext cx="2764451"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0E2A47"/>
                </a:solidFill>
                <a:latin typeface="IBM Plex Sans" pitchFamily="34" charset="0"/>
                <a:ea typeface="IBM Plex Sans" pitchFamily="34" charset="-122"/>
                <a:cs typeface="IBM Plex Sans" pitchFamily="34" charset="-120"/>
              </a:rPr>
              <a:t>PP &lt; 40 mmHg</a:t>
            </a:r>
            <a:endParaRPr lang="en-US" sz="2000" dirty="0"/>
          </a:p>
        </p:txBody>
      </p:sp>
      <p:sp>
        <p:nvSpPr>
          <p:cNvPr id="14" name="Text 12"/>
          <p:cNvSpPr/>
          <p:nvPr/>
        </p:nvSpPr>
        <p:spPr>
          <a:xfrm>
            <a:off x="4754033" y="3545351"/>
            <a:ext cx="2764451" cy="248245"/>
          </a:xfrm>
          <a:prstGeom prst="rect">
            <a:avLst/>
          </a:prstGeom>
          <a:noFill/>
          <a:ln/>
        </p:spPr>
        <p:txBody>
          <a:bodyPr wrap="square" lIns="0" tIns="0" rIns="0" bIns="0" rtlCol="0" anchor="t">
            <a:normAutofit/>
          </a:bodyPr>
          <a:lstStyle/>
          <a:p>
            <a:pPr marL="0" indent="0" algn="l">
              <a:lnSpc>
                <a:spcPts val="1755"/>
              </a:lnSpc>
              <a:buNone/>
            </a:pPr>
            <a:r>
              <a:rPr lang="en-US" sz="1300" dirty="0">
                <a:solidFill>
                  <a:srgbClr val="3D4B5C"/>
                </a:solidFill>
                <a:latin typeface="IBM Plex Sans" pitchFamily="34" charset="0"/>
                <a:ea typeface="IBM Plex Sans" pitchFamily="34" charset="-122"/>
                <a:cs typeface="IBM Plex Sans" pitchFamily="34" charset="-120"/>
              </a:rPr>
              <a:t>Umbral sin validación propia</a:t>
            </a:r>
            <a:endParaRPr lang="en-US" sz="1300" dirty="0"/>
          </a:p>
        </p:txBody>
      </p:sp>
      <p:sp>
        <p:nvSpPr>
          <p:cNvPr id="15" name="Shape 13"/>
          <p:cNvSpPr/>
          <p:nvPr/>
        </p:nvSpPr>
        <p:spPr>
          <a:xfrm>
            <a:off x="4595283" y="4041246"/>
            <a:ext cx="3001433" cy="1106091"/>
          </a:xfrm>
          <a:prstGeom prst="roundRect">
            <a:avLst>
              <a:gd name="adj" fmla="val 8611"/>
            </a:avLst>
          </a:prstGeom>
          <a:solidFill>
            <a:srgbClr val="FFFFFF"/>
          </a:solidFill>
          <a:ln w="12700">
            <a:solidFill>
              <a:srgbClr val="A9C8E6"/>
            </a:solidFill>
            <a:prstDash val="solid"/>
          </a:ln>
        </p:spPr>
      </p:sp>
      <p:sp>
        <p:nvSpPr>
          <p:cNvPr id="16" name="Text 14"/>
          <p:cNvSpPr/>
          <p:nvPr/>
        </p:nvSpPr>
        <p:spPr>
          <a:xfrm>
            <a:off x="4754033" y="4199996"/>
            <a:ext cx="2764451"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0E2A47"/>
                </a:solidFill>
                <a:latin typeface="IBM Plex Sans" pitchFamily="34" charset="0"/>
                <a:ea typeface="IBM Plex Sans" pitchFamily="34" charset="-122"/>
                <a:cs typeface="IBM Plex Sans" pitchFamily="34" charset="-120"/>
              </a:rPr>
              <a:t>PAD &lt; 50 mmHg</a:t>
            </a:r>
            <a:endParaRPr lang="en-US" sz="2000" dirty="0"/>
          </a:p>
        </p:txBody>
      </p:sp>
      <p:sp>
        <p:nvSpPr>
          <p:cNvPr id="17" name="Text 15"/>
          <p:cNvSpPr/>
          <p:nvPr/>
        </p:nvSpPr>
        <p:spPr>
          <a:xfrm>
            <a:off x="4754033" y="4542896"/>
            <a:ext cx="2764451" cy="471091"/>
          </a:xfrm>
          <a:prstGeom prst="rect">
            <a:avLst/>
          </a:prstGeom>
          <a:noFill/>
          <a:ln/>
        </p:spPr>
        <p:txBody>
          <a:bodyPr wrap="square" lIns="0" tIns="0" rIns="0" bIns="0" rtlCol="0" anchor="t">
            <a:normAutofit/>
          </a:bodyPr>
          <a:lstStyle/>
          <a:p>
            <a:pPr marL="0" indent="0" algn="l">
              <a:lnSpc>
                <a:spcPts val="1755"/>
              </a:lnSpc>
              <a:buNone/>
            </a:pPr>
            <a:r>
              <a:rPr lang="en-US" sz="1300" dirty="0">
                <a:solidFill>
                  <a:srgbClr val="3D4B5C"/>
                </a:solidFill>
                <a:latin typeface="IBM Plex Sans" pitchFamily="34" charset="0"/>
                <a:ea typeface="IBM Plex Sans" pitchFamily="34" charset="-122"/>
                <a:cs typeface="IBM Plex Sans" pitchFamily="34" charset="-120"/>
              </a:rPr>
              <a:t>No comparada contra titular por PAM</a:t>
            </a:r>
            <a:endParaRPr lang="en-US" sz="1300" dirty="0"/>
          </a:p>
        </p:txBody>
      </p:sp>
      <p:sp>
        <p:nvSpPr>
          <p:cNvPr id="18" name="Shape 16"/>
          <p:cNvSpPr/>
          <p:nvPr/>
        </p:nvSpPr>
        <p:spPr>
          <a:xfrm>
            <a:off x="7958667" y="1927820"/>
            <a:ext cx="3420533" cy="3429066"/>
          </a:xfrm>
          <a:prstGeom prst="roundRect">
            <a:avLst>
              <a:gd name="adj" fmla="val 3713"/>
            </a:avLst>
          </a:prstGeom>
          <a:solidFill>
            <a:srgbClr val="1F6FB2"/>
          </a:solidFill>
          <a:ln/>
        </p:spPr>
      </p:sp>
      <p:sp>
        <p:nvSpPr>
          <p:cNvPr id="19" name="Text 17"/>
          <p:cNvSpPr/>
          <p:nvPr/>
        </p:nvSpPr>
        <p:spPr>
          <a:xfrm>
            <a:off x="8161867" y="2131020"/>
            <a:ext cx="3104557" cy="256514"/>
          </a:xfrm>
          <a:prstGeom prst="rect">
            <a:avLst/>
          </a:prstGeom>
          <a:noFill/>
          <a:ln/>
        </p:spPr>
        <p:txBody>
          <a:bodyPr wrap="square" lIns="0" tIns="0" rIns="0" bIns="0" rtlCol="0" anchor="t">
            <a:normAutofit/>
          </a:bodyPr>
          <a:lstStyle/>
          <a:p>
            <a:pPr marL="0" indent="0" algn="l">
              <a:lnSpc>
                <a:spcPts val="1820"/>
              </a:lnSpc>
              <a:buNone/>
            </a:pPr>
            <a:r>
              <a:rPr lang="en-US" sz="1300" b="1" kern="0" spc="100" dirty="0">
                <a:solidFill>
                  <a:srgbClr val="FFFFFF"/>
                </a:solidFill>
                <a:latin typeface="IBM Plex Sans" pitchFamily="34" charset="0"/>
                <a:ea typeface="IBM Plex Sans" pitchFamily="34" charset="-122"/>
                <a:cs typeface="IBM Plex Sans" pitchFamily="34" charset="-120"/>
              </a:rPr>
              <a:t>OBJETIVO PROBADO EN ECAS</a:t>
            </a:r>
            <a:endParaRPr lang="en-US" sz="1300" dirty="0"/>
          </a:p>
        </p:txBody>
      </p:sp>
      <p:sp>
        <p:nvSpPr>
          <p:cNvPr id="20" name="Shape 18"/>
          <p:cNvSpPr/>
          <p:nvPr/>
        </p:nvSpPr>
        <p:spPr>
          <a:xfrm>
            <a:off x="8161867" y="4060296"/>
            <a:ext cx="3014133" cy="1093391"/>
          </a:xfrm>
          <a:prstGeom prst="roundRect">
            <a:avLst>
              <a:gd name="adj" fmla="val 9292"/>
            </a:avLst>
          </a:prstGeom>
          <a:solidFill>
            <a:srgbClr val="FFFFFF"/>
          </a:solidFill>
          <a:ln/>
        </p:spPr>
      </p:sp>
      <p:sp>
        <p:nvSpPr>
          <p:cNvPr id="21" name="Text 19"/>
          <p:cNvSpPr/>
          <p:nvPr/>
        </p:nvSpPr>
        <p:spPr>
          <a:xfrm>
            <a:off x="8314267" y="4212696"/>
            <a:ext cx="2790613"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0E2A47"/>
                </a:solidFill>
                <a:latin typeface="IBM Plex Sans" pitchFamily="34" charset="0"/>
                <a:ea typeface="IBM Plex Sans" pitchFamily="34" charset="-122"/>
                <a:cs typeface="IBM Plex Sans" pitchFamily="34" charset="-120"/>
              </a:rPr>
              <a:t>CRT &gt; 3 s</a:t>
            </a:r>
            <a:endParaRPr lang="en-US" sz="2000" dirty="0"/>
          </a:p>
        </p:txBody>
      </p:sp>
      <p:sp>
        <p:nvSpPr>
          <p:cNvPr id="22" name="Text 20"/>
          <p:cNvSpPr/>
          <p:nvPr/>
        </p:nvSpPr>
        <p:spPr>
          <a:xfrm>
            <a:off x="8314267" y="4555596"/>
            <a:ext cx="2790613" cy="471091"/>
          </a:xfrm>
          <a:prstGeom prst="rect">
            <a:avLst/>
          </a:prstGeom>
          <a:noFill/>
          <a:ln/>
        </p:spPr>
        <p:txBody>
          <a:bodyPr wrap="square" lIns="0" tIns="0" rIns="0" bIns="0" rtlCol="0" anchor="t">
            <a:normAutofit/>
          </a:bodyPr>
          <a:lstStyle/>
          <a:p>
            <a:pPr marL="0" indent="0" algn="l">
              <a:lnSpc>
                <a:spcPts val="1755"/>
              </a:lnSpc>
              <a:buNone/>
            </a:pPr>
            <a:r>
              <a:rPr lang="en-US" sz="1300" dirty="0">
                <a:solidFill>
                  <a:srgbClr val="3D4B5C"/>
                </a:solidFill>
                <a:latin typeface="IBM Plex Sans" pitchFamily="34" charset="0"/>
                <a:ea typeface="IBM Plex Sans" pitchFamily="34" charset="-122"/>
                <a:cs typeface="IBM Plex Sans" pitchFamily="34" charset="-120"/>
              </a:rPr>
              <a:t>ANDROMEDA-SHOCK 1 y 2, SSC 2026</a:t>
            </a:r>
            <a:endParaRPr lang="en-US" sz="1300" dirty="0"/>
          </a:p>
        </p:txBody>
      </p:sp>
      <p:sp>
        <p:nvSpPr>
          <p:cNvPr id="23" name="Shape 21"/>
          <p:cNvSpPr/>
          <p:nvPr/>
        </p:nvSpPr>
        <p:spPr>
          <a:xfrm>
            <a:off x="812800" y="5694694"/>
            <a:ext cx="7037851" cy="63500"/>
          </a:xfrm>
          <a:prstGeom prst="roundRect">
            <a:avLst>
              <a:gd name="adj" fmla="val 50000"/>
            </a:avLst>
          </a:prstGeom>
          <a:gradFill rotWithShape="1">
            <a:gsLst>
              <a:gs pos="0">
                <a:srgbClr val="DCE3EA"/>
              </a:gs>
              <a:gs pos="100000">
                <a:srgbClr val="1F6FB2"/>
              </a:gs>
            </a:gsLst>
            <a:lin ang="0" scaled="0"/>
          </a:gradFill>
          <a:ln/>
        </p:spPr>
      </p:sp>
      <p:sp>
        <p:nvSpPr>
          <p:cNvPr id="24" name="Text 22"/>
          <p:cNvSpPr/>
          <p:nvPr/>
        </p:nvSpPr>
        <p:spPr>
          <a:xfrm>
            <a:off x="7977651" y="5610889"/>
            <a:ext cx="3045949" cy="256514"/>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1B4F86"/>
                </a:solidFill>
                <a:latin typeface="IBM Plex Sans" pitchFamily="34" charset="0"/>
                <a:ea typeface="IBM Plex Sans" pitchFamily="34" charset="-122"/>
                <a:cs typeface="IBM Plex Sans" pitchFamily="34" charset="-120"/>
              </a:rPr>
              <a:t>Más respaldo para decidir tratamiento</a:t>
            </a:r>
            <a:endParaRPr lang="en-US" sz="1300" dirty="0"/>
          </a:p>
        </p:txBody>
      </p:sp>
      <p:pic>
        <p:nvPicPr>
          <p:cNvPr id="25" name="Image 0" descr="arrow-right"/>
          <p:cNvPicPr>
            <a:picLocks noChangeAspect="1"/>
          </p:cNvPicPr>
          <p:nvPr/>
        </p:nvPicPr>
        <p:blipFill>
          <a:blip r:embed="rId3"/>
          <a:srcRect/>
          <a:stretch/>
        </p:blipFill>
        <p:spPr>
          <a:xfrm>
            <a:off x="11023600" y="5631194"/>
            <a:ext cx="355600" cy="190500"/>
          </a:xfrm>
          <a:prstGeom prst="rect">
            <a:avLst/>
          </a:prstGeom>
        </p:spPr>
      </p:pic>
      <p:sp>
        <p:nvSpPr>
          <p:cNvPr id="26" name="Pie Jorge Roja"/>
          <p:cNvSpPr txBox="1"/>
          <p:nvPr/>
        </p:nvSpPr>
        <p:spPr>
          <a:xfrm>
            <a:off x="812800" y="6400000"/>
            <a:ext cx="4000000" cy="260000"/>
          </a:xfrm>
          <a:prstGeom prst="rect">
            <a:avLst/>
          </a:prstGeom>
          <a:noFill/>
        </p:spPr>
        <p:txBody>
          <a:bodyPr wrap="square" anchor="ctr" lIns="0" rIns="0" tIns="0" bIns="0">
            <a:spAutoFit/>
          </a:bodyPr>
          <a:lstStyle/>
          <a:p>
            <a:pPr algn="l"/>
            <a:r>
              <a:rPr sz="1050">
                <a:solidFill>
                  <a:srgbClr val="5E6A78"/>
                </a:solidFill>
                <a:latin typeface="IBM Plex Sans"/>
              </a:rPr>
              <a:t>Jorge Rojas Rodríguez</a:t>
            </a:r>
          </a:p>
        </p:txBody>
      </p:sp>
      <p:sp>
        <p:nvSpPr>
          <p:cNvPr id="27" name="Pie 3"/>
          <p:cNvSpPr txBox="1"/>
          <p:nvPr/>
        </p:nvSpPr>
        <p:spPr>
          <a:xfrm>
            <a:off x="5596000" y="6400000"/>
            <a:ext cx="1000000" cy="260000"/>
          </a:xfrm>
          <a:prstGeom prst="rect">
            <a:avLst/>
          </a:prstGeom>
          <a:noFill/>
        </p:spPr>
        <p:txBody>
          <a:bodyPr wrap="square" anchor="ctr" lIns="0" rIns="0" tIns="0" bIns="0">
            <a:spAutoFit/>
          </a:bodyPr>
          <a:lstStyle/>
          <a:p>
            <a:pPr algn="ctr"/>
            <a:r>
              <a:rPr sz="1050">
                <a:solidFill>
                  <a:srgbClr val="5E6A78"/>
                </a:solidFill>
                <a:latin typeface="IBM Plex Sans"/>
              </a:rPr>
              <a:t>3</a:t>
            </a:r>
          </a:p>
        </p:txBody>
      </p:sp>
      <p:sp>
        <p:nvSpPr>
          <p:cNvPr id="28" name="Pie MedicinaCa"/>
          <p:cNvSpPr txBox="1"/>
          <p:nvPr/>
        </p:nvSpPr>
        <p:spPr>
          <a:xfrm>
            <a:off x="7379200" y="6400000"/>
            <a:ext cx="4000000" cy="260000"/>
          </a:xfrm>
          <a:prstGeom prst="rect">
            <a:avLst/>
          </a:prstGeom>
          <a:noFill/>
        </p:spPr>
        <p:txBody>
          <a:bodyPr wrap="square" anchor="ctr" lIns="0" rIns="0" tIns="0" bIns="0">
            <a:spAutoFit/>
          </a:bodyPr>
          <a:lstStyle/>
          <a:p>
            <a:pPr algn="r"/>
            <a:r>
              <a:rPr sz="1050">
                <a:solidFill>
                  <a:srgbClr val="5E6A78"/>
                </a:solidFill>
                <a:latin typeface="IBM Plex Sans"/>
              </a:rPr>
              <a:t>MedicinaCardiometabolica.com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228828" y="2159000"/>
            <a:ext cx="1734344" cy="2565400"/>
          </a:xfrm>
          <a:prstGeom prst="rect">
            <a:avLst/>
          </a:prstGeom>
          <a:noFill/>
          <a:ln/>
        </p:spPr>
        <p:txBody>
          <a:bodyPr wrap="square" lIns="0" tIns="0" rIns="0" bIns="0" rtlCol="0" anchor="t">
            <a:normAutofit lnSpcReduction="10000"/>
          </a:bodyPr>
          <a:lstStyle/>
          <a:p>
            <a:pPr marL="0" indent="0" algn="ctr">
              <a:lnSpc>
                <a:spcPts val="20000"/>
              </a:lnSpc>
              <a:buNone/>
            </a:pPr>
            <a:r>
              <a:rPr lang="en-US" sz="20000" b="1" dirty="0">
                <a:solidFill>
                  <a:srgbClr val="0E2A47"/>
                </a:solidFill>
                <a:latin typeface="Source Serif 4" pitchFamily="18" charset="0"/>
                <a:ea typeface="Source Serif 4" pitchFamily="18" charset="-122"/>
                <a:cs typeface="Source Serif 4" pitchFamily="18" charset="-120"/>
              </a:rPr>
              <a:t>1</a:t>
            </a:r>
            <a:endParaRPr lang="en-US" sz="20000" dirty="0"/>
          </a:p>
        </p:txBody>
      </p:sp>
      <p:sp>
        <p:nvSpPr>
          <p:cNvPr id="3" name="Pie Jorge Roja"/>
          <p:cNvSpPr txBox="1"/>
          <p:nvPr/>
        </p:nvSpPr>
        <p:spPr>
          <a:xfrm>
            <a:off x="812800" y="6400000"/>
            <a:ext cx="4000000" cy="260000"/>
          </a:xfrm>
          <a:prstGeom prst="rect">
            <a:avLst/>
          </a:prstGeom>
          <a:noFill/>
        </p:spPr>
        <p:txBody>
          <a:bodyPr wrap="square" anchor="ctr" lIns="0" rIns="0" tIns="0" bIns="0">
            <a:spAutoFit/>
          </a:bodyPr>
          <a:lstStyle/>
          <a:p>
            <a:pPr algn="l"/>
            <a:r>
              <a:rPr sz="1050">
                <a:solidFill>
                  <a:srgbClr val="5E6A78"/>
                </a:solidFill>
                <a:latin typeface="IBM Plex Sans"/>
              </a:rPr>
              <a:t>Jorge Rojas Rodríguez</a:t>
            </a:r>
          </a:p>
        </p:txBody>
      </p:sp>
      <p:sp>
        <p:nvSpPr>
          <p:cNvPr id="4" name="Pie 4"/>
          <p:cNvSpPr txBox="1"/>
          <p:nvPr/>
        </p:nvSpPr>
        <p:spPr>
          <a:xfrm>
            <a:off x="5596000" y="6400000"/>
            <a:ext cx="1000000" cy="260000"/>
          </a:xfrm>
          <a:prstGeom prst="rect">
            <a:avLst/>
          </a:prstGeom>
          <a:noFill/>
        </p:spPr>
        <p:txBody>
          <a:bodyPr wrap="square" anchor="ctr" lIns="0" rIns="0" tIns="0" bIns="0">
            <a:spAutoFit/>
          </a:bodyPr>
          <a:lstStyle/>
          <a:p>
            <a:pPr algn="ctr"/>
            <a:r>
              <a:rPr sz="1050">
                <a:solidFill>
                  <a:srgbClr val="5E6A78"/>
                </a:solidFill>
                <a:latin typeface="IBM Plex Sans"/>
              </a:rPr>
              <a:t>4</a:t>
            </a:r>
          </a:p>
        </p:txBody>
      </p:sp>
      <p:sp>
        <p:nvSpPr>
          <p:cNvPr id="5" name="Pie MedicinaCa"/>
          <p:cNvSpPr txBox="1"/>
          <p:nvPr/>
        </p:nvSpPr>
        <p:spPr>
          <a:xfrm>
            <a:off x="7379200" y="6400000"/>
            <a:ext cx="4000000" cy="260000"/>
          </a:xfrm>
          <a:prstGeom prst="rect">
            <a:avLst/>
          </a:prstGeom>
          <a:noFill/>
        </p:spPr>
        <p:txBody>
          <a:bodyPr wrap="square" anchor="ctr" lIns="0" rIns="0" tIns="0" bIns="0">
            <a:spAutoFit/>
          </a:bodyPr>
          <a:lstStyle/>
          <a:p>
            <a:pPr algn="r"/>
            <a:r>
              <a:rPr sz="1050">
                <a:solidFill>
                  <a:srgbClr val="5E6A78"/>
                </a:solidFill>
                <a:latin typeface="IBM Plex Sans"/>
              </a:rPr>
              <a:t>MedicinaCardiometabolica.com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812800" y="812800"/>
            <a:ext cx="457200" cy="50800"/>
          </a:xfrm>
          <a:prstGeom prst="roundRect">
            <a:avLst>
              <a:gd name="adj" fmla="val 50000"/>
            </a:avLst>
          </a:prstGeom>
          <a:solidFill>
            <a:srgbClr val="E07B24"/>
          </a:solidFill>
          <a:ln/>
        </p:spPr>
      </p:sp>
      <p:sp>
        <p:nvSpPr>
          <p:cNvPr id="3" name="Text 1"/>
          <p:cNvSpPr/>
          <p:nvPr/>
        </p:nvSpPr>
        <p:spPr>
          <a:xfrm>
            <a:off x="812800" y="9525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B4541A"/>
                </a:solidFill>
                <a:latin typeface="IBM Plex Sans" pitchFamily="34" charset="0"/>
                <a:ea typeface="IBM Plex Sans" pitchFamily="34" charset="-122"/>
                <a:cs typeface="IBM Plex Sans" pitchFamily="34" charset="-120"/>
              </a:rPr>
              <a:t>TEORÍA · LLENADO CAPILAR</a:t>
            </a:r>
            <a:endParaRPr lang="en-US" sz="1200" dirty="0"/>
          </a:p>
        </p:txBody>
      </p:sp>
      <p:sp>
        <p:nvSpPr>
          <p:cNvPr id="4" name="Text 2"/>
          <p:cNvSpPr>
            <a:spLocks noGrp="1"/>
          </p:cNvSpPr>
          <p:nvPr>
            <p:ph type="title"/>
          </p:nvPr>
        </p:nvSpPr>
        <p:spPr>
          <a:xfrm>
            <a:off x="812800" y="1254720"/>
            <a:ext cx="10883392" cy="444500"/>
          </a:xfrm>
          <a:prstGeom prst="rect">
            <a:avLst/>
          </a:prstGeom>
          <a:noFill/>
          <a:ln/>
        </p:spPr>
        <p:txBody>
          <a:bodyPr wrap="square" lIns="0" tIns="0" rIns="0" bIns="0" rtlCol="0" anchor="t">
            <a:normAutofit/>
          </a:bodyPr>
          <a:lstStyle/>
          <a:p>
            <a:pPr marL="0" indent="0" algn="l">
              <a:lnSpc>
                <a:spcPts val="3300"/>
              </a:lnSpc>
              <a:buNone/>
            </a:pPr>
            <a:r>
              <a:rPr lang="en-US" sz="3000" b="1" i="0" dirty="0">
                <a:solidFill>
                  <a:srgbClr val="0E2A47"/>
                </a:solidFill>
                <a:latin typeface="Source Serif 4" pitchFamily="18" charset="0"/>
                <a:ea typeface="Source Serif 4" pitchFamily="18" charset="-122"/>
                <a:cs typeface="Source Serif 4" pitchFamily="18" charset="-120"/>
              </a:rPr>
              <a:t>Qué es el llenado capilar</a:t>
            </a:r>
            <a:endParaRPr lang="en-US" sz="3000" dirty="0"/>
          </a:p>
        </p:txBody>
      </p:sp>
      <p:sp>
        <p:nvSpPr>
          <p:cNvPr id="5" name="Shape 3"/>
          <p:cNvSpPr/>
          <p:nvPr/>
        </p:nvSpPr>
        <p:spPr>
          <a:xfrm>
            <a:off x="812800" y="1927820"/>
            <a:ext cx="3556000" cy="3914180"/>
          </a:xfrm>
          <a:prstGeom prst="roundRect">
            <a:avLst>
              <a:gd name="adj" fmla="val 3571"/>
            </a:avLst>
          </a:prstGeom>
          <a:solidFill>
            <a:srgbClr val="0E2A47"/>
          </a:solidFill>
          <a:ln/>
        </p:spPr>
      </p:sp>
      <p:sp>
        <p:nvSpPr>
          <p:cNvPr id="6" name="Text 4"/>
          <p:cNvSpPr/>
          <p:nvPr/>
        </p:nvSpPr>
        <p:spPr>
          <a:xfrm>
            <a:off x="1066800" y="2181820"/>
            <a:ext cx="3139440"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F0A35E"/>
                </a:solidFill>
                <a:latin typeface="IBM Plex Sans" pitchFamily="34" charset="0"/>
                <a:ea typeface="IBM Plex Sans" pitchFamily="34" charset="-122"/>
                <a:cs typeface="IBM Plex Sans" pitchFamily="34" charset="-120"/>
              </a:rPr>
              <a:t>DEFINICIÓN</a:t>
            </a:r>
            <a:endParaRPr lang="en-US" sz="1200" dirty="0"/>
          </a:p>
        </p:txBody>
      </p:sp>
      <p:sp>
        <p:nvSpPr>
          <p:cNvPr id="7" name="Text 5"/>
          <p:cNvSpPr/>
          <p:nvPr/>
        </p:nvSpPr>
        <p:spPr>
          <a:xfrm>
            <a:off x="1066800" y="2496741"/>
            <a:ext cx="3139440" cy="1234281"/>
          </a:xfrm>
          <a:prstGeom prst="rect">
            <a:avLst/>
          </a:prstGeom>
          <a:noFill/>
          <a:ln/>
        </p:spPr>
        <p:txBody>
          <a:bodyPr wrap="square" lIns="0" tIns="0" rIns="0" bIns="0" rtlCol="0" anchor="t">
            <a:normAutofit/>
          </a:bodyPr>
          <a:lstStyle/>
          <a:p>
            <a:pPr marL="0" indent="0" algn="l">
              <a:lnSpc>
                <a:spcPts val="2380"/>
              </a:lnSpc>
              <a:buNone/>
            </a:pPr>
            <a:r>
              <a:rPr lang="en-US" sz="1700" dirty="0">
                <a:solidFill>
                  <a:srgbClr val="FFFFFF"/>
                </a:solidFill>
                <a:latin typeface="IBM Plex Sans" pitchFamily="34" charset="0"/>
                <a:ea typeface="IBM Plex Sans" pitchFamily="34" charset="-122"/>
                <a:cs typeface="IBM Plex Sans" pitchFamily="34" charset="-120"/>
              </a:rPr>
              <a:t>Tiempo que tarda en volver el color de la piel después de comprimir un lecho capilar hasta blanquearlo.</a:t>
            </a:r>
            <a:endParaRPr lang="en-US" sz="1700" dirty="0"/>
          </a:p>
        </p:txBody>
      </p:sp>
      <p:sp>
        <p:nvSpPr>
          <p:cNvPr id="8" name="Shape 6"/>
          <p:cNvSpPr/>
          <p:nvPr/>
        </p:nvSpPr>
        <p:spPr>
          <a:xfrm>
            <a:off x="1066800" y="4475559"/>
            <a:ext cx="3048000" cy="1112441"/>
          </a:xfrm>
          <a:prstGeom prst="roundRect">
            <a:avLst>
              <a:gd name="adj" fmla="val 9133"/>
            </a:avLst>
          </a:prstGeom>
          <a:solidFill>
            <a:srgbClr val="FFFFFF"/>
          </a:solidFill>
          <a:ln/>
        </p:spPr>
      </p:sp>
      <p:sp>
        <p:nvSpPr>
          <p:cNvPr id="9" name="Text 7"/>
          <p:cNvSpPr/>
          <p:nvPr/>
        </p:nvSpPr>
        <p:spPr>
          <a:xfrm>
            <a:off x="1219200" y="4627959"/>
            <a:ext cx="2825496"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A78"/>
                </a:solidFill>
                <a:latin typeface="IBM Plex Sans" pitchFamily="34" charset="0"/>
                <a:ea typeface="IBM Plex Sans" pitchFamily="34" charset="-122"/>
                <a:cs typeface="IBM Plex Sans" pitchFamily="34" charset="-120"/>
              </a:rPr>
              <a:t>Adulto, técnica estandarizada</a:t>
            </a:r>
            <a:endParaRPr lang="en-US" sz="1200" dirty="0"/>
          </a:p>
        </p:txBody>
      </p:sp>
      <p:sp>
        <p:nvSpPr>
          <p:cNvPr id="10" name="Text 8"/>
          <p:cNvSpPr/>
          <p:nvPr/>
        </p:nvSpPr>
        <p:spPr>
          <a:xfrm>
            <a:off x="1219200" y="4866680"/>
            <a:ext cx="2825496" cy="594320"/>
          </a:xfrm>
          <a:prstGeom prst="rect">
            <a:avLst/>
          </a:prstGeom>
          <a:noFill/>
          <a:ln/>
        </p:spPr>
        <p:txBody>
          <a:bodyPr wrap="square" lIns="0" tIns="0" rIns="0" bIns="0" rtlCol="0" anchor="t">
            <a:normAutofit/>
          </a:bodyPr>
          <a:lstStyle/>
          <a:p>
            <a:pPr marL="0" indent="0" algn="l">
              <a:lnSpc>
                <a:spcPts val="4480"/>
              </a:lnSpc>
              <a:buNone/>
            </a:pPr>
            <a:r>
              <a:rPr lang="en-US" sz="3200" b="1" dirty="0">
                <a:solidFill>
                  <a:srgbClr val="1F6FB2"/>
                </a:solidFill>
                <a:latin typeface="Source Serif 4" pitchFamily="18" charset="0"/>
                <a:ea typeface="Source Serif 4" pitchFamily="18" charset="-122"/>
                <a:cs typeface="Source Serif 4" pitchFamily="18" charset="-120"/>
              </a:rPr>
              <a:t>Normal ≤ 3 s</a:t>
            </a:r>
            <a:endParaRPr lang="en-US" sz="3200" dirty="0"/>
          </a:p>
        </p:txBody>
      </p:sp>
      <p:sp>
        <p:nvSpPr>
          <p:cNvPr id="11" name="Shape 9"/>
          <p:cNvSpPr/>
          <p:nvPr/>
        </p:nvSpPr>
        <p:spPr>
          <a:xfrm>
            <a:off x="4622800" y="1927820"/>
            <a:ext cx="3302000" cy="1880857"/>
          </a:xfrm>
          <a:prstGeom prst="roundRect">
            <a:avLst>
              <a:gd name="adj" fmla="val 6077"/>
            </a:avLst>
          </a:prstGeom>
          <a:solidFill>
            <a:srgbClr val="F2F6FA"/>
          </a:solidFill>
          <a:ln/>
        </p:spPr>
      </p:sp>
      <p:pic>
        <p:nvPicPr>
          <p:cNvPr id="12" name="Image 0" descr="Activity"/>
          <p:cNvPicPr>
            <a:picLocks noChangeAspect="1"/>
          </p:cNvPicPr>
          <p:nvPr/>
        </p:nvPicPr>
        <p:blipFill>
          <a:blip r:embed="rId3"/>
          <a:srcRect/>
          <a:stretch/>
        </p:blipFill>
        <p:spPr>
          <a:xfrm>
            <a:off x="4800600" y="2105620"/>
            <a:ext cx="279400" cy="279400"/>
          </a:xfrm>
          <a:prstGeom prst="rect">
            <a:avLst/>
          </a:prstGeom>
        </p:spPr>
      </p:pic>
      <p:sp>
        <p:nvSpPr>
          <p:cNvPr id="13" name="Text 10"/>
          <p:cNvSpPr/>
          <p:nvPr/>
        </p:nvSpPr>
        <p:spPr>
          <a:xfrm>
            <a:off x="4800600" y="2448520"/>
            <a:ext cx="3034792" cy="269214"/>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0E2A47"/>
                </a:solidFill>
                <a:latin typeface="IBM Plex Sans" pitchFamily="34" charset="0"/>
                <a:ea typeface="IBM Plex Sans" pitchFamily="34" charset="-122"/>
                <a:cs typeface="IBM Plex Sans" pitchFamily="34" charset="-120"/>
              </a:rPr>
              <a:t>Qué refleja</a:t>
            </a:r>
            <a:endParaRPr lang="en-US" sz="1600" dirty="0"/>
          </a:p>
        </p:txBody>
      </p:sp>
      <p:sp>
        <p:nvSpPr>
          <p:cNvPr id="14" name="Text 11"/>
          <p:cNvSpPr/>
          <p:nvPr/>
        </p:nvSpPr>
        <p:spPr>
          <a:xfrm>
            <a:off x="4800600" y="2755835"/>
            <a:ext cx="3034792" cy="487627"/>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3D4B5C"/>
                </a:solidFill>
                <a:latin typeface="IBM Plex Sans" pitchFamily="34" charset="0"/>
                <a:ea typeface="IBM Plex Sans" pitchFamily="34" charset="-122"/>
                <a:cs typeface="IBM Plex Sans" pitchFamily="34" charset="-120"/>
              </a:rPr>
              <a:t>El flujo de la microcirculación de la piel y el tono vasomotor periférico.</a:t>
            </a:r>
            <a:endParaRPr lang="en-US" sz="1300" dirty="0"/>
          </a:p>
        </p:txBody>
      </p:sp>
      <p:sp>
        <p:nvSpPr>
          <p:cNvPr id="15" name="Shape 12"/>
          <p:cNvSpPr/>
          <p:nvPr/>
        </p:nvSpPr>
        <p:spPr>
          <a:xfrm>
            <a:off x="8077200" y="1927820"/>
            <a:ext cx="3302000" cy="1880857"/>
          </a:xfrm>
          <a:prstGeom prst="roundRect">
            <a:avLst>
              <a:gd name="adj" fmla="val 6077"/>
            </a:avLst>
          </a:prstGeom>
          <a:solidFill>
            <a:srgbClr val="F2F6FA"/>
          </a:solidFill>
          <a:ln/>
        </p:spPr>
      </p:sp>
      <p:pic>
        <p:nvPicPr>
          <p:cNvPr id="16" name="Image 1" descr="Link"/>
          <p:cNvPicPr>
            <a:picLocks noChangeAspect="1"/>
          </p:cNvPicPr>
          <p:nvPr/>
        </p:nvPicPr>
        <p:blipFill>
          <a:blip r:embed="rId4"/>
          <a:srcRect/>
          <a:stretch/>
        </p:blipFill>
        <p:spPr>
          <a:xfrm>
            <a:off x="8255000" y="2105620"/>
            <a:ext cx="279400" cy="279400"/>
          </a:xfrm>
          <a:prstGeom prst="rect">
            <a:avLst/>
          </a:prstGeom>
        </p:spPr>
      </p:pic>
      <p:sp>
        <p:nvSpPr>
          <p:cNvPr id="17" name="Text 13"/>
          <p:cNvSpPr/>
          <p:nvPr/>
        </p:nvSpPr>
        <p:spPr>
          <a:xfrm>
            <a:off x="8255000" y="2448520"/>
            <a:ext cx="3034792" cy="269214"/>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0E2A47"/>
                </a:solidFill>
                <a:latin typeface="IBM Plex Sans" pitchFamily="34" charset="0"/>
                <a:ea typeface="IBM Plex Sans" pitchFamily="34" charset="-122"/>
                <a:cs typeface="IBM Plex Sans" pitchFamily="34" charset="-120"/>
              </a:rPr>
              <a:t>Por qué importa en sepsis</a:t>
            </a:r>
            <a:endParaRPr lang="en-US" sz="1600" dirty="0"/>
          </a:p>
        </p:txBody>
      </p:sp>
      <p:sp>
        <p:nvSpPr>
          <p:cNvPr id="18" name="Text 14"/>
          <p:cNvSpPr/>
          <p:nvPr/>
        </p:nvSpPr>
        <p:spPr>
          <a:xfrm>
            <a:off x="8255000" y="2755835"/>
            <a:ext cx="3034792" cy="718741"/>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3D4B5C"/>
                </a:solidFill>
                <a:latin typeface="IBM Plex Sans" pitchFamily="34" charset="0"/>
                <a:ea typeface="IBM Plex Sans" pitchFamily="34" charset="-122"/>
                <a:cs typeface="IBM Plex Sans" pitchFamily="34" charset="-120"/>
              </a:rPr>
              <a:t>La PAM puede corregirse mientras la microcirculación sigue mal: macro y micro se desacoplan.</a:t>
            </a:r>
            <a:endParaRPr lang="en-US" sz="1300" dirty="0"/>
          </a:p>
        </p:txBody>
      </p:sp>
      <p:sp>
        <p:nvSpPr>
          <p:cNvPr id="19" name="Shape 15"/>
          <p:cNvSpPr/>
          <p:nvPr/>
        </p:nvSpPr>
        <p:spPr>
          <a:xfrm>
            <a:off x="4622800" y="3961079"/>
            <a:ext cx="3302000" cy="1880923"/>
          </a:xfrm>
          <a:prstGeom prst="roundRect">
            <a:avLst>
              <a:gd name="adj" fmla="val 6077"/>
            </a:avLst>
          </a:prstGeom>
          <a:solidFill>
            <a:srgbClr val="F2F6FA"/>
          </a:solidFill>
          <a:ln/>
        </p:spPr>
      </p:sp>
      <p:pic>
        <p:nvPicPr>
          <p:cNvPr id="20" name="Image 2" descr="Chart"/>
          <p:cNvPicPr>
            <a:picLocks noChangeAspect="1"/>
          </p:cNvPicPr>
          <p:nvPr/>
        </p:nvPicPr>
        <p:blipFill>
          <a:blip r:embed="rId5"/>
          <a:srcRect/>
          <a:stretch/>
        </p:blipFill>
        <p:spPr>
          <a:xfrm>
            <a:off x="4800600" y="4138879"/>
            <a:ext cx="279400" cy="279400"/>
          </a:xfrm>
          <a:prstGeom prst="rect">
            <a:avLst/>
          </a:prstGeom>
        </p:spPr>
      </p:pic>
      <p:sp>
        <p:nvSpPr>
          <p:cNvPr id="21" name="Text 16"/>
          <p:cNvSpPr/>
          <p:nvPr/>
        </p:nvSpPr>
        <p:spPr>
          <a:xfrm>
            <a:off x="4800600" y="4481779"/>
            <a:ext cx="3034792" cy="269214"/>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0E2A47"/>
                </a:solidFill>
                <a:latin typeface="IBM Plex Sans" pitchFamily="34" charset="0"/>
                <a:ea typeface="IBM Plex Sans" pitchFamily="34" charset="-122"/>
                <a:cs typeface="IBM Plex Sans" pitchFamily="34" charset="-120"/>
              </a:rPr>
              <a:t>Valor pronóstico</a:t>
            </a:r>
            <a:endParaRPr lang="en-US" sz="1600" dirty="0"/>
          </a:p>
        </p:txBody>
      </p:sp>
      <p:sp>
        <p:nvSpPr>
          <p:cNvPr id="22" name="Text 17"/>
          <p:cNvSpPr/>
          <p:nvPr/>
        </p:nvSpPr>
        <p:spPr>
          <a:xfrm>
            <a:off x="4800600" y="4789091"/>
            <a:ext cx="3034792" cy="718741"/>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3D4B5C"/>
                </a:solidFill>
                <a:latin typeface="IBM Plex Sans" pitchFamily="34" charset="0"/>
                <a:ea typeface="IBM Plex Sans" pitchFamily="34" charset="-122"/>
                <a:cs typeface="IBM Plex Sans" pitchFamily="34" charset="-120"/>
              </a:rPr>
              <a:t>Si sigue alterado tras la reanimación inicial, se asocia con más disfunción orgánica y muerte.</a:t>
            </a:r>
            <a:endParaRPr lang="en-US" sz="1300" dirty="0"/>
          </a:p>
        </p:txBody>
      </p:sp>
      <p:sp>
        <p:nvSpPr>
          <p:cNvPr id="23" name="Shape 18"/>
          <p:cNvSpPr/>
          <p:nvPr/>
        </p:nvSpPr>
        <p:spPr>
          <a:xfrm>
            <a:off x="8077200" y="3961079"/>
            <a:ext cx="3302000" cy="1880923"/>
          </a:xfrm>
          <a:prstGeom prst="roundRect">
            <a:avLst>
              <a:gd name="adj" fmla="val 6077"/>
            </a:avLst>
          </a:prstGeom>
          <a:solidFill>
            <a:srgbClr val="FDEEDF"/>
          </a:solidFill>
          <a:ln/>
        </p:spPr>
      </p:sp>
      <p:pic>
        <p:nvPicPr>
          <p:cNvPr id="24" name="Image 3" descr="Settings"/>
          <p:cNvPicPr>
            <a:picLocks noChangeAspect="1"/>
          </p:cNvPicPr>
          <p:nvPr/>
        </p:nvPicPr>
        <p:blipFill>
          <a:blip r:embed="rId6"/>
          <a:srcRect/>
          <a:stretch/>
        </p:blipFill>
        <p:spPr>
          <a:xfrm>
            <a:off x="8255000" y="4138879"/>
            <a:ext cx="279400" cy="279400"/>
          </a:xfrm>
          <a:prstGeom prst="rect">
            <a:avLst/>
          </a:prstGeom>
        </p:spPr>
      </p:pic>
      <p:sp>
        <p:nvSpPr>
          <p:cNvPr id="25" name="Text 19"/>
          <p:cNvSpPr/>
          <p:nvPr/>
        </p:nvSpPr>
        <p:spPr>
          <a:xfrm>
            <a:off x="8255000" y="4481779"/>
            <a:ext cx="3034792" cy="269214"/>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8A3E12"/>
                </a:solidFill>
                <a:latin typeface="IBM Plex Sans" pitchFamily="34" charset="0"/>
                <a:ea typeface="IBM Plex Sans" pitchFamily="34" charset="-122"/>
                <a:cs typeface="IBM Plex Sans" pitchFamily="34" charset="-120"/>
              </a:rPr>
              <a:t>De qué depende</a:t>
            </a:r>
            <a:endParaRPr lang="en-US" sz="1600" dirty="0"/>
          </a:p>
        </p:txBody>
      </p:sp>
      <p:sp>
        <p:nvSpPr>
          <p:cNvPr id="26" name="Text 20"/>
          <p:cNvSpPr/>
          <p:nvPr/>
        </p:nvSpPr>
        <p:spPr>
          <a:xfrm>
            <a:off x="8255000" y="4789091"/>
            <a:ext cx="3034792" cy="487627"/>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5A2A0C"/>
                </a:solidFill>
                <a:latin typeface="IBM Plex Sans" pitchFamily="34" charset="0"/>
                <a:ea typeface="IBM Plex Sans" pitchFamily="34" charset="-122"/>
                <a:cs typeface="IBM Plex Sans" pitchFamily="34" charset="-120"/>
              </a:rPr>
              <a:t>Presión y tiempo de compresión, sitio, temperatura, luz y color de piel.</a:t>
            </a:r>
            <a:endParaRPr lang="en-US" sz="1300" dirty="0"/>
          </a:p>
        </p:txBody>
      </p:sp>
      <p:sp>
        <p:nvSpPr>
          <p:cNvPr id="27" name="Pie Jorge Roja"/>
          <p:cNvSpPr txBox="1"/>
          <p:nvPr/>
        </p:nvSpPr>
        <p:spPr>
          <a:xfrm>
            <a:off x="812800" y="6400000"/>
            <a:ext cx="4000000" cy="260000"/>
          </a:xfrm>
          <a:prstGeom prst="rect">
            <a:avLst/>
          </a:prstGeom>
          <a:noFill/>
        </p:spPr>
        <p:txBody>
          <a:bodyPr wrap="square" anchor="ctr" lIns="0" rIns="0" tIns="0" bIns="0">
            <a:spAutoFit/>
          </a:bodyPr>
          <a:lstStyle/>
          <a:p>
            <a:pPr algn="l"/>
            <a:r>
              <a:rPr sz="1050">
                <a:solidFill>
                  <a:srgbClr val="5E6A78"/>
                </a:solidFill>
                <a:latin typeface="IBM Plex Sans"/>
              </a:rPr>
              <a:t>Jorge Rojas Rodríguez</a:t>
            </a:r>
          </a:p>
        </p:txBody>
      </p:sp>
      <p:sp>
        <p:nvSpPr>
          <p:cNvPr id="28" name="Pie 5"/>
          <p:cNvSpPr txBox="1"/>
          <p:nvPr/>
        </p:nvSpPr>
        <p:spPr>
          <a:xfrm>
            <a:off x="5596000" y="6400000"/>
            <a:ext cx="1000000" cy="260000"/>
          </a:xfrm>
          <a:prstGeom prst="rect">
            <a:avLst/>
          </a:prstGeom>
          <a:noFill/>
        </p:spPr>
        <p:txBody>
          <a:bodyPr wrap="square" anchor="ctr" lIns="0" rIns="0" tIns="0" bIns="0">
            <a:spAutoFit/>
          </a:bodyPr>
          <a:lstStyle/>
          <a:p>
            <a:pPr algn="ctr"/>
            <a:r>
              <a:rPr sz="1050">
                <a:solidFill>
                  <a:srgbClr val="5E6A78"/>
                </a:solidFill>
                <a:latin typeface="IBM Plex Sans"/>
              </a:rPr>
              <a:t>5</a:t>
            </a:r>
          </a:p>
        </p:txBody>
      </p:sp>
      <p:sp>
        <p:nvSpPr>
          <p:cNvPr id="29" name="Pie MedicinaCa"/>
          <p:cNvSpPr txBox="1"/>
          <p:nvPr/>
        </p:nvSpPr>
        <p:spPr>
          <a:xfrm>
            <a:off x="7379200" y="6400000"/>
            <a:ext cx="4000000" cy="260000"/>
          </a:xfrm>
          <a:prstGeom prst="rect">
            <a:avLst/>
          </a:prstGeom>
          <a:noFill/>
        </p:spPr>
        <p:txBody>
          <a:bodyPr wrap="square" anchor="ctr" lIns="0" rIns="0" tIns="0" bIns="0">
            <a:spAutoFit/>
          </a:bodyPr>
          <a:lstStyle/>
          <a:p>
            <a:pPr algn="r"/>
            <a:r>
              <a:rPr sz="1050">
                <a:solidFill>
                  <a:srgbClr val="5E6A78"/>
                </a:solidFill>
                <a:latin typeface="IBM Plex Sans"/>
              </a:rPr>
              <a:t>MedicinaCardiometabolica.com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812800" y="812800"/>
            <a:ext cx="457200" cy="50800"/>
          </a:xfrm>
          <a:prstGeom prst="roundRect">
            <a:avLst>
              <a:gd name="adj" fmla="val 50000"/>
            </a:avLst>
          </a:prstGeom>
          <a:solidFill>
            <a:srgbClr val="E07B24"/>
          </a:solidFill>
          <a:ln/>
        </p:spPr>
      </p:sp>
      <p:sp>
        <p:nvSpPr>
          <p:cNvPr id="3" name="Text 1"/>
          <p:cNvSpPr/>
          <p:nvPr/>
        </p:nvSpPr>
        <p:spPr>
          <a:xfrm>
            <a:off x="812800" y="9525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B4541A"/>
                </a:solidFill>
                <a:latin typeface="IBM Plex Sans" pitchFamily="34" charset="0"/>
                <a:ea typeface="IBM Plex Sans" pitchFamily="34" charset="-122"/>
                <a:cs typeface="IBM Plex Sans" pitchFamily="34" charset="-120"/>
              </a:rPr>
              <a:t>LLENADO CAPILAR · QUÉ MIDE</a:t>
            </a:r>
            <a:endParaRPr lang="en-US" sz="1200" dirty="0"/>
          </a:p>
        </p:txBody>
      </p:sp>
      <p:sp>
        <p:nvSpPr>
          <p:cNvPr id="4" name="Text 2"/>
          <p:cNvSpPr>
            <a:spLocks noGrp="1"/>
          </p:cNvSpPr>
          <p:nvPr>
            <p:ph type="title"/>
          </p:nvPr>
        </p:nvSpPr>
        <p:spPr>
          <a:xfrm>
            <a:off x="812800" y="1254720"/>
            <a:ext cx="10883392" cy="444500"/>
          </a:xfrm>
          <a:prstGeom prst="rect">
            <a:avLst/>
          </a:prstGeom>
          <a:noFill/>
          <a:ln/>
        </p:spPr>
        <p:txBody>
          <a:bodyPr wrap="square" lIns="0" tIns="0" rIns="0" bIns="0" rtlCol="0" anchor="t">
            <a:normAutofit/>
          </a:bodyPr>
          <a:lstStyle/>
          <a:p>
            <a:pPr marL="0" indent="0" algn="l">
              <a:lnSpc>
                <a:spcPts val="3300"/>
              </a:lnSpc>
              <a:buNone/>
            </a:pPr>
            <a:r>
              <a:rPr lang="en-US" sz="3000" b="1" i="0" dirty="0">
                <a:solidFill>
                  <a:srgbClr val="0E2A47"/>
                </a:solidFill>
                <a:latin typeface="Source Serif 4" pitchFamily="18" charset="0"/>
                <a:ea typeface="Source Serif 4" pitchFamily="18" charset="-122"/>
                <a:cs typeface="Source Serif 4" pitchFamily="18" charset="-120"/>
              </a:rPr>
              <a:t>La piel avisa antes que el laboratorio</a:t>
            </a:r>
            <a:endParaRPr lang="en-US" sz="3000" dirty="0"/>
          </a:p>
        </p:txBody>
      </p:sp>
      <p:sp>
        <p:nvSpPr>
          <p:cNvPr id="5" name="Text 3"/>
          <p:cNvSpPr/>
          <p:nvPr/>
        </p:nvSpPr>
        <p:spPr>
          <a:xfrm>
            <a:off x="812800" y="1851620"/>
            <a:ext cx="3810000" cy="419100"/>
          </a:xfrm>
          <a:prstGeom prst="roundRect">
            <a:avLst>
              <a:gd name="adj" fmla="val 21212"/>
            </a:avLst>
          </a:prstGeom>
          <a:solidFill>
            <a:srgbClr val="F2F6FA"/>
          </a:solidFill>
          <a:ln/>
        </p:spPr>
        <p:txBody>
          <a:bodyPr wrap="square" lIns="73784" tIns="50162" rIns="73784" bIns="24762" rtlCol="0" anchor="t">
            <a:normAutofit/>
          </a:bodyPr>
          <a:lstStyle/>
          <a:p>
            <a:pPr marL="0" indent="0" algn="ctr">
              <a:lnSpc>
                <a:spcPts val="2100"/>
              </a:lnSpc>
              <a:buNone/>
            </a:pPr>
            <a:r>
              <a:rPr lang="en-US" sz="1500" b="1" dirty="0">
                <a:solidFill>
                  <a:srgbClr val="0E2A47"/>
                </a:solidFill>
                <a:latin typeface="IBM Plex Sans" pitchFamily="34" charset="0"/>
                <a:ea typeface="IBM Plex Sans" pitchFamily="34" charset="-122"/>
                <a:cs typeface="IBM Plex Sans" pitchFamily="34" charset="-120"/>
              </a:rPr>
              <a:t>Hipoperfusión</a:t>
            </a:r>
            <a:endParaRPr lang="en-US" sz="1500" dirty="0"/>
          </a:p>
        </p:txBody>
      </p:sp>
      <p:pic>
        <p:nvPicPr>
          <p:cNvPr id="6" name="Image 0" descr="arrow-down"/>
          <p:cNvPicPr>
            <a:picLocks noChangeAspect="1"/>
          </p:cNvPicPr>
          <p:nvPr/>
        </p:nvPicPr>
        <p:blipFill>
          <a:blip r:embed="rId3"/>
          <a:srcRect/>
          <a:stretch/>
        </p:blipFill>
        <p:spPr>
          <a:xfrm>
            <a:off x="2628900" y="2334220"/>
            <a:ext cx="177800" cy="215900"/>
          </a:xfrm>
          <a:prstGeom prst="rect">
            <a:avLst/>
          </a:prstGeom>
        </p:spPr>
      </p:pic>
      <p:sp>
        <p:nvSpPr>
          <p:cNvPr id="7" name="Text 4"/>
          <p:cNvSpPr/>
          <p:nvPr/>
        </p:nvSpPr>
        <p:spPr>
          <a:xfrm>
            <a:off x="812800" y="2613620"/>
            <a:ext cx="3810000" cy="419100"/>
          </a:xfrm>
          <a:prstGeom prst="roundRect">
            <a:avLst>
              <a:gd name="adj" fmla="val 21212"/>
            </a:avLst>
          </a:prstGeom>
          <a:solidFill>
            <a:srgbClr val="F2F6FA"/>
          </a:solidFill>
          <a:ln/>
        </p:spPr>
        <p:txBody>
          <a:bodyPr wrap="square" lIns="73784" tIns="50162" rIns="73784" bIns="24762" rtlCol="0" anchor="t">
            <a:normAutofit/>
          </a:bodyPr>
          <a:lstStyle/>
          <a:p>
            <a:pPr marL="0" indent="0" algn="ctr">
              <a:lnSpc>
                <a:spcPts val="2100"/>
              </a:lnSpc>
              <a:buNone/>
            </a:pPr>
            <a:r>
              <a:rPr lang="en-US" sz="1500" b="1" dirty="0">
                <a:solidFill>
                  <a:srgbClr val="0E2A47"/>
                </a:solidFill>
                <a:latin typeface="IBM Plex Sans" pitchFamily="34" charset="0"/>
                <a:ea typeface="IBM Plex Sans" pitchFamily="34" charset="-122"/>
                <a:cs typeface="IBM Plex Sans" pitchFamily="34" charset="-120"/>
              </a:rPr>
              <a:t>Respuesta simpática: vasoconstricción</a:t>
            </a:r>
            <a:endParaRPr lang="en-US" sz="1500" dirty="0"/>
          </a:p>
        </p:txBody>
      </p:sp>
      <p:pic>
        <p:nvPicPr>
          <p:cNvPr id="8" name="Image 1" descr="arrow-down"/>
          <p:cNvPicPr>
            <a:picLocks noChangeAspect="1"/>
          </p:cNvPicPr>
          <p:nvPr/>
        </p:nvPicPr>
        <p:blipFill>
          <a:blip r:embed="rId3"/>
          <a:srcRect/>
          <a:stretch/>
        </p:blipFill>
        <p:spPr>
          <a:xfrm>
            <a:off x="2628900" y="3096220"/>
            <a:ext cx="177800" cy="215900"/>
          </a:xfrm>
          <a:prstGeom prst="rect">
            <a:avLst/>
          </a:prstGeom>
        </p:spPr>
      </p:pic>
      <p:sp>
        <p:nvSpPr>
          <p:cNvPr id="9" name="Text 5"/>
          <p:cNvSpPr/>
          <p:nvPr/>
        </p:nvSpPr>
        <p:spPr>
          <a:xfrm>
            <a:off x="812800" y="3375620"/>
            <a:ext cx="3810000" cy="419100"/>
          </a:xfrm>
          <a:prstGeom prst="roundRect">
            <a:avLst>
              <a:gd name="adj" fmla="val 21212"/>
            </a:avLst>
          </a:prstGeom>
          <a:solidFill>
            <a:srgbClr val="F2F6FA"/>
          </a:solidFill>
          <a:ln/>
        </p:spPr>
        <p:txBody>
          <a:bodyPr wrap="square" lIns="73784" tIns="50162" rIns="73784" bIns="24762" rtlCol="0" anchor="t">
            <a:normAutofit/>
          </a:bodyPr>
          <a:lstStyle/>
          <a:p>
            <a:pPr marL="0" indent="0" algn="ctr">
              <a:lnSpc>
                <a:spcPts val="2100"/>
              </a:lnSpc>
              <a:buNone/>
            </a:pPr>
            <a:r>
              <a:rPr lang="en-US" sz="1500" b="1" dirty="0">
                <a:solidFill>
                  <a:srgbClr val="0E2A47"/>
                </a:solidFill>
                <a:latin typeface="IBM Plex Sans" pitchFamily="34" charset="0"/>
                <a:ea typeface="IBM Plex Sans" pitchFamily="34" charset="-122"/>
                <a:cs typeface="IBM Plex Sans" pitchFamily="34" charset="-120"/>
              </a:rPr>
              <a:t>La piel recibe menos flujo</a:t>
            </a:r>
            <a:endParaRPr lang="en-US" sz="1500" dirty="0"/>
          </a:p>
        </p:txBody>
      </p:sp>
      <p:pic>
        <p:nvPicPr>
          <p:cNvPr id="10" name="Image 2" descr="arrow-down"/>
          <p:cNvPicPr>
            <a:picLocks noChangeAspect="1"/>
          </p:cNvPicPr>
          <p:nvPr/>
        </p:nvPicPr>
        <p:blipFill>
          <a:blip r:embed="rId4"/>
          <a:srcRect/>
          <a:stretch/>
        </p:blipFill>
        <p:spPr>
          <a:xfrm>
            <a:off x="2628900" y="3858220"/>
            <a:ext cx="177800" cy="215900"/>
          </a:xfrm>
          <a:prstGeom prst="rect">
            <a:avLst/>
          </a:prstGeom>
        </p:spPr>
      </p:pic>
      <p:sp>
        <p:nvSpPr>
          <p:cNvPr id="11" name="Text 6"/>
          <p:cNvSpPr/>
          <p:nvPr/>
        </p:nvSpPr>
        <p:spPr>
          <a:xfrm>
            <a:off x="812800" y="4137620"/>
            <a:ext cx="3810000" cy="454620"/>
          </a:xfrm>
          <a:prstGeom prst="roundRect">
            <a:avLst>
              <a:gd name="adj" fmla="val 19555"/>
            </a:avLst>
          </a:prstGeom>
          <a:solidFill>
            <a:srgbClr val="E07B24"/>
          </a:solidFill>
          <a:ln/>
        </p:spPr>
        <p:txBody>
          <a:bodyPr wrap="square" lIns="73784" tIns="50162" rIns="73784" bIns="24762" rtlCol="0" anchor="t">
            <a:normAutofit/>
          </a:bodyPr>
          <a:lstStyle/>
          <a:p>
            <a:pPr marL="0" indent="0" algn="ctr">
              <a:lnSpc>
                <a:spcPts val="2380"/>
              </a:lnSpc>
              <a:buNone/>
            </a:pPr>
            <a:r>
              <a:rPr lang="en-US" sz="1700" b="1" dirty="0">
                <a:solidFill>
                  <a:srgbClr val="2B1404"/>
                </a:solidFill>
                <a:latin typeface="IBM Plex Sans" pitchFamily="34" charset="0"/>
                <a:ea typeface="IBM Plex Sans" pitchFamily="34" charset="-122"/>
                <a:cs typeface="IBM Plex Sans" pitchFamily="34" charset="-120"/>
              </a:rPr>
              <a:t>CRT &gt; 3 segundos</a:t>
            </a:r>
            <a:endParaRPr lang="en-US" sz="1700" dirty="0"/>
          </a:p>
        </p:txBody>
      </p:sp>
      <p:sp>
        <p:nvSpPr>
          <p:cNvPr id="23" name="Shape 18"/>
          <p:cNvSpPr/>
          <p:nvPr/>
        </p:nvSpPr>
        <p:spPr>
          <a:xfrm>
            <a:off x="812800" y="5283200"/>
            <a:ext cx="10566400" cy="558800"/>
          </a:xfrm>
          <a:prstGeom prst="roundRect">
            <a:avLst>
              <a:gd name="adj" fmla="val 18182"/>
            </a:avLst>
          </a:prstGeom>
          <a:solidFill>
            <a:srgbClr val="FDEEDF"/>
          </a:solidFill>
          <a:ln/>
        </p:spPr>
      </p:sp>
      <p:pic>
        <p:nvPicPr>
          <p:cNvPr id="24" name="Image 3" descr="Lightbulb"/>
          <p:cNvPicPr>
            <a:picLocks noChangeAspect="1"/>
          </p:cNvPicPr>
          <p:nvPr/>
        </p:nvPicPr>
        <p:blipFill>
          <a:blip r:embed="rId5"/>
          <a:srcRect/>
          <a:stretch/>
        </p:blipFill>
        <p:spPr>
          <a:xfrm>
            <a:off x="1016000" y="5410200"/>
            <a:ext cx="304800" cy="304800"/>
          </a:xfrm>
          <a:prstGeom prst="rect">
            <a:avLst/>
          </a:prstGeom>
        </p:spPr>
      </p:pic>
      <p:sp>
        <p:nvSpPr>
          <p:cNvPr id="25" name="Text 19"/>
          <p:cNvSpPr/>
          <p:nvPr/>
        </p:nvSpPr>
        <p:spPr>
          <a:xfrm>
            <a:off x="1473200" y="5429250"/>
            <a:ext cx="7740888"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5A2A0C"/>
                </a:solidFill>
                <a:latin typeface="IBM Plex Sans" pitchFamily="34" charset="0"/>
                <a:ea typeface="IBM Plex Sans" pitchFamily="34" charset="-122"/>
                <a:cs typeface="IBM Plex Sans" pitchFamily="34" charset="-120"/>
              </a:rPr>
              <a:t>Úsalo junto al lactato seriado, no en su lugar: la SSC 2026 sugiere ambos.</a:t>
            </a:r>
            <a:endParaRPr lang="en-US" sz="1500" dirty="0"/>
          </a:p>
        </p:txBody>
      </p:sp>
      <p:graphicFrame>
        <p:nvGraphicFramePr>
          <p:cNvPr id="30" name="Table 0">
            <a:extLst>
              <a:ext uri="{FF2B5EF4-FFF2-40B4-BE49-F238E27FC236}">
                <a16:creationId xmlns:a16="http://schemas.microsoft.com/office/drawing/2014/main" id="{DBF130F2-69E4-44A9-9413-0AC5BD1B5FBB}"/>
              </a:ext>
            </a:extLst>
          </p:cNvPr>
          <p:cNvGraphicFramePr>
            <a:graphicFrameLocks noGrp="1"/>
          </p:cNvGraphicFramePr>
          <p:nvPr>
            <p:extLst>
              <p:ext uri="{D42A27DB-BD31-4B8C-83A1-F6EECF244321}">
                <p14:modId xmlns:p14="http://schemas.microsoft.com/office/powerpoint/2010/main" val="2910846252"/>
              </p:ext>
            </p:extLst>
          </p:nvPr>
        </p:nvGraphicFramePr>
        <p:xfrm>
          <a:off x="4991100" y="1882181"/>
          <a:ext cx="6388100" cy="2795787"/>
        </p:xfrm>
        <a:graphic>
          <a:graphicData uri="http://schemas.openxmlformats.org/drawingml/2006/table">
            <a:tbl>
              <a:tblPr/>
              <a:tblGrid>
                <a:gridCol w="2299716">
                  <a:extLst>
                    <a:ext uri="{9D8B030D-6E8A-4147-A177-3AD203B41FA5}">
                      <a16:colId xmlns:a16="http://schemas.microsoft.com/office/drawing/2014/main" val="20000"/>
                    </a:ext>
                  </a:extLst>
                </a:gridCol>
                <a:gridCol w="1916430">
                  <a:extLst>
                    <a:ext uri="{9D8B030D-6E8A-4147-A177-3AD203B41FA5}">
                      <a16:colId xmlns:a16="http://schemas.microsoft.com/office/drawing/2014/main" val="20001"/>
                    </a:ext>
                  </a:extLst>
                </a:gridCol>
                <a:gridCol w="2171954">
                  <a:extLst>
                    <a:ext uri="{9D8B030D-6E8A-4147-A177-3AD203B41FA5}">
                      <a16:colId xmlns:a16="http://schemas.microsoft.com/office/drawing/2014/main" val="20002"/>
                    </a:ext>
                  </a:extLst>
                </a:gridCol>
              </a:tblGrid>
              <a:tr h="444495">
                <a:tc>
                  <a:txBody>
                    <a:bodyPr/>
                    <a:lstStyle/>
                    <a:p>
                      <a:pPr marL="0" indent="0">
                        <a:lnSpc>
                          <a:spcPts val="1960"/>
                        </a:lnSpc>
                        <a:buNone/>
                      </a:pPr>
                      <a:r>
                        <a:rPr lang="en-US" sz="1400" b="1" dirty="0">
                          <a:solidFill>
                            <a:srgbClr val="FFFFFF"/>
                          </a:solidFill>
                          <a:latin typeface="Arial" pitchFamily="34" charset="0"/>
                          <a:ea typeface="Arial" pitchFamily="34" charset="-122"/>
                          <a:cs typeface="Arial" pitchFamily="34" charset="-120"/>
                        </a:rPr>
                        <a:t>Característica</a:t>
                      </a:r>
                      <a:endParaRPr lang="en-US" sz="1400" dirty="0">
                        <a:latin typeface="Arial" charset="0"/>
                        <a:ea typeface="Arial" charset="0"/>
                        <a:cs typeface="Arial"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0F253C"/>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0F253C"/>
                      </a:solidFill>
                      <a:prstDash val="solid"/>
                      <a:round/>
                      <a:headEnd type="none" w="med" len="med"/>
                      <a:tailEnd type="none" w="med" len="med"/>
                    </a:lnB>
                    <a:solidFill>
                      <a:srgbClr val="0E2A47"/>
                    </a:solidFill>
                  </a:tcPr>
                </a:tc>
                <a:tc>
                  <a:txBody>
                    <a:bodyPr/>
                    <a:lstStyle/>
                    <a:p>
                      <a:pPr marL="0" indent="0">
                        <a:lnSpc>
                          <a:spcPts val="1960"/>
                        </a:lnSpc>
                        <a:buNone/>
                      </a:pPr>
                      <a:r>
                        <a:rPr lang="en-US" sz="1400" b="1" dirty="0">
                          <a:solidFill>
                            <a:srgbClr val="FFFFFF"/>
                          </a:solidFill>
                          <a:latin typeface="Arial" pitchFamily="34" charset="0"/>
                          <a:ea typeface="Arial" pitchFamily="34" charset="-122"/>
                          <a:cs typeface="Arial" pitchFamily="34" charset="-120"/>
                        </a:rPr>
                        <a:t>CRT</a:t>
                      </a:r>
                      <a:endParaRPr lang="en-US" sz="1400" dirty="0">
                        <a:latin typeface="Arial" charset="0"/>
                        <a:ea typeface="Arial" charset="0"/>
                        <a:cs typeface="Arial" charset="0"/>
                      </a:endParaRPr>
                    </a:p>
                  </a:txBody>
                  <a:tcPr marL="62230" marR="62230" marT="62230" marB="62230">
                    <a:lnL w="12700" cap="flat" cmpd="sng" algn="ctr">
                      <a:solidFill>
                        <a:srgbClr val="0F253C"/>
                      </a:solidFill>
                      <a:prstDash val="solid"/>
                      <a:round/>
                      <a:headEnd type="none" w="med" len="med"/>
                      <a:tailEnd type="none" w="med" len="med"/>
                    </a:lnL>
                    <a:lnR w="12700" cap="flat" cmpd="sng" algn="ctr">
                      <a:solidFill>
                        <a:srgbClr val="0F253C"/>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0F253C"/>
                      </a:solidFill>
                      <a:prstDash val="solid"/>
                      <a:round/>
                      <a:headEnd type="none" w="med" len="med"/>
                      <a:tailEnd type="none" w="med" len="med"/>
                    </a:lnB>
                    <a:solidFill>
                      <a:srgbClr val="0E2A47"/>
                    </a:solidFill>
                  </a:tcPr>
                </a:tc>
                <a:tc>
                  <a:txBody>
                    <a:bodyPr/>
                    <a:lstStyle/>
                    <a:p>
                      <a:pPr marL="0" indent="0">
                        <a:lnSpc>
                          <a:spcPts val="1960"/>
                        </a:lnSpc>
                        <a:buNone/>
                      </a:pPr>
                      <a:r>
                        <a:rPr lang="en-US" sz="1400" b="1" dirty="0">
                          <a:solidFill>
                            <a:srgbClr val="FFFFFF"/>
                          </a:solidFill>
                          <a:latin typeface="Arial" pitchFamily="34" charset="0"/>
                          <a:ea typeface="Arial" pitchFamily="34" charset="-122"/>
                          <a:cs typeface="Arial" pitchFamily="34" charset="-120"/>
                        </a:rPr>
                        <a:t>Lactato</a:t>
                      </a:r>
                      <a:endParaRPr lang="en-US" sz="1400" dirty="0">
                        <a:latin typeface="Arial" charset="0"/>
                        <a:ea typeface="Arial" charset="0"/>
                        <a:cs typeface="Arial" charset="0"/>
                      </a:endParaRPr>
                    </a:p>
                  </a:txBody>
                  <a:tcPr marL="62230" marR="62230" marT="62230" marB="62230">
                    <a:lnL w="12700" cap="flat" cmpd="sng" algn="ctr">
                      <a:solidFill>
                        <a:srgbClr val="0F253C"/>
                      </a:solidFill>
                      <a:prstDash val="solid"/>
                      <a:round/>
                      <a:headEnd type="none" w="med" len="med"/>
                      <a:tailEnd type="none" w="med" len="med"/>
                    </a:lnL>
                    <a:lnR w="12700" cap="flat" cmpd="sng" algn="ctr">
                      <a:solidFill>
                        <a:srgbClr val="0F253C"/>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0F253C"/>
                      </a:solidFill>
                      <a:prstDash val="solid"/>
                      <a:round/>
                      <a:headEnd type="none" w="med" len="med"/>
                      <a:tailEnd type="none" w="med" len="med"/>
                    </a:lnB>
                    <a:solidFill>
                      <a:srgbClr val="0E2A47"/>
                    </a:solidFill>
                  </a:tcPr>
                </a:tc>
                <a:extLst>
                  <a:ext uri="{0D108BD9-81ED-4DB2-BD59-A6C34878D82A}">
                    <a16:rowId xmlns:a16="http://schemas.microsoft.com/office/drawing/2014/main" val="10000"/>
                  </a:ext>
                </a:extLst>
              </a:tr>
              <a:tr h="731151">
                <a:tc>
                  <a:txBody>
                    <a:bodyPr/>
                    <a:lstStyle/>
                    <a:p>
                      <a:pPr marL="0" indent="0">
                        <a:lnSpc>
                          <a:spcPts val="1960"/>
                        </a:lnSpc>
                        <a:buNone/>
                      </a:pPr>
                      <a:r>
                        <a:rPr lang="en-US" sz="1400" dirty="0">
                          <a:solidFill>
                            <a:schemeClr val="bg2">
                              <a:lumMod val="10000"/>
                            </a:schemeClr>
                          </a:solidFill>
                          <a:latin typeface="Arial" pitchFamily="34" charset="0"/>
                          <a:ea typeface="Arial" pitchFamily="34" charset="-122"/>
                          <a:cs typeface="Arial" pitchFamily="34" charset="-120"/>
                        </a:rPr>
                        <a:t>Tiempo de respuesta a una intervención</a:t>
                      </a:r>
                      <a:endParaRPr lang="en-US" sz="1400" dirty="0">
                        <a:solidFill>
                          <a:schemeClr val="bg2">
                            <a:lumMod val="10000"/>
                          </a:schemeClr>
                        </a:solidFill>
                        <a:latin typeface="Arial" charset="0"/>
                        <a:ea typeface="Arial" charset="0"/>
                        <a:cs typeface="Arial"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1C4C7"/>
                      </a:solidFill>
                      <a:prstDash val="solid"/>
                      <a:round/>
                      <a:headEnd type="none" w="med" len="med"/>
                      <a:tailEnd type="none" w="med" len="med"/>
                    </a:lnR>
                    <a:lnT w="12700" cap="flat" cmpd="sng" algn="ctr">
                      <a:solidFill>
                        <a:srgbClr val="0F253C"/>
                      </a:solidFill>
                      <a:prstDash val="solid"/>
                      <a:round/>
                      <a:headEnd type="none" w="med" len="med"/>
                      <a:tailEnd type="none" w="med" len="med"/>
                    </a:lnT>
                    <a:lnB w="12700" cap="flat" cmpd="sng" algn="ctr">
                      <a:solidFill>
                        <a:srgbClr val="C1C4C7"/>
                      </a:solidFill>
                      <a:prstDash val="solid"/>
                      <a:round/>
                      <a:headEnd type="none" w="med" len="med"/>
                      <a:tailEnd type="none" w="med" len="med"/>
                    </a:lnB>
                    <a:solidFill>
                      <a:srgbClr val="F2F6FA"/>
                    </a:solidFill>
                  </a:tcPr>
                </a:tc>
                <a:tc>
                  <a:txBody>
                    <a:bodyPr/>
                    <a:lstStyle/>
                    <a:p>
                      <a:pPr marL="0" indent="0">
                        <a:lnSpc>
                          <a:spcPts val="1960"/>
                        </a:lnSpc>
                        <a:buNone/>
                      </a:pPr>
                      <a:r>
                        <a:rPr lang="en-US" sz="1400" dirty="0">
                          <a:solidFill>
                            <a:schemeClr val="bg2">
                              <a:lumMod val="10000"/>
                            </a:schemeClr>
                          </a:solidFill>
                          <a:latin typeface="Arial" pitchFamily="34" charset="0"/>
                          <a:ea typeface="Arial" pitchFamily="34" charset="-122"/>
                          <a:cs typeface="Arial" pitchFamily="34" charset="-120"/>
                        </a:rPr>
                        <a:t>Minutos</a:t>
                      </a:r>
                      <a:endParaRPr lang="en-US" sz="1400" dirty="0">
                        <a:solidFill>
                          <a:schemeClr val="bg2">
                            <a:lumMod val="10000"/>
                          </a:schemeClr>
                        </a:solidFill>
                        <a:latin typeface="Arial" charset="0"/>
                        <a:ea typeface="Arial" charset="0"/>
                        <a:cs typeface="Arial" charset="0"/>
                      </a:endParaRPr>
                    </a:p>
                  </a:txBody>
                  <a:tcPr marL="62230" marR="62230" marT="62230" marB="62230">
                    <a:lnL w="12700" cap="flat" cmpd="sng" algn="ctr">
                      <a:solidFill>
                        <a:srgbClr val="C1C4C7"/>
                      </a:solidFill>
                      <a:prstDash val="solid"/>
                      <a:round/>
                      <a:headEnd type="none" w="med" len="med"/>
                      <a:tailEnd type="none" w="med" len="med"/>
                    </a:lnL>
                    <a:lnR w="12700" cap="flat" cmpd="sng" algn="ctr">
                      <a:solidFill>
                        <a:srgbClr val="C1C4C7"/>
                      </a:solidFill>
                      <a:prstDash val="solid"/>
                      <a:round/>
                      <a:headEnd type="none" w="med" len="med"/>
                      <a:tailEnd type="none" w="med" len="med"/>
                    </a:lnR>
                    <a:lnT w="12700" cap="flat" cmpd="sng" algn="ctr">
                      <a:solidFill>
                        <a:srgbClr val="0F253C"/>
                      </a:solidFill>
                      <a:prstDash val="solid"/>
                      <a:round/>
                      <a:headEnd type="none" w="med" len="med"/>
                      <a:tailEnd type="none" w="med" len="med"/>
                    </a:lnT>
                    <a:lnB w="12700" cap="flat" cmpd="sng" algn="ctr">
                      <a:solidFill>
                        <a:srgbClr val="C1C4C7"/>
                      </a:solidFill>
                      <a:prstDash val="solid"/>
                      <a:round/>
                      <a:headEnd type="none" w="med" len="med"/>
                      <a:tailEnd type="none" w="med" len="med"/>
                    </a:lnB>
                    <a:solidFill>
                      <a:srgbClr val="F2F6FA"/>
                    </a:solidFill>
                  </a:tcPr>
                </a:tc>
                <a:tc>
                  <a:txBody>
                    <a:bodyPr/>
                    <a:lstStyle/>
                    <a:p>
                      <a:pPr marL="0" indent="0">
                        <a:lnSpc>
                          <a:spcPts val="1960"/>
                        </a:lnSpc>
                        <a:buNone/>
                      </a:pPr>
                      <a:r>
                        <a:rPr lang="en-US" sz="1400" dirty="0">
                          <a:solidFill>
                            <a:schemeClr val="bg2">
                              <a:lumMod val="10000"/>
                            </a:schemeClr>
                          </a:solidFill>
                          <a:latin typeface="Arial" pitchFamily="34" charset="0"/>
                          <a:ea typeface="Arial" pitchFamily="34" charset="-122"/>
                          <a:cs typeface="Arial" pitchFamily="34" charset="-120"/>
                        </a:rPr>
                        <a:t>Horas</a:t>
                      </a:r>
                      <a:endParaRPr lang="en-US" sz="1400" dirty="0">
                        <a:solidFill>
                          <a:schemeClr val="bg2">
                            <a:lumMod val="10000"/>
                          </a:schemeClr>
                        </a:solidFill>
                        <a:latin typeface="Arial" charset="0"/>
                        <a:ea typeface="Arial" charset="0"/>
                        <a:cs typeface="Arial" charset="0"/>
                      </a:endParaRPr>
                    </a:p>
                  </a:txBody>
                  <a:tcPr marL="62230" marR="62230" marT="62230" marB="62230">
                    <a:lnL w="12700" cap="flat" cmpd="sng" algn="ctr">
                      <a:solidFill>
                        <a:srgbClr val="C1C4C7"/>
                      </a:solidFill>
                      <a:prstDash val="solid"/>
                      <a:round/>
                      <a:headEnd type="none" w="med" len="med"/>
                      <a:tailEnd type="none" w="med" len="med"/>
                    </a:lnL>
                    <a:lnR w="12700" cap="flat" cmpd="sng" algn="ctr">
                      <a:solidFill>
                        <a:srgbClr val="C1C4C7"/>
                      </a:solidFill>
                      <a:prstDash val="solid"/>
                      <a:round/>
                      <a:headEnd type="none" w="med" len="med"/>
                      <a:tailEnd type="none" w="med" len="med"/>
                    </a:lnR>
                    <a:lnT w="12700" cap="flat" cmpd="sng" algn="ctr">
                      <a:solidFill>
                        <a:srgbClr val="0F253C"/>
                      </a:solidFill>
                      <a:prstDash val="solid"/>
                      <a:round/>
                      <a:headEnd type="none" w="med" len="med"/>
                      <a:tailEnd type="none" w="med" len="med"/>
                    </a:lnT>
                    <a:lnB w="12700" cap="flat" cmpd="sng" algn="ctr">
                      <a:solidFill>
                        <a:srgbClr val="C1C4C7"/>
                      </a:solidFill>
                      <a:prstDash val="solid"/>
                      <a:round/>
                      <a:headEnd type="none" w="med" len="med"/>
                      <a:tailEnd type="none" w="med" len="med"/>
                    </a:lnB>
                    <a:solidFill>
                      <a:srgbClr val="F2F6FA"/>
                    </a:solidFill>
                  </a:tcPr>
                </a:tc>
                <a:extLst>
                  <a:ext uri="{0D108BD9-81ED-4DB2-BD59-A6C34878D82A}">
                    <a16:rowId xmlns:a16="http://schemas.microsoft.com/office/drawing/2014/main" val="10001"/>
                  </a:ext>
                </a:extLst>
              </a:tr>
              <a:tr h="444495">
                <a:tc>
                  <a:txBody>
                    <a:bodyPr/>
                    <a:lstStyle/>
                    <a:p>
                      <a:pPr marL="0" indent="0">
                        <a:lnSpc>
                          <a:spcPts val="1960"/>
                        </a:lnSpc>
                        <a:buNone/>
                      </a:pPr>
                      <a:r>
                        <a:rPr lang="en-US" sz="1400" dirty="0">
                          <a:solidFill>
                            <a:schemeClr val="bg2">
                              <a:lumMod val="10000"/>
                            </a:schemeClr>
                          </a:solidFill>
                          <a:latin typeface="Arial" pitchFamily="34" charset="0"/>
                          <a:ea typeface="Arial" pitchFamily="34" charset="-122"/>
                          <a:cs typeface="Arial" pitchFamily="34" charset="-120"/>
                        </a:rPr>
                        <a:t>Dónde se mide</a:t>
                      </a:r>
                      <a:endParaRPr lang="en-US" sz="1400" dirty="0">
                        <a:solidFill>
                          <a:schemeClr val="bg2">
                            <a:lumMod val="10000"/>
                          </a:schemeClr>
                        </a:solidFill>
                        <a:latin typeface="Arial" charset="0"/>
                        <a:ea typeface="Arial" charset="0"/>
                        <a:cs typeface="Arial"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1C4C7"/>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marL="0" indent="0">
                        <a:lnSpc>
                          <a:spcPts val="1960"/>
                        </a:lnSpc>
                        <a:buNone/>
                      </a:pPr>
                      <a:r>
                        <a:rPr lang="en-US" sz="1400" dirty="0">
                          <a:solidFill>
                            <a:schemeClr val="bg2">
                              <a:lumMod val="10000"/>
                            </a:schemeClr>
                          </a:solidFill>
                          <a:latin typeface="Arial" pitchFamily="34" charset="0"/>
                          <a:ea typeface="Arial" pitchFamily="34" charset="-122"/>
                          <a:cs typeface="Arial" pitchFamily="34" charset="-120"/>
                        </a:rPr>
                        <a:t>Junto a la cama</a:t>
                      </a:r>
                      <a:endParaRPr lang="en-US" sz="1400" dirty="0">
                        <a:solidFill>
                          <a:schemeClr val="bg2">
                            <a:lumMod val="10000"/>
                          </a:schemeClr>
                        </a:solidFill>
                        <a:latin typeface="Arial" charset="0"/>
                        <a:ea typeface="Arial" charset="0"/>
                        <a:cs typeface="Arial"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1C4C7"/>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marL="0" indent="0">
                        <a:lnSpc>
                          <a:spcPts val="1960"/>
                        </a:lnSpc>
                        <a:buNone/>
                      </a:pPr>
                      <a:r>
                        <a:rPr lang="en-US" sz="1400" dirty="0">
                          <a:solidFill>
                            <a:schemeClr val="bg2">
                              <a:lumMod val="10000"/>
                            </a:schemeClr>
                          </a:solidFill>
                          <a:latin typeface="Arial" pitchFamily="34" charset="0"/>
                          <a:ea typeface="Arial" pitchFamily="34" charset="-122"/>
                          <a:cs typeface="Arial" pitchFamily="34" charset="-120"/>
                        </a:rPr>
                        <a:t>Laboratorio o gasómetro</a:t>
                      </a:r>
                      <a:endParaRPr lang="en-US" sz="1400" dirty="0">
                        <a:solidFill>
                          <a:schemeClr val="bg2">
                            <a:lumMod val="10000"/>
                          </a:schemeClr>
                        </a:solidFill>
                        <a:latin typeface="Arial" charset="0"/>
                        <a:ea typeface="Arial" charset="0"/>
                        <a:cs typeface="Arial"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1C4C7"/>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44495">
                <a:tc>
                  <a:txBody>
                    <a:bodyPr/>
                    <a:lstStyle/>
                    <a:p>
                      <a:pPr marL="0" indent="0">
                        <a:lnSpc>
                          <a:spcPts val="1960"/>
                        </a:lnSpc>
                        <a:buNone/>
                      </a:pPr>
                      <a:r>
                        <a:rPr lang="en-US" sz="1400" dirty="0">
                          <a:solidFill>
                            <a:schemeClr val="bg2">
                              <a:lumMod val="10000"/>
                            </a:schemeClr>
                          </a:solidFill>
                          <a:latin typeface="Arial" pitchFamily="34" charset="0"/>
                          <a:ea typeface="Arial" pitchFamily="34" charset="-122"/>
                          <a:cs typeface="Arial" pitchFamily="34" charset="-120"/>
                        </a:rPr>
                        <a:t>Costo</a:t>
                      </a:r>
                      <a:endParaRPr lang="en-US" sz="1400" dirty="0">
                        <a:solidFill>
                          <a:schemeClr val="bg2">
                            <a:lumMod val="10000"/>
                          </a:schemeClr>
                        </a:solidFill>
                        <a:latin typeface="Arial" charset="0"/>
                        <a:ea typeface="Arial" charset="0"/>
                        <a:cs typeface="Arial"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1C4C7"/>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1C4C7"/>
                      </a:solidFill>
                      <a:prstDash val="solid"/>
                      <a:round/>
                      <a:headEnd type="none" w="med" len="med"/>
                      <a:tailEnd type="none" w="med" len="med"/>
                    </a:lnB>
                    <a:solidFill>
                      <a:srgbClr val="F2F6FA"/>
                    </a:solidFill>
                  </a:tcPr>
                </a:tc>
                <a:tc>
                  <a:txBody>
                    <a:bodyPr/>
                    <a:lstStyle/>
                    <a:p>
                      <a:pPr marL="0" indent="0">
                        <a:lnSpc>
                          <a:spcPts val="1960"/>
                        </a:lnSpc>
                        <a:buNone/>
                      </a:pPr>
                      <a:r>
                        <a:rPr lang="en-US" sz="1400" dirty="0">
                          <a:solidFill>
                            <a:schemeClr val="bg2">
                              <a:lumMod val="10000"/>
                            </a:schemeClr>
                          </a:solidFill>
                          <a:latin typeface="Arial" pitchFamily="34" charset="0"/>
                          <a:ea typeface="Arial" pitchFamily="34" charset="-122"/>
                          <a:cs typeface="Arial" pitchFamily="34" charset="-120"/>
                        </a:rPr>
                        <a:t>Ninguno</a:t>
                      </a:r>
                      <a:endParaRPr lang="en-US" sz="1400" dirty="0">
                        <a:solidFill>
                          <a:schemeClr val="bg2">
                            <a:lumMod val="10000"/>
                          </a:schemeClr>
                        </a:solidFill>
                        <a:latin typeface="Arial" charset="0"/>
                        <a:ea typeface="Arial" charset="0"/>
                        <a:cs typeface="Arial" charset="0"/>
                      </a:endParaRPr>
                    </a:p>
                  </a:txBody>
                  <a:tcPr marL="62230" marR="62230" marT="62230" marB="62230">
                    <a:lnL w="12700" cap="flat" cmpd="sng" algn="ctr">
                      <a:solidFill>
                        <a:srgbClr val="C1C4C7"/>
                      </a:solidFill>
                      <a:prstDash val="solid"/>
                      <a:round/>
                      <a:headEnd type="none" w="med" len="med"/>
                      <a:tailEnd type="none" w="med" len="med"/>
                    </a:lnL>
                    <a:lnR w="12700" cap="flat" cmpd="sng" algn="ctr">
                      <a:solidFill>
                        <a:srgbClr val="C1C4C7"/>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1C4C7"/>
                      </a:solidFill>
                      <a:prstDash val="solid"/>
                      <a:round/>
                      <a:headEnd type="none" w="med" len="med"/>
                      <a:tailEnd type="none" w="med" len="med"/>
                    </a:lnB>
                    <a:solidFill>
                      <a:srgbClr val="F2F6FA"/>
                    </a:solidFill>
                  </a:tcPr>
                </a:tc>
                <a:tc>
                  <a:txBody>
                    <a:bodyPr/>
                    <a:lstStyle/>
                    <a:p>
                      <a:pPr marL="0" indent="0">
                        <a:lnSpc>
                          <a:spcPts val="1960"/>
                        </a:lnSpc>
                        <a:buNone/>
                      </a:pPr>
                      <a:r>
                        <a:rPr lang="en-US" sz="1400" dirty="0">
                          <a:solidFill>
                            <a:schemeClr val="bg2">
                              <a:lumMod val="10000"/>
                            </a:schemeClr>
                          </a:solidFill>
                          <a:latin typeface="Arial" pitchFamily="34" charset="0"/>
                          <a:ea typeface="Arial" pitchFamily="34" charset="-122"/>
                          <a:cs typeface="Arial" pitchFamily="34" charset="-120"/>
                        </a:rPr>
                        <a:t>Requiere insumos</a:t>
                      </a:r>
                      <a:endParaRPr lang="en-US" sz="1400" dirty="0">
                        <a:solidFill>
                          <a:schemeClr val="bg2">
                            <a:lumMod val="10000"/>
                          </a:schemeClr>
                        </a:solidFill>
                        <a:latin typeface="Arial" charset="0"/>
                        <a:ea typeface="Arial" charset="0"/>
                        <a:cs typeface="Arial" charset="0"/>
                      </a:endParaRPr>
                    </a:p>
                  </a:txBody>
                  <a:tcPr marL="62230" marR="62230" marT="62230" marB="62230">
                    <a:lnL w="12700" cap="flat" cmpd="sng" algn="ctr">
                      <a:solidFill>
                        <a:srgbClr val="C1C4C7"/>
                      </a:solidFill>
                      <a:prstDash val="solid"/>
                      <a:round/>
                      <a:headEnd type="none" w="med" len="med"/>
                      <a:tailEnd type="none" w="med" len="med"/>
                    </a:lnL>
                    <a:lnR w="12700" cap="flat" cmpd="sng" algn="ctr">
                      <a:solidFill>
                        <a:srgbClr val="C1C4C7"/>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1C4C7"/>
                      </a:solidFill>
                      <a:prstDash val="solid"/>
                      <a:round/>
                      <a:headEnd type="none" w="med" len="med"/>
                      <a:tailEnd type="none" w="med" len="med"/>
                    </a:lnB>
                    <a:solidFill>
                      <a:srgbClr val="F2F6FA"/>
                    </a:solidFill>
                  </a:tcPr>
                </a:tc>
                <a:extLst>
                  <a:ext uri="{0D108BD9-81ED-4DB2-BD59-A6C34878D82A}">
                    <a16:rowId xmlns:a16="http://schemas.microsoft.com/office/drawing/2014/main" val="10003"/>
                  </a:ext>
                </a:extLst>
              </a:tr>
              <a:tr h="731151">
                <a:tc>
                  <a:txBody>
                    <a:bodyPr/>
                    <a:lstStyle/>
                    <a:p>
                      <a:pPr marL="0" indent="0">
                        <a:lnSpc>
                          <a:spcPts val="1960"/>
                        </a:lnSpc>
                        <a:buNone/>
                      </a:pPr>
                      <a:r>
                        <a:rPr lang="en-US" sz="1400" dirty="0">
                          <a:solidFill>
                            <a:schemeClr val="bg2">
                              <a:lumMod val="10000"/>
                            </a:schemeClr>
                          </a:solidFill>
                          <a:latin typeface="Arial" pitchFamily="34" charset="0"/>
                          <a:ea typeface="Arial" pitchFamily="34" charset="-122"/>
                          <a:cs typeface="Arial" pitchFamily="34" charset="-120"/>
                        </a:rPr>
                        <a:t>Qué puede alterarlo</a:t>
                      </a:r>
                      <a:endParaRPr lang="en-US" sz="1400" dirty="0">
                        <a:solidFill>
                          <a:schemeClr val="bg2">
                            <a:lumMod val="10000"/>
                          </a:schemeClr>
                        </a:solidFill>
                        <a:latin typeface="Arial" charset="0"/>
                        <a:ea typeface="Arial" charset="0"/>
                        <a:cs typeface="Arial"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1C4C7"/>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marL="0" indent="0">
                        <a:lnSpc>
                          <a:spcPts val="1960"/>
                        </a:lnSpc>
                        <a:buNone/>
                      </a:pPr>
                      <a:r>
                        <a:rPr lang="en-US" sz="1400" dirty="0">
                          <a:solidFill>
                            <a:schemeClr val="bg2">
                              <a:lumMod val="10000"/>
                            </a:schemeClr>
                          </a:solidFill>
                          <a:latin typeface="Arial" pitchFamily="34" charset="0"/>
                          <a:ea typeface="Arial" pitchFamily="34" charset="-122"/>
                          <a:cs typeface="Arial" pitchFamily="34" charset="-120"/>
                        </a:rPr>
                        <a:t>Frío, piel oscura, técnica</a:t>
                      </a:r>
                      <a:endParaRPr lang="en-US" sz="1400" dirty="0">
                        <a:solidFill>
                          <a:schemeClr val="bg2">
                            <a:lumMod val="10000"/>
                          </a:schemeClr>
                        </a:solidFill>
                        <a:latin typeface="Arial" charset="0"/>
                        <a:ea typeface="Arial" charset="0"/>
                        <a:cs typeface="Arial"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1C4C7"/>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marL="0" indent="0">
                        <a:lnSpc>
                          <a:spcPts val="1960"/>
                        </a:lnSpc>
                        <a:buNone/>
                      </a:pPr>
                      <a:r>
                        <a:rPr lang="en-US" sz="1400" dirty="0">
                          <a:solidFill>
                            <a:schemeClr val="bg2">
                              <a:lumMod val="10000"/>
                            </a:schemeClr>
                          </a:solidFill>
                          <a:latin typeface="Arial" pitchFamily="34" charset="0"/>
                          <a:ea typeface="Arial" pitchFamily="34" charset="-122"/>
                          <a:cs typeface="Arial" pitchFamily="34" charset="-120"/>
                        </a:rPr>
                        <a:t>Causas distintas de la hipoperfusión</a:t>
                      </a:r>
                      <a:endParaRPr lang="en-US" sz="1400" dirty="0">
                        <a:solidFill>
                          <a:schemeClr val="bg2">
                            <a:lumMod val="10000"/>
                          </a:schemeClr>
                        </a:solidFill>
                        <a:latin typeface="Arial" charset="0"/>
                        <a:ea typeface="Arial" charset="0"/>
                        <a:cs typeface="Arial"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1C4C7"/>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
        <p:nvSpPr>
          <p:cNvPr id="31" name="Pie Jorge Roja"/>
          <p:cNvSpPr txBox="1"/>
          <p:nvPr/>
        </p:nvSpPr>
        <p:spPr>
          <a:xfrm>
            <a:off x="812800" y="6400000"/>
            <a:ext cx="4000000" cy="260000"/>
          </a:xfrm>
          <a:prstGeom prst="rect">
            <a:avLst/>
          </a:prstGeom>
          <a:noFill/>
        </p:spPr>
        <p:txBody>
          <a:bodyPr wrap="square" anchor="ctr" lIns="0" rIns="0" tIns="0" bIns="0">
            <a:spAutoFit/>
          </a:bodyPr>
          <a:lstStyle/>
          <a:p>
            <a:pPr algn="l"/>
            <a:r>
              <a:rPr sz="1050">
                <a:solidFill>
                  <a:srgbClr val="5E6A78"/>
                </a:solidFill>
                <a:latin typeface="IBM Plex Sans"/>
              </a:rPr>
              <a:t>Jorge Rojas Rodríguez</a:t>
            </a:r>
          </a:p>
        </p:txBody>
      </p:sp>
      <p:sp>
        <p:nvSpPr>
          <p:cNvPr id="32" name="Pie 6"/>
          <p:cNvSpPr txBox="1"/>
          <p:nvPr/>
        </p:nvSpPr>
        <p:spPr>
          <a:xfrm>
            <a:off x="5596000" y="6400000"/>
            <a:ext cx="1000000" cy="260000"/>
          </a:xfrm>
          <a:prstGeom prst="rect">
            <a:avLst/>
          </a:prstGeom>
          <a:noFill/>
        </p:spPr>
        <p:txBody>
          <a:bodyPr wrap="square" anchor="ctr" lIns="0" rIns="0" tIns="0" bIns="0">
            <a:spAutoFit/>
          </a:bodyPr>
          <a:lstStyle/>
          <a:p>
            <a:pPr algn="ctr"/>
            <a:r>
              <a:rPr sz="1050">
                <a:solidFill>
                  <a:srgbClr val="5E6A78"/>
                </a:solidFill>
                <a:latin typeface="IBM Plex Sans"/>
              </a:rPr>
              <a:t>6</a:t>
            </a:r>
          </a:p>
        </p:txBody>
      </p:sp>
      <p:sp>
        <p:nvSpPr>
          <p:cNvPr id="33" name="Pie MedicinaCa"/>
          <p:cNvSpPr txBox="1"/>
          <p:nvPr/>
        </p:nvSpPr>
        <p:spPr>
          <a:xfrm>
            <a:off x="7379200" y="6400000"/>
            <a:ext cx="4000000" cy="260000"/>
          </a:xfrm>
          <a:prstGeom prst="rect">
            <a:avLst/>
          </a:prstGeom>
          <a:noFill/>
        </p:spPr>
        <p:txBody>
          <a:bodyPr wrap="square" anchor="ctr" lIns="0" rIns="0" tIns="0" bIns="0">
            <a:spAutoFit/>
          </a:bodyPr>
          <a:lstStyle/>
          <a:p>
            <a:pPr algn="r"/>
            <a:r>
              <a:rPr sz="1050">
                <a:solidFill>
                  <a:srgbClr val="5E6A78"/>
                </a:solidFill>
                <a:latin typeface="IBM Plex Sans"/>
              </a:rPr>
              <a:t>MedicinaCardiometabolica.com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812800" y="812800"/>
            <a:ext cx="457200" cy="50800"/>
          </a:xfrm>
          <a:prstGeom prst="roundRect">
            <a:avLst>
              <a:gd name="adj" fmla="val 50000"/>
            </a:avLst>
          </a:prstGeom>
          <a:solidFill>
            <a:srgbClr val="E07B24"/>
          </a:solidFill>
          <a:ln/>
        </p:spPr>
      </p:sp>
      <p:sp>
        <p:nvSpPr>
          <p:cNvPr id="3" name="Text 1"/>
          <p:cNvSpPr/>
          <p:nvPr/>
        </p:nvSpPr>
        <p:spPr>
          <a:xfrm>
            <a:off x="812800" y="9525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B4541A"/>
                </a:solidFill>
                <a:latin typeface="IBM Plex Sans" pitchFamily="34" charset="0"/>
                <a:ea typeface="IBM Plex Sans" pitchFamily="34" charset="-122"/>
                <a:cs typeface="IBM Plex Sans" pitchFamily="34" charset="-120"/>
              </a:rPr>
              <a:t>LLENADO CAPILAR · TÉCNICA DEL ENSAYO</a:t>
            </a:r>
            <a:endParaRPr lang="en-US" sz="1200" dirty="0"/>
          </a:p>
        </p:txBody>
      </p:sp>
      <p:sp>
        <p:nvSpPr>
          <p:cNvPr id="4" name="Text 2"/>
          <p:cNvSpPr>
            <a:spLocks noGrp="1"/>
          </p:cNvSpPr>
          <p:nvPr>
            <p:ph type="title"/>
          </p:nvPr>
        </p:nvSpPr>
        <p:spPr>
          <a:xfrm>
            <a:off x="812800" y="1254720"/>
            <a:ext cx="10883392" cy="444500"/>
          </a:xfrm>
          <a:prstGeom prst="rect">
            <a:avLst/>
          </a:prstGeom>
          <a:noFill/>
          <a:ln/>
        </p:spPr>
        <p:txBody>
          <a:bodyPr wrap="square" lIns="0" tIns="0" rIns="0" bIns="0" rtlCol="0" anchor="t">
            <a:normAutofit/>
          </a:bodyPr>
          <a:lstStyle/>
          <a:p>
            <a:pPr marL="0" indent="0" algn="l">
              <a:lnSpc>
                <a:spcPts val="3300"/>
              </a:lnSpc>
              <a:buNone/>
            </a:pPr>
            <a:r>
              <a:rPr lang="en-US" sz="3000" b="1" i="0" dirty="0">
                <a:solidFill>
                  <a:srgbClr val="0E2A47"/>
                </a:solidFill>
                <a:latin typeface="Source Serif 4" pitchFamily="18" charset="0"/>
                <a:ea typeface="Source Serif 4" pitchFamily="18" charset="-122"/>
                <a:cs typeface="Source Serif 4" pitchFamily="18" charset="-120"/>
              </a:rPr>
              <a:t>Tres pasos y un cronómetro</a:t>
            </a:r>
            <a:endParaRPr lang="en-US" sz="3000" dirty="0"/>
          </a:p>
        </p:txBody>
      </p:sp>
      <p:sp>
        <p:nvSpPr>
          <p:cNvPr id="5" name="Shape 3"/>
          <p:cNvSpPr/>
          <p:nvPr/>
        </p:nvSpPr>
        <p:spPr>
          <a:xfrm>
            <a:off x="812800" y="1686520"/>
            <a:ext cx="3081867" cy="995627"/>
          </a:xfrm>
          <a:prstGeom prst="roundRect">
            <a:avLst>
              <a:gd name="adj" fmla="val 12756"/>
            </a:avLst>
          </a:prstGeom>
          <a:solidFill>
            <a:srgbClr val="F2F6FA"/>
          </a:solidFill>
          <a:ln/>
        </p:spPr>
      </p:sp>
      <p:sp>
        <p:nvSpPr>
          <p:cNvPr id="6" name="Text 4"/>
          <p:cNvSpPr/>
          <p:nvPr/>
        </p:nvSpPr>
        <p:spPr>
          <a:xfrm>
            <a:off x="990600" y="1864320"/>
            <a:ext cx="257638" cy="665427"/>
          </a:xfrm>
          <a:prstGeom prst="rect">
            <a:avLst/>
          </a:prstGeom>
          <a:noFill/>
          <a:ln/>
        </p:spPr>
        <p:txBody>
          <a:bodyPr wrap="square" lIns="0" tIns="0" rIns="0" bIns="0" rtlCol="0" anchor="t">
            <a:normAutofit/>
          </a:bodyPr>
          <a:lstStyle/>
          <a:p>
            <a:pPr marL="0" indent="0" algn="l">
              <a:lnSpc>
                <a:spcPts val="5040"/>
              </a:lnSpc>
              <a:buNone/>
            </a:pPr>
            <a:r>
              <a:rPr lang="en-US" sz="3600" b="1" dirty="0">
                <a:solidFill>
                  <a:srgbClr val="1F6FB2"/>
                </a:solidFill>
                <a:latin typeface="Source Serif 4" pitchFamily="18" charset="0"/>
                <a:ea typeface="Source Serif 4" pitchFamily="18" charset="-122"/>
                <a:cs typeface="Source Serif 4" pitchFamily="18" charset="-120"/>
              </a:rPr>
              <a:t>1</a:t>
            </a:r>
            <a:endParaRPr lang="en-US" sz="3600" dirty="0"/>
          </a:p>
        </p:txBody>
      </p:sp>
      <p:sp>
        <p:nvSpPr>
          <p:cNvPr id="7" name="Text 5"/>
          <p:cNvSpPr/>
          <p:nvPr/>
        </p:nvSpPr>
        <p:spPr>
          <a:xfrm>
            <a:off x="1324438" y="1936685"/>
            <a:ext cx="2464202" cy="520700"/>
          </a:xfrm>
          <a:prstGeom prst="rect">
            <a:avLst/>
          </a:prstGeom>
          <a:noFill/>
          <a:ln/>
        </p:spPr>
        <p:txBody>
          <a:bodyPr wrap="square" lIns="0" tIns="0" rIns="0" bIns="0" rtlCol="0" anchor="t">
            <a:normAutofit/>
          </a:bodyPr>
          <a:lstStyle/>
          <a:p>
            <a:pPr marL="0" indent="0" algn="l">
              <a:lnSpc>
                <a:spcPts val="1950"/>
              </a:lnSpc>
              <a:buNone/>
            </a:pPr>
            <a:r>
              <a:rPr lang="en-US" sz="1500" dirty="0">
                <a:solidFill>
                  <a:srgbClr val="0E2A47"/>
                </a:solidFill>
                <a:latin typeface="IBM Plex Sans" pitchFamily="34" charset="0"/>
                <a:ea typeface="IBM Plex Sans" pitchFamily="34" charset="-122"/>
                <a:cs typeface="IBM Plex Sans" pitchFamily="34" charset="-120"/>
              </a:rPr>
              <a:t>Portaobjetos sobre la falange distal</a:t>
            </a:r>
            <a:endParaRPr lang="en-US" sz="1500" dirty="0"/>
          </a:p>
        </p:txBody>
      </p:sp>
      <p:pic>
        <p:nvPicPr>
          <p:cNvPr id="8" name="Image 0" descr="arrow-right"/>
          <p:cNvPicPr>
            <a:picLocks noChangeAspect="1"/>
          </p:cNvPicPr>
          <p:nvPr/>
        </p:nvPicPr>
        <p:blipFill>
          <a:blip r:embed="rId3"/>
          <a:srcRect/>
          <a:stretch/>
        </p:blipFill>
        <p:spPr>
          <a:xfrm>
            <a:off x="4047067" y="2089085"/>
            <a:ext cx="355600" cy="190500"/>
          </a:xfrm>
          <a:prstGeom prst="rect">
            <a:avLst/>
          </a:prstGeom>
        </p:spPr>
      </p:pic>
      <p:sp>
        <p:nvSpPr>
          <p:cNvPr id="9" name="Shape 6"/>
          <p:cNvSpPr/>
          <p:nvPr/>
        </p:nvSpPr>
        <p:spPr>
          <a:xfrm>
            <a:off x="4555067" y="1686520"/>
            <a:ext cx="3081867" cy="995627"/>
          </a:xfrm>
          <a:prstGeom prst="roundRect">
            <a:avLst>
              <a:gd name="adj" fmla="val 12756"/>
            </a:avLst>
          </a:prstGeom>
          <a:solidFill>
            <a:srgbClr val="F2F6FA"/>
          </a:solidFill>
          <a:ln/>
        </p:spPr>
      </p:sp>
      <p:sp>
        <p:nvSpPr>
          <p:cNvPr id="10" name="Text 7"/>
          <p:cNvSpPr/>
          <p:nvPr/>
        </p:nvSpPr>
        <p:spPr>
          <a:xfrm>
            <a:off x="4732867" y="1864320"/>
            <a:ext cx="312182" cy="665427"/>
          </a:xfrm>
          <a:prstGeom prst="rect">
            <a:avLst/>
          </a:prstGeom>
          <a:noFill/>
          <a:ln/>
        </p:spPr>
        <p:txBody>
          <a:bodyPr wrap="square" lIns="0" tIns="0" rIns="0" bIns="0" rtlCol="0" anchor="t">
            <a:normAutofit/>
          </a:bodyPr>
          <a:lstStyle/>
          <a:p>
            <a:pPr marL="0" indent="0" algn="l">
              <a:lnSpc>
                <a:spcPts val="5040"/>
              </a:lnSpc>
              <a:buNone/>
            </a:pPr>
            <a:r>
              <a:rPr lang="en-US" sz="3600" b="1" dirty="0">
                <a:solidFill>
                  <a:srgbClr val="1F6FB2"/>
                </a:solidFill>
                <a:latin typeface="Source Serif 4" pitchFamily="18" charset="0"/>
                <a:ea typeface="Source Serif 4" pitchFamily="18" charset="-122"/>
                <a:cs typeface="Source Serif 4" pitchFamily="18" charset="-120"/>
              </a:rPr>
              <a:t>2</a:t>
            </a:r>
            <a:endParaRPr lang="en-US" sz="3600" dirty="0"/>
          </a:p>
        </p:txBody>
      </p:sp>
      <p:sp>
        <p:nvSpPr>
          <p:cNvPr id="11" name="Text 8"/>
          <p:cNvSpPr/>
          <p:nvPr/>
        </p:nvSpPr>
        <p:spPr>
          <a:xfrm>
            <a:off x="5120018" y="2060510"/>
            <a:ext cx="2516915" cy="273050"/>
          </a:xfrm>
          <a:prstGeom prst="rect">
            <a:avLst/>
          </a:prstGeom>
          <a:noFill/>
          <a:ln/>
        </p:spPr>
        <p:txBody>
          <a:bodyPr wrap="square" lIns="0" tIns="0" rIns="0" bIns="0" rtlCol="0" anchor="t">
            <a:normAutofit/>
          </a:bodyPr>
          <a:lstStyle/>
          <a:p>
            <a:pPr marL="0" indent="0" algn="l">
              <a:lnSpc>
                <a:spcPts val="1950"/>
              </a:lnSpc>
              <a:buNone/>
            </a:pPr>
            <a:r>
              <a:rPr lang="en-US" sz="1500" dirty="0">
                <a:solidFill>
                  <a:srgbClr val="0E2A47"/>
                </a:solidFill>
                <a:latin typeface="IBM Plex Sans" pitchFamily="34" charset="0"/>
                <a:ea typeface="IBM Plex Sans" pitchFamily="34" charset="-122"/>
                <a:cs typeface="IBM Plex Sans" pitchFamily="34" charset="-120"/>
              </a:rPr>
              <a:t>Presión firme durante 10 s</a:t>
            </a:r>
            <a:endParaRPr lang="en-US" sz="1500" dirty="0"/>
          </a:p>
        </p:txBody>
      </p:sp>
      <p:pic>
        <p:nvPicPr>
          <p:cNvPr id="12" name="Image 1" descr="arrow-right"/>
          <p:cNvPicPr>
            <a:picLocks noChangeAspect="1"/>
          </p:cNvPicPr>
          <p:nvPr/>
        </p:nvPicPr>
        <p:blipFill>
          <a:blip r:embed="rId3"/>
          <a:srcRect/>
          <a:stretch/>
        </p:blipFill>
        <p:spPr>
          <a:xfrm>
            <a:off x="7789334" y="2089085"/>
            <a:ext cx="355600" cy="190500"/>
          </a:xfrm>
          <a:prstGeom prst="rect">
            <a:avLst/>
          </a:prstGeom>
        </p:spPr>
      </p:pic>
      <p:sp>
        <p:nvSpPr>
          <p:cNvPr id="13" name="Shape 9"/>
          <p:cNvSpPr/>
          <p:nvPr/>
        </p:nvSpPr>
        <p:spPr>
          <a:xfrm>
            <a:off x="8297334" y="1686520"/>
            <a:ext cx="3081867" cy="995627"/>
          </a:xfrm>
          <a:prstGeom prst="roundRect">
            <a:avLst>
              <a:gd name="adj" fmla="val 12756"/>
            </a:avLst>
          </a:prstGeom>
          <a:solidFill>
            <a:srgbClr val="F2F6FA"/>
          </a:solidFill>
          <a:ln/>
        </p:spPr>
      </p:sp>
      <p:sp>
        <p:nvSpPr>
          <p:cNvPr id="14" name="Text 10"/>
          <p:cNvSpPr/>
          <p:nvPr/>
        </p:nvSpPr>
        <p:spPr>
          <a:xfrm>
            <a:off x="8475134" y="1864320"/>
            <a:ext cx="301890" cy="665427"/>
          </a:xfrm>
          <a:prstGeom prst="rect">
            <a:avLst/>
          </a:prstGeom>
          <a:noFill/>
          <a:ln/>
        </p:spPr>
        <p:txBody>
          <a:bodyPr wrap="square" lIns="0" tIns="0" rIns="0" bIns="0" rtlCol="0" anchor="t">
            <a:normAutofit/>
          </a:bodyPr>
          <a:lstStyle/>
          <a:p>
            <a:pPr marL="0" indent="0" algn="l">
              <a:lnSpc>
                <a:spcPts val="5040"/>
              </a:lnSpc>
              <a:buNone/>
            </a:pPr>
            <a:r>
              <a:rPr lang="en-US" sz="3600" b="1" dirty="0">
                <a:solidFill>
                  <a:srgbClr val="1F6FB2"/>
                </a:solidFill>
                <a:latin typeface="Source Serif 4" pitchFamily="18" charset="0"/>
                <a:ea typeface="Source Serif 4" pitchFamily="18" charset="-122"/>
                <a:cs typeface="Source Serif 4" pitchFamily="18" charset="-120"/>
              </a:rPr>
              <a:t>3</a:t>
            </a:r>
            <a:endParaRPr lang="en-US" sz="3600" dirty="0"/>
          </a:p>
        </p:txBody>
      </p:sp>
      <p:sp>
        <p:nvSpPr>
          <p:cNvPr id="15" name="Text 11"/>
          <p:cNvSpPr/>
          <p:nvPr/>
        </p:nvSpPr>
        <p:spPr>
          <a:xfrm>
            <a:off x="8853223" y="1936685"/>
            <a:ext cx="2418623" cy="520700"/>
          </a:xfrm>
          <a:prstGeom prst="rect">
            <a:avLst/>
          </a:prstGeom>
          <a:noFill/>
          <a:ln/>
        </p:spPr>
        <p:txBody>
          <a:bodyPr wrap="square" lIns="0" tIns="0" rIns="0" bIns="0" rtlCol="0" anchor="t">
            <a:normAutofit/>
          </a:bodyPr>
          <a:lstStyle/>
          <a:p>
            <a:pPr marL="0" indent="0" algn="l">
              <a:lnSpc>
                <a:spcPts val="1950"/>
              </a:lnSpc>
              <a:buNone/>
            </a:pPr>
            <a:r>
              <a:rPr lang="en-US" sz="1500" dirty="0">
                <a:solidFill>
                  <a:srgbClr val="0E2A47"/>
                </a:solidFill>
                <a:latin typeface="IBM Plex Sans" pitchFamily="34" charset="0"/>
                <a:ea typeface="IBM Plex Sans" pitchFamily="34" charset="-122"/>
                <a:cs typeface="IBM Plex Sans" pitchFamily="34" charset="-120"/>
              </a:rPr>
              <a:t>Soltar y cronometrar el color</a:t>
            </a:r>
            <a:endParaRPr lang="en-US" sz="1500" dirty="0"/>
          </a:p>
        </p:txBody>
      </p:sp>
      <p:sp>
        <p:nvSpPr>
          <p:cNvPr id="16" name="Text 12"/>
          <p:cNvSpPr/>
          <p:nvPr/>
        </p:nvSpPr>
        <p:spPr>
          <a:xfrm>
            <a:off x="812800" y="2894874"/>
            <a:ext cx="5283200" cy="609600"/>
          </a:xfrm>
          <a:custGeom>
            <a:avLst/>
            <a:gdLst/>
            <a:ahLst/>
            <a:cxnLst/>
            <a:rect l="l" t="t" r="r" b="b"/>
            <a:pathLst>
              <a:path w="5283200" h="609600">
                <a:moveTo>
                  <a:pt x="101600" y="0"/>
                </a:moveTo>
                <a:lnTo>
                  <a:pt x="5283200" y="0"/>
                </a:lnTo>
                <a:lnTo>
                  <a:pt x="5283200" y="609600"/>
                </a:lnTo>
                <a:lnTo>
                  <a:pt x="101600" y="609600"/>
                </a:lnTo>
                <a:arcTo wR="101600" hR="101600" stAng="5400000" swAng="5400000"/>
                <a:lnTo>
                  <a:pt x="0" y="101600"/>
                </a:lnTo>
                <a:arcTo wR="101600" hR="101600" stAng="10800000" swAng="5400000"/>
                <a:close/>
              </a:path>
            </a:pathLst>
          </a:custGeom>
          <a:solidFill>
            <a:srgbClr val="1F6FB2"/>
          </a:solidFill>
          <a:ln/>
        </p:spPr>
        <p:txBody>
          <a:bodyPr wrap="square" lIns="0" tIns="0" rIns="0" bIns="0" rtlCol="0" anchor="ctr">
            <a:normAutofit/>
          </a:bodyPr>
          <a:lstStyle/>
          <a:p>
            <a:pPr marL="0" indent="0" algn="ctr">
              <a:lnSpc>
                <a:spcPts val="2380"/>
              </a:lnSpc>
              <a:buNone/>
            </a:pPr>
            <a:r>
              <a:rPr lang="en-US" sz="1700" b="1" dirty="0">
                <a:solidFill>
                  <a:srgbClr val="FFFFFF"/>
                </a:solidFill>
                <a:latin typeface="IBM Plex Sans" pitchFamily="34" charset="0"/>
                <a:ea typeface="IBM Plex Sans" pitchFamily="34" charset="-122"/>
                <a:cs typeface="IBM Plex Sans" pitchFamily="34" charset="-120"/>
              </a:rPr>
              <a:t>≤ 3 s · normal</a:t>
            </a:r>
            <a:endParaRPr lang="en-US" sz="1700" dirty="0"/>
          </a:p>
        </p:txBody>
      </p:sp>
      <p:sp>
        <p:nvSpPr>
          <p:cNvPr id="17" name="Text 13"/>
          <p:cNvSpPr/>
          <p:nvPr/>
        </p:nvSpPr>
        <p:spPr>
          <a:xfrm>
            <a:off x="6096000" y="2894874"/>
            <a:ext cx="5283200" cy="609600"/>
          </a:xfrm>
          <a:custGeom>
            <a:avLst/>
            <a:gdLst/>
            <a:ahLst/>
            <a:cxnLst/>
            <a:rect l="l" t="t" r="r" b="b"/>
            <a:pathLst>
              <a:path w="5283200" h="609600">
                <a:moveTo>
                  <a:pt x="0" y="0"/>
                </a:moveTo>
                <a:lnTo>
                  <a:pt x="5181600" y="0"/>
                </a:lnTo>
                <a:arcTo wR="101600" hR="101600" stAng="16200000" swAng="5400000"/>
                <a:lnTo>
                  <a:pt x="5283200" y="508000"/>
                </a:lnTo>
                <a:arcTo wR="101600" hR="101600" stAng="0" swAng="5400000"/>
                <a:lnTo>
                  <a:pt x="0" y="609600"/>
                </a:lnTo>
                <a:lnTo>
                  <a:pt x="0" y="0"/>
                </a:lnTo>
                <a:close/>
              </a:path>
            </a:pathLst>
          </a:custGeom>
          <a:solidFill>
            <a:srgbClr val="E07B24"/>
          </a:solidFill>
          <a:ln/>
        </p:spPr>
        <p:txBody>
          <a:bodyPr wrap="square" lIns="0" tIns="0" rIns="0" bIns="0" rtlCol="0" anchor="ctr">
            <a:normAutofit/>
          </a:bodyPr>
          <a:lstStyle/>
          <a:p>
            <a:pPr marL="0" indent="0" algn="ctr">
              <a:lnSpc>
                <a:spcPts val="2380"/>
              </a:lnSpc>
              <a:buNone/>
            </a:pPr>
            <a:r>
              <a:rPr lang="en-US" sz="1700" b="1" dirty="0">
                <a:solidFill>
                  <a:srgbClr val="2B1404"/>
                </a:solidFill>
                <a:latin typeface="IBM Plex Sans" pitchFamily="34" charset="0"/>
                <a:ea typeface="IBM Plex Sans" pitchFamily="34" charset="-122"/>
                <a:cs typeface="IBM Plex Sans" pitchFamily="34" charset="-120"/>
              </a:rPr>
              <a:t>&gt; 3 s · anormal</a:t>
            </a:r>
            <a:endParaRPr lang="en-US" sz="1700" dirty="0"/>
          </a:p>
        </p:txBody>
      </p:sp>
      <p:sp>
        <p:nvSpPr>
          <p:cNvPr id="18" name="Text 14"/>
          <p:cNvSpPr/>
          <p:nvPr/>
        </p:nvSpPr>
        <p:spPr>
          <a:xfrm>
            <a:off x="812800" y="3580674"/>
            <a:ext cx="252479"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A78"/>
                </a:solidFill>
                <a:latin typeface="IBM Plex Sans" pitchFamily="34" charset="0"/>
                <a:ea typeface="IBM Plex Sans" pitchFamily="34" charset="-122"/>
                <a:cs typeface="IBM Plex Sans" pitchFamily="34" charset="-120"/>
              </a:rPr>
              <a:t>0 s</a:t>
            </a:r>
            <a:endParaRPr lang="en-US" sz="1200" dirty="0"/>
          </a:p>
        </p:txBody>
      </p:sp>
      <p:sp>
        <p:nvSpPr>
          <p:cNvPr id="19" name="Text 15"/>
          <p:cNvSpPr/>
          <p:nvPr/>
        </p:nvSpPr>
        <p:spPr>
          <a:xfrm>
            <a:off x="2613290" y="3580674"/>
            <a:ext cx="14228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A78"/>
                </a:solidFill>
                <a:latin typeface="IBM Plex Sans" pitchFamily="34" charset="0"/>
                <a:ea typeface="IBM Plex Sans" pitchFamily="34" charset="-122"/>
                <a:cs typeface="IBM Plex Sans" pitchFamily="34" charset="-120"/>
              </a:rPr>
              <a:t>1</a:t>
            </a:r>
            <a:endParaRPr lang="en-US" sz="1200" dirty="0"/>
          </a:p>
        </p:txBody>
      </p:sp>
      <p:sp>
        <p:nvSpPr>
          <p:cNvPr id="20" name="Text 16"/>
          <p:cNvSpPr/>
          <p:nvPr/>
        </p:nvSpPr>
        <p:spPr>
          <a:xfrm>
            <a:off x="4303580" y="3580674"/>
            <a:ext cx="14228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A78"/>
                </a:solidFill>
                <a:latin typeface="IBM Plex Sans" pitchFamily="34" charset="0"/>
                <a:ea typeface="IBM Plex Sans" pitchFamily="34" charset="-122"/>
                <a:cs typeface="IBM Plex Sans" pitchFamily="34" charset="-120"/>
              </a:rPr>
              <a:t>2</a:t>
            </a:r>
            <a:endParaRPr lang="en-US" sz="1200" dirty="0"/>
          </a:p>
        </p:txBody>
      </p:sp>
      <p:sp>
        <p:nvSpPr>
          <p:cNvPr id="21" name="Text 17"/>
          <p:cNvSpPr/>
          <p:nvPr/>
        </p:nvSpPr>
        <p:spPr>
          <a:xfrm>
            <a:off x="5993871" y="3580674"/>
            <a:ext cx="255058"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0E2A47"/>
                </a:solidFill>
                <a:latin typeface="IBM Plex Sans" pitchFamily="34" charset="0"/>
                <a:ea typeface="IBM Plex Sans" pitchFamily="34" charset="-122"/>
                <a:cs typeface="IBM Plex Sans" pitchFamily="34" charset="-120"/>
              </a:rPr>
              <a:t>3 s</a:t>
            </a:r>
            <a:endParaRPr lang="en-US" sz="1200" dirty="0"/>
          </a:p>
        </p:txBody>
      </p:sp>
      <p:sp>
        <p:nvSpPr>
          <p:cNvPr id="22" name="Text 18"/>
          <p:cNvSpPr/>
          <p:nvPr/>
        </p:nvSpPr>
        <p:spPr>
          <a:xfrm>
            <a:off x="7796940" y="3580674"/>
            <a:ext cx="14228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A78"/>
                </a:solidFill>
                <a:latin typeface="IBM Plex Sans" pitchFamily="34" charset="0"/>
                <a:ea typeface="IBM Plex Sans" pitchFamily="34" charset="-122"/>
                <a:cs typeface="IBM Plex Sans" pitchFamily="34" charset="-120"/>
              </a:rPr>
              <a:t>4</a:t>
            </a:r>
            <a:endParaRPr lang="en-US" sz="1200" dirty="0"/>
          </a:p>
        </p:txBody>
      </p:sp>
      <p:sp>
        <p:nvSpPr>
          <p:cNvPr id="23" name="Text 19"/>
          <p:cNvSpPr/>
          <p:nvPr/>
        </p:nvSpPr>
        <p:spPr>
          <a:xfrm>
            <a:off x="9487231" y="3580674"/>
            <a:ext cx="14228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A78"/>
                </a:solidFill>
                <a:latin typeface="IBM Plex Sans" pitchFamily="34" charset="0"/>
                <a:ea typeface="IBM Plex Sans" pitchFamily="34" charset="-122"/>
                <a:cs typeface="IBM Plex Sans" pitchFamily="34" charset="-120"/>
              </a:rPr>
              <a:t>5</a:t>
            </a:r>
            <a:endParaRPr lang="en-US" sz="1200" dirty="0"/>
          </a:p>
        </p:txBody>
      </p:sp>
      <p:sp>
        <p:nvSpPr>
          <p:cNvPr id="24" name="Text 20"/>
          <p:cNvSpPr/>
          <p:nvPr/>
        </p:nvSpPr>
        <p:spPr>
          <a:xfrm>
            <a:off x="11126722" y="3580674"/>
            <a:ext cx="252479"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E6A78"/>
                </a:solidFill>
                <a:latin typeface="IBM Plex Sans" pitchFamily="34" charset="0"/>
                <a:ea typeface="IBM Plex Sans" pitchFamily="34" charset="-122"/>
                <a:cs typeface="IBM Plex Sans" pitchFamily="34" charset="-120"/>
              </a:rPr>
              <a:t>6 s</a:t>
            </a:r>
            <a:endParaRPr lang="en-US" sz="1200" dirty="0"/>
          </a:p>
        </p:txBody>
      </p:sp>
      <p:pic>
        <p:nvPicPr>
          <p:cNvPr id="34" name="Imagen 33">
            <a:extLst>
              <a:ext uri="{FF2B5EF4-FFF2-40B4-BE49-F238E27FC236}">
                <a16:creationId xmlns:a16="http://schemas.microsoft.com/office/drawing/2014/main" id="{C0A46F7D-3580-4F4B-BB70-B35C9045C08D}"/>
              </a:ext>
            </a:extLst>
          </p:cNvPr>
          <p:cNvPicPr>
            <a:picLocks noChangeAspect="1"/>
          </p:cNvPicPr>
          <p:nvPr/>
        </p:nvPicPr>
        <p:blipFill rotWithShape="1">
          <a:blip r:embed="rId4"/>
          <a:srcRect l="2024" t="3401" r="1402" b="3259"/>
          <a:stretch/>
        </p:blipFill>
        <p:spPr>
          <a:xfrm>
            <a:off x="2505076" y="3990975"/>
            <a:ext cx="7219950" cy="2562226"/>
          </a:xfrm>
          <a:prstGeom prst="rect">
            <a:avLst/>
          </a:prstGeom>
        </p:spPr>
      </p:pic>
      <p:sp>
        <p:nvSpPr>
          <p:cNvPr id="35" name="Pie Jorge Roja"/>
          <p:cNvSpPr txBox="1"/>
          <p:nvPr/>
        </p:nvSpPr>
        <p:spPr>
          <a:xfrm>
            <a:off x="812800" y="6400000"/>
            <a:ext cx="4000000" cy="260000"/>
          </a:xfrm>
          <a:prstGeom prst="rect">
            <a:avLst/>
          </a:prstGeom>
          <a:noFill/>
        </p:spPr>
        <p:txBody>
          <a:bodyPr wrap="square" anchor="ctr" lIns="0" rIns="0" tIns="0" bIns="0">
            <a:spAutoFit/>
          </a:bodyPr>
          <a:lstStyle/>
          <a:p>
            <a:pPr algn="l"/>
            <a:r>
              <a:rPr sz="1050">
                <a:solidFill>
                  <a:srgbClr val="5E6A78"/>
                </a:solidFill>
                <a:latin typeface="IBM Plex Sans"/>
              </a:rPr>
              <a:t>Jorge Rojas Rodríguez</a:t>
            </a:r>
          </a:p>
        </p:txBody>
      </p:sp>
      <p:sp>
        <p:nvSpPr>
          <p:cNvPr id="36" name="Pie 7"/>
          <p:cNvSpPr txBox="1"/>
          <p:nvPr/>
        </p:nvSpPr>
        <p:spPr>
          <a:xfrm>
            <a:off x="5596000" y="6400000"/>
            <a:ext cx="1000000" cy="260000"/>
          </a:xfrm>
          <a:prstGeom prst="rect">
            <a:avLst/>
          </a:prstGeom>
          <a:noFill/>
        </p:spPr>
        <p:txBody>
          <a:bodyPr wrap="square" anchor="ctr" lIns="0" rIns="0" tIns="0" bIns="0">
            <a:spAutoFit/>
          </a:bodyPr>
          <a:lstStyle/>
          <a:p>
            <a:pPr algn="ctr"/>
            <a:r>
              <a:rPr sz="1050">
                <a:solidFill>
                  <a:srgbClr val="5E6A78"/>
                </a:solidFill>
                <a:latin typeface="IBM Plex Sans"/>
              </a:rPr>
              <a:t>7</a:t>
            </a:r>
          </a:p>
        </p:txBody>
      </p:sp>
      <p:sp>
        <p:nvSpPr>
          <p:cNvPr id="37" name="Pie MedicinaCa"/>
          <p:cNvSpPr txBox="1"/>
          <p:nvPr/>
        </p:nvSpPr>
        <p:spPr>
          <a:xfrm>
            <a:off x="7379200" y="6400000"/>
            <a:ext cx="4000000" cy="260000"/>
          </a:xfrm>
          <a:prstGeom prst="rect">
            <a:avLst/>
          </a:prstGeom>
          <a:noFill/>
        </p:spPr>
        <p:txBody>
          <a:bodyPr wrap="square" anchor="ctr" lIns="0" rIns="0" tIns="0" bIns="0">
            <a:spAutoFit/>
          </a:bodyPr>
          <a:lstStyle/>
          <a:p>
            <a:pPr algn="r"/>
            <a:r>
              <a:rPr sz="1050">
                <a:solidFill>
                  <a:srgbClr val="5E6A78"/>
                </a:solidFill>
                <a:latin typeface="IBM Plex Sans"/>
              </a:rPr>
              <a:t>MedicinaCardiometabolica.com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812800" y="441325"/>
            <a:ext cx="457200" cy="50800"/>
          </a:xfrm>
          <a:prstGeom prst="roundRect">
            <a:avLst>
              <a:gd name="adj" fmla="val 50000"/>
            </a:avLst>
          </a:prstGeom>
          <a:solidFill>
            <a:srgbClr val="E07B24"/>
          </a:solidFill>
          <a:ln/>
        </p:spPr>
      </p:sp>
      <p:sp>
        <p:nvSpPr>
          <p:cNvPr id="3" name="Text 1"/>
          <p:cNvSpPr/>
          <p:nvPr/>
        </p:nvSpPr>
        <p:spPr>
          <a:xfrm>
            <a:off x="812800" y="581025"/>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B4541A"/>
                </a:solidFill>
                <a:latin typeface="Arial" pitchFamily="34" charset="0"/>
                <a:ea typeface="Arial" pitchFamily="34" charset="-122"/>
                <a:cs typeface="Arial" pitchFamily="34" charset="-120"/>
              </a:rPr>
              <a:t>ANDROMEDA-SHOCK · HERNÁNDEZ ET AL., JAMA 2019</a:t>
            </a:r>
            <a:endParaRPr lang="en-US" sz="1200" dirty="0"/>
          </a:p>
        </p:txBody>
      </p:sp>
      <p:sp>
        <p:nvSpPr>
          <p:cNvPr id="4" name="Text 2"/>
          <p:cNvSpPr>
            <a:spLocks noGrp="1"/>
          </p:cNvSpPr>
          <p:nvPr>
            <p:ph type="title"/>
          </p:nvPr>
        </p:nvSpPr>
        <p:spPr>
          <a:xfrm>
            <a:off x="812800" y="883245"/>
            <a:ext cx="10883392" cy="444500"/>
          </a:xfrm>
          <a:prstGeom prst="rect">
            <a:avLst/>
          </a:prstGeom>
          <a:noFill/>
          <a:ln/>
        </p:spPr>
        <p:txBody>
          <a:bodyPr wrap="square" lIns="0" tIns="0" rIns="0" bIns="0" rtlCol="0" anchor="t">
            <a:normAutofit/>
          </a:bodyPr>
          <a:lstStyle/>
          <a:p>
            <a:pPr marL="0" indent="0" algn="l">
              <a:lnSpc>
                <a:spcPts val="3300"/>
              </a:lnSpc>
              <a:buNone/>
            </a:pPr>
            <a:r>
              <a:rPr lang="en-US" sz="3000" b="1" i="0" dirty="0">
                <a:solidFill>
                  <a:srgbClr val="0E2A47"/>
                </a:solidFill>
                <a:latin typeface="Georgia" pitchFamily="18" charset="0"/>
                <a:ea typeface="Georgia" pitchFamily="18" charset="-122"/>
                <a:cs typeface="Georgia" pitchFamily="18" charset="-120"/>
              </a:rPr>
              <a:t>El primer ensayo: CRT contra lactato</a:t>
            </a:r>
            <a:endParaRPr lang="en-US" sz="3000" dirty="0"/>
          </a:p>
        </p:txBody>
      </p:sp>
      <p:sp>
        <p:nvSpPr>
          <p:cNvPr id="5" name="Shape 3"/>
          <p:cNvSpPr/>
          <p:nvPr/>
        </p:nvSpPr>
        <p:spPr>
          <a:xfrm>
            <a:off x="807339" y="3098800"/>
            <a:ext cx="5715000" cy="660400"/>
          </a:xfrm>
          <a:prstGeom prst="roundRect">
            <a:avLst>
              <a:gd name="adj" fmla="val 15385"/>
            </a:avLst>
          </a:prstGeom>
          <a:solidFill>
            <a:srgbClr val="F2F6FA"/>
          </a:solidFill>
          <a:ln/>
        </p:spPr>
      </p:sp>
      <p:sp>
        <p:nvSpPr>
          <p:cNvPr id="6" name="Text 4"/>
          <p:cNvSpPr/>
          <p:nvPr/>
        </p:nvSpPr>
        <p:spPr>
          <a:xfrm>
            <a:off x="947039" y="3200400"/>
            <a:ext cx="457200" cy="457200"/>
          </a:xfrm>
          <a:custGeom>
            <a:avLst/>
            <a:gdLst/>
            <a:ahLst/>
            <a:cxnLst/>
            <a:rect l="l" t="t" r="r" b="b"/>
            <a:pathLst>
              <a:path w="457200" h="457200">
                <a:moveTo>
                  <a:pt x="228600" y="0"/>
                </a:moveTo>
                <a:lnTo>
                  <a:pt x="228600" y="0"/>
                </a:lnTo>
                <a:arcTo wR="228600" hR="228600" stAng="16200000" swAng="5400000"/>
                <a:lnTo>
                  <a:pt x="457200" y="228600"/>
                </a:lnTo>
                <a:arcTo wR="228600" hR="228600" stAng="0" swAng="5400000"/>
                <a:lnTo>
                  <a:pt x="228600" y="457200"/>
                </a:lnTo>
                <a:arcTo wR="228600" hR="228600" stAng="5400000" swAng="5400000"/>
                <a:lnTo>
                  <a:pt x="0" y="228600"/>
                </a:lnTo>
                <a:arcTo wR="228600" hR="228600" stAng="10800000" swAng="5400000"/>
                <a:close/>
              </a:path>
            </a:pathLst>
          </a:custGeom>
          <a:solidFill>
            <a:srgbClr val="0E2A47"/>
          </a:solidFill>
          <a:ln/>
        </p:spPr>
        <p:txBody>
          <a:bodyPr wrap="square" lIns="0" tIns="0" rIns="0" bIns="0" rtlCol="0" anchor="ctr">
            <a:normAutofit/>
          </a:bodyPr>
          <a:lstStyle/>
          <a:p>
            <a:pPr marL="0" indent="0" algn="ctr">
              <a:lnSpc>
                <a:spcPts val="2800"/>
              </a:lnSpc>
              <a:buNone/>
            </a:pPr>
            <a:r>
              <a:rPr lang="en-US" sz="2000" b="1" dirty="0">
                <a:solidFill>
                  <a:srgbClr val="FFFFFF"/>
                </a:solidFill>
                <a:latin typeface="Georgia" pitchFamily="18" charset="0"/>
                <a:ea typeface="Georgia" pitchFamily="18" charset="-122"/>
                <a:cs typeface="Georgia" pitchFamily="18" charset="-120"/>
              </a:rPr>
              <a:t>P</a:t>
            </a:r>
            <a:endParaRPr lang="en-US" sz="2000" dirty="0"/>
          </a:p>
        </p:txBody>
      </p:sp>
      <p:sp>
        <p:nvSpPr>
          <p:cNvPr id="7" name="Text 5"/>
          <p:cNvSpPr/>
          <p:nvPr/>
        </p:nvSpPr>
        <p:spPr>
          <a:xfrm>
            <a:off x="1543939" y="3206155"/>
            <a:ext cx="4983861" cy="471091"/>
          </a:xfrm>
          <a:prstGeom prst="rect">
            <a:avLst/>
          </a:prstGeom>
          <a:noFill/>
          <a:ln/>
        </p:spPr>
        <p:txBody>
          <a:bodyPr wrap="square" lIns="0" tIns="0" rIns="0" bIns="0" rtlCol="0" anchor="t">
            <a:normAutofit/>
          </a:bodyPr>
          <a:lstStyle/>
          <a:p>
            <a:pPr marL="0" indent="0" algn="l">
              <a:lnSpc>
                <a:spcPts val="1755"/>
              </a:lnSpc>
              <a:buNone/>
            </a:pPr>
            <a:r>
              <a:rPr lang="en-US" sz="1300" b="1" dirty="0">
                <a:solidFill>
                  <a:srgbClr val="0E2A47"/>
                </a:solidFill>
                <a:latin typeface="Arial" pitchFamily="34" charset="0"/>
                <a:ea typeface="Arial" pitchFamily="34" charset="-122"/>
                <a:cs typeface="Arial" pitchFamily="34" charset="-120"/>
              </a:rPr>
              <a:t>424 adultos</a:t>
            </a:r>
            <a:r>
              <a:rPr lang="en-US" sz="1300" dirty="0">
                <a:solidFill>
                  <a:srgbClr val="3D4B5C"/>
                </a:solidFill>
                <a:latin typeface="Arial" pitchFamily="34" charset="0"/>
                <a:ea typeface="Arial" pitchFamily="34" charset="-122"/>
                <a:cs typeface="Arial" pitchFamily="34" charset="-120"/>
              </a:rPr>
              <a:t> con shock séptico temprano (Sepsis-3, menos de 4 h), 28 UCI de Argentina, Chile, Colombia, Ecuador y Uruguay</a:t>
            </a:r>
            <a:endParaRPr lang="en-US" sz="1300" dirty="0"/>
          </a:p>
        </p:txBody>
      </p:sp>
      <p:sp>
        <p:nvSpPr>
          <p:cNvPr id="8" name="Shape 6"/>
          <p:cNvSpPr/>
          <p:nvPr/>
        </p:nvSpPr>
        <p:spPr>
          <a:xfrm>
            <a:off x="807339" y="3860800"/>
            <a:ext cx="5715000" cy="660400"/>
          </a:xfrm>
          <a:prstGeom prst="roundRect">
            <a:avLst>
              <a:gd name="adj" fmla="val 15385"/>
            </a:avLst>
          </a:prstGeom>
          <a:solidFill>
            <a:srgbClr val="E6F0F9"/>
          </a:solidFill>
          <a:ln/>
        </p:spPr>
      </p:sp>
      <p:sp>
        <p:nvSpPr>
          <p:cNvPr id="9" name="Text 7"/>
          <p:cNvSpPr/>
          <p:nvPr/>
        </p:nvSpPr>
        <p:spPr>
          <a:xfrm>
            <a:off x="947039" y="3962400"/>
            <a:ext cx="457200" cy="457200"/>
          </a:xfrm>
          <a:custGeom>
            <a:avLst/>
            <a:gdLst/>
            <a:ahLst/>
            <a:cxnLst/>
            <a:rect l="l" t="t" r="r" b="b"/>
            <a:pathLst>
              <a:path w="457200" h="457200">
                <a:moveTo>
                  <a:pt x="228600" y="0"/>
                </a:moveTo>
                <a:lnTo>
                  <a:pt x="228600" y="0"/>
                </a:lnTo>
                <a:arcTo wR="228600" hR="228600" stAng="16200000" swAng="5400000"/>
                <a:lnTo>
                  <a:pt x="457200" y="228600"/>
                </a:lnTo>
                <a:arcTo wR="228600" hR="228600" stAng="0" swAng="5400000"/>
                <a:lnTo>
                  <a:pt x="228600" y="457200"/>
                </a:lnTo>
                <a:arcTo wR="228600" hR="228600" stAng="5400000" swAng="5400000"/>
                <a:lnTo>
                  <a:pt x="0" y="228600"/>
                </a:lnTo>
                <a:arcTo wR="228600" hR="228600" stAng="10800000" swAng="5400000"/>
                <a:close/>
              </a:path>
            </a:pathLst>
          </a:custGeom>
          <a:solidFill>
            <a:srgbClr val="1F6FB2"/>
          </a:solidFill>
          <a:ln/>
        </p:spPr>
        <p:txBody>
          <a:bodyPr wrap="square" lIns="0" tIns="0" rIns="0" bIns="0" rtlCol="0" anchor="ctr">
            <a:normAutofit/>
          </a:bodyPr>
          <a:lstStyle/>
          <a:p>
            <a:pPr marL="0" indent="0" algn="ctr">
              <a:lnSpc>
                <a:spcPts val="2800"/>
              </a:lnSpc>
              <a:buNone/>
            </a:pPr>
            <a:r>
              <a:rPr lang="en-US" sz="2000" b="1" dirty="0">
                <a:solidFill>
                  <a:srgbClr val="FFFFFF"/>
                </a:solidFill>
                <a:latin typeface="Georgia" pitchFamily="18" charset="0"/>
                <a:ea typeface="Georgia" pitchFamily="18" charset="-122"/>
                <a:cs typeface="Georgia" pitchFamily="18" charset="-120"/>
              </a:rPr>
              <a:t>I</a:t>
            </a:r>
            <a:endParaRPr lang="en-US" sz="2000" dirty="0"/>
          </a:p>
        </p:txBody>
      </p:sp>
      <p:sp>
        <p:nvSpPr>
          <p:cNvPr id="10" name="Text 8"/>
          <p:cNvSpPr/>
          <p:nvPr/>
        </p:nvSpPr>
        <p:spPr>
          <a:xfrm>
            <a:off x="1543939" y="3968155"/>
            <a:ext cx="4983861" cy="471091"/>
          </a:xfrm>
          <a:prstGeom prst="rect">
            <a:avLst/>
          </a:prstGeom>
          <a:noFill/>
          <a:ln/>
        </p:spPr>
        <p:txBody>
          <a:bodyPr wrap="square" lIns="0" tIns="0" rIns="0" bIns="0" rtlCol="0" anchor="t">
            <a:normAutofit/>
          </a:bodyPr>
          <a:lstStyle/>
          <a:p>
            <a:pPr marL="0" indent="0" algn="l">
              <a:lnSpc>
                <a:spcPts val="1755"/>
              </a:lnSpc>
              <a:buNone/>
            </a:pPr>
            <a:r>
              <a:rPr lang="en-US" sz="1300" b="1" dirty="0">
                <a:solidFill>
                  <a:srgbClr val="0E2A47"/>
                </a:solidFill>
                <a:latin typeface="Arial" pitchFamily="34" charset="0"/>
                <a:ea typeface="Arial" pitchFamily="34" charset="-122"/>
                <a:cs typeface="Arial" pitchFamily="34" charset="-120"/>
              </a:rPr>
              <a:t>Reanimar hasta normalizar el CRT</a:t>
            </a:r>
            <a:r>
              <a:rPr lang="en-US" sz="1300" dirty="0">
                <a:solidFill>
                  <a:srgbClr val="3D4B5C"/>
                </a:solidFill>
                <a:latin typeface="Arial" pitchFamily="34" charset="0"/>
                <a:ea typeface="Arial" pitchFamily="34" charset="-122"/>
                <a:cs typeface="Arial" pitchFamily="34" charset="-120"/>
              </a:rPr>
              <a:t>, medido cada 30 min (cada hora una vez normal) durante 8 h</a:t>
            </a:r>
            <a:endParaRPr lang="en-US" sz="1300" dirty="0"/>
          </a:p>
        </p:txBody>
      </p:sp>
      <p:sp>
        <p:nvSpPr>
          <p:cNvPr id="11" name="Shape 9"/>
          <p:cNvSpPr/>
          <p:nvPr/>
        </p:nvSpPr>
        <p:spPr>
          <a:xfrm>
            <a:off x="807339" y="4622800"/>
            <a:ext cx="5715000" cy="660400"/>
          </a:xfrm>
          <a:prstGeom prst="roundRect">
            <a:avLst>
              <a:gd name="adj" fmla="val 15385"/>
            </a:avLst>
          </a:prstGeom>
          <a:solidFill>
            <a:srgbClr val="FDEEDF"/>
          </a:solidFill>
          <a:ln/>
        </p:spPr>
      </p:sp>
      <p:sp>
        <p:nvSpPr>
          <p:cNvPr id="12" name="Text 10"/>
          <p:cNvSpPr/>
          <p:nvPr/>
        </p:nvSpPr>
        <p:spPr>
          <a:xfrm>
            <a:off x="947039" y="4724400"/>
            <a:ext cx="457200" cy="457200"/>
          </a:xfrm>
          <a:custGeom>
            <a:avLst/>
            <a:gdLst/>
            <a:ahLst/>
            <a:cxnLst/>
            <a:rect l="l" t="t" r="r" b="b"/>
            <a:pathLst>
              <a:path w="457200" h="457200">
                <a:moveTo>
                  <a:pt x="228600" y="0"/>
                </a:moveTo>
                <a:lnTo>
                  <a:pt x="228600" y="0"/>
                </a:lnTo>
                <a:arcTo wR="228600" hR="228600" stAng="16200000" swAng="5400000"/>
                <a:lnTo>
                  <a:pt x="457200" y="228600"/>
                </a:lnTo>
                <a:arcTo wR="228600" hR="228600" stAng="0" swAng="5400000"/>
                <a:lnTo>
                  <a:pt x="228600" y="457200"/>
                </a:lnTo>
                <a:arcTo wR="228600" hR="228600" stAng="5400000" swAng="5400000"/>
                <a:lnTo>
                  <a:pt x="0" y="228600"/>
                </a:lnTo>
                <a:arcTo wR="228600" hR="228600" stAng="10800000" swAng="5400000"/>
                <a:close/>
              </a:path>
            </a:pathLst>
          </a:custGeom>
          <a:solidFill>
            <a:srgbClr val="E07B24"/>
          </a:solidFill>
          <a:ln/>
        </p:spPr>
        <p:txBody>
          <a:bodyPr wrap="square" lIns="0" tIns="0" rIns="0" bIns="0" rtlCol="0" anchor="ctr">
            <a:normAutofit/>
          </a:bodyPr>
          <a:lstStyle/>
          <a:p>
            <a:pPr marL="0" indent="0" algn="ctr">
              <a:lnSpc>
                <a:spcPts val="2800"/>
              </a:lnSpc>
              <a:buNone/>
            </a:pPr>
            <a:r>
              <a:rPr lang="en-US" sz="2000" b="1" dirty="0">
                <a:solidFill>
                  <a:srgbClr val="2B1404"/>
                </a:solidFill>
                <a:latin typeface="Georgia" pitchFamily="18" charset="0"/>
                <a:ea typeface="Georgia" pitchFamily="18" charset="-122"/>
                <a:cs typeface="Georgia" pitchFamily="18" charset="-120"/>
              </a:rPr>
              <a:t>C</a:t>
            </a:r>
            <a:endParaRPr lang="en-US" sz="2000" dirty="0"/>
          </a:p>
        </p:txBody>
      </p:sp>
      <p:sp>
        <p:nvSpPr>
          <p:cNvPr id="13" name="Text 11"/>
          <p:cNvSpPr/>
          <p:nvPr/>
        </p:nvSpPr>
        <p:spPr>
          <a:xfrm>
            <a:off x="1543939" y="4730155"/>
            <a:ext cx="4983861" cy="471091"/>
          </a:xfrm>
          <a:prstGeom prst="rect">
            <a:avLst/>
          </a:prstGeom>
          <a:noFill/>
          <a:ln/>
        </p:spPr>
        <p:txBody>
          <a:bodyPr wrap="square" lIns="0" tIns="0" rIns="0" bIns="0" rtlCol="0" anchor="t">
            <a:normAutofit/>
          </a:bodyPr>
          <a:lstStyle/>
          <a:p>
            <a:pPr marL="0" indent="0" algn="l">
              <a:lnSpc>
                <a:spcPts val="1755"/>
              </a:lnSpc>
              <a:buNone/>
            </a:pPr>
            <a:r>
              <a:rPr lang="en-US" sz="1300" b="1" dirty="0">
                <a:solidFill>
                  <a:srgbClr val="0E2A47"/>
                </a:solidFill>
                <a:latin typeface="Arial" pitchFamily="34" charset="0"/>
                <a:ea typeface="Arial" pitchFamily="34" charset="-122"/>
                <a:cs typeface="Arial" pitchFamily="34" charset="-120"/>
              </a:rPr>
              <a:t>Reanimar guiándose por el lactato</a:t>
            </a:r>
            <a:r>
              <a:rPr lang="en-US" sz="1300" dirty="0">
                <a:solidFill>
                  <a:srgbClr val="3D4B5C"/>
                </a:solidFill>
                <a:latin typeface="Arial" pitchFamily="34" charset="0"/>
                <a:ea typeface="Arial" pitchFamily="34" charset="-122"/>
                <a:cs typeface="Arial" pitchFamily="34" charset="-120"/>
              </a:rPr>
              <a:t>: normalizarlo o bajarlo 20% cada 2 h, durante 8 h</a:t>
            </a:r>
            <a:endParaRPr lang="en-US" sz="1300" dirty="0"/>
          </a:p>
        </p:txBody>
      </p:sp>
      <p:sp>
        <p:nvSpPr>
          <p:cNvPr id="14" name="Shape 12"/>
          <p:cNvSpPr/>
          <p:nvPr/>
        </p:nvSpPr>
        <p:spPr>
          <a:xfrm>
            <a:off x="807339" y="5384800"/>
            <a:ext cx="5715000" cy="660400"/>
          </a:xfrm>
          <a:prstGeom prst="roundRect">
            <a:avLst>
              <a:gd name="adj" fmla="val 15385"/>
            </a:avLst>
          </a:prstGeom>
          <a:solidFill>
            <a:srgbClr val="F4F5F7"/>
          </a:solidFill>
          <a:ln/>
        </p:spPr>
      </p:sp>
      <p:sp>
        <p:nvSpPr>
          <p:cNvPr id="15" name="Text 13"/>
          <p:cNvSpPr/>
          <p:nvPr/>
        </p:nvSpPr>
        <p:spPr>
          <a:xfrm>
            <a:off x="947039" y="5486400"/>
            <a:ext cx="457200" cy="457200"/>
          </a:xfrm>
          <a:custGeom>
            <a:avLst/>
            <a:gdLst/>
            <a:ahLst/>
            <a:cxnLst/>
            <a:rect l="l" t="t" r="r" b="b"/>
            <a:pathLst>
              <a:path w="457200" h="457200">
                <a:moveTo>
                  <a:pt x="228600" y="0"/>
                </a:moveTo>
                <a:lnTo>
                  <a:pt x="228600" y="0"/>
                </a:lnTo>
                <a:arcTo wR="228600" hR="228600" stAng="16200000" swAng="5400000"/>
                <a:lnTo>
                  <a:pt x="457200" y="228600"/>
                </a:lnTo>
                <a:arcTo wR="228600" hR="228600" stAng="0" swAng="5400000"/>
                <a:lnTo>
                  <a:pt x="228600" y="457200"/>
                </a:lnTo>
                <a:arcTo wR="228600" hR="228600" stAng="5400000" swAng="5400000"/>
                <a:lnTo>
                  <a:pt x="0" y="228600"/>
                </a:lnTo>
                <a:arcTo wR="228600" hR="228600" stAng="10800000" swAng="5400000"/>
                <a:close/>
              </a:path>
            </a:pathLst>
          </a:custGeom>
          <a:solidFill>
            <a:srgbClr val="5E6A78"/>
          </a:solidFill>
          <a:ln/>
        </p:spPr>
        <p:txBody>
          <a:bodyPr wrap="square" lIns="0" tIns="0" rIns="0" bIns="0" rtlCol="0" anchor="ctr">
            <a:normAutofit/>
          </a:bodyPr>
          <a:lstStyle/>
          <a:p>
            <a:pPr marL="0" indent="0" algn="ctr">
              <a:lnSpc>
                <a:spcPts val="2800"/>
              </a:lnSpc>
              <a:buNone/>
            </a:pPr>
            <a:r>
              <a:rPr lang="en-US" sz="2000" b="1" dirty="0">
                <a:solidFill>
                  <a:srgbClr val="FFFFFF"/>
                </a:solidFill>
                <a:latin typeface="Georgia" pitchFamily="18" charset="0"/>
                <a:ea typeface="Georgia" pitchFamily="18" charset="-122"/>
                <a:cs typeface="Georgia" pitchFamily="18" charset="-120"/>
              </a:rPr>
              <a:t>O</a:t>
            </a:r>
            <a:endParaRPr lang="en-US" sz="2000" dirty="0"/>
          </a:p>
        </p:txBody>
      </p:sp>
      <p:sp>
        <p:nvSpPr>
          <p:cNvPr id="16" name="Text 14"/>
          <p:cNvSpPr/>
          <p:nvPr/>
        </p:nvSpPr>
        <p:spPr>
          <a:xfrm>
            <a:off x="1543939" y="5492155"/>
            <a:ext cx="4983861" cy="471091"/>
          </a:xfrm>
          <a:prstGeom prst="rect">
            <a:avLst/>
          </a:prstGeom>
          <a:noFill/>
          <a:ln/>
        </p:spPr>
        <p:txBody>
          <a:bodyPr wrap="square" lIns="0" tIns="0" rIns="0" bIns="0" rtlCol="0" anchor="t">
            <a:normAutofit/>
          </a:bodyPr>
          <a:lstStyle/>
          <a:p>
            <a:pPr marL="0" indent="0" algn="l">
              <a:lnSpc>
                <a:spcPts val="1755"/>
              </a:lnSpc>
              <a:buNone/>
            </a:pPr>
            <a:r>
              <a:rPr lang="en-US" sz="1300" b="1" dirty="0">
                <a:solidFill>
                  <a:srgbClr val="0E2A47"/>
                </a:solidFill>
                <a:latin typeface="Arial" pitchFamily="34" charset="0"/>
                <a:ea typeface="Arial" pitchFamily="34" charset="-122"/>
                <a:cs typeface="Arial" pitchFamily="34" charset="-120"/>
              </a:rPr>
              <a:t>Primario:</a:t>
            </a:r>
            <a:r>
              <a:rPr lang="en-US" sz="1300" dirty="0">
                <a:solidFill>
                  <a:srgbClr val="3D4B5C"/>
                </a:solidFill>
                <a:latin typeface="Arial" pitchFamily="34" charset="0"/>
                <a:ea typeface="Arial" pitchFamily="34" charset="-122"/>
                <a:cs typeface="Arial" pitchFamily="34" charset="-120"/>
              </a:rPr>
              <a:t> mortalidad a 28 días. </a:t>
            </a:r>
            <a:r>
              <a:rPr lang="en-US" sz="1300" b="1" dirty="0">
                <a:solidFill>
                  <a:srgbClr val="0E2A47"/>
                </a:solidFill>
                <a:latin typeface="Arial" pitchFamily="34" charset="0"/>
                <a:ea typeface="Arial" pitchFamily="34" charset="-122"/>
                <a:cs typeface="Arial" pitchFamily="34" charset="-120"/>
              </a:rPr>
              <a:t>Secundarios:</a:t>
            </a:r>
            <a:r>
              <a:rPr lang="en-US" sz="1300" dirty="0">
                <a:solidFill>
                  <a:srgbClr val="3D4B5C"/>
                </a:solidFill>
                <a:latin typeface="Arial" pitchFamily="34" charset="0"/>
                <a:ea typeface="Arial" pitchFamily="34" charset="-122"/>
                <a:cs typeface="Arial" pitchFamily="34" charset="-120"/>
              </a:rPr>
              <a:t> SOFA a las 72 h, días libres de soporte, estancia</a:t>
            </a:r>
            <a:endParaRPr lang="en-US" sz="1300" dirty="0"/>
          </a:p>
        </p:txBody>
      </p:sp>
      <p:sp>
        <p:nvSpPr>
          <p:cNvPr id="17" name="Text 15"/>
          <p:cNvSpPr/>
          <p:nvPr/>
        </p:nvSpPr>
        <p:spPr>
          <a:xfrm>
            <a:off x="6679632" y="1572352"/>
            <a:ext cx="4735322" cy="284427"/>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0E2A47"/>
                </a:solidFill>
                <a:latin typeface="Arial" pitchFamily="34" charset="0"/>
                <a:ea typeface="Arial" pitchFamily="34" charset="-122"/>
                <a:cs typeface="Arial" pitchFamily="34" charset="-120"/>
              </a:rPr>
              <a:t>Resultados</a:t>
            </a:r>
            <a:endParaRPr lang="en-US" sz="1700" dirty="0"/>
          </a:p>
        </p:txBody>
      </p:sp>
      <p:sp>
        <p:nvSpPr>
          <p:cNvPr id="18" name="Shape 16"/>
          <p:cNvSpPr/>
          <p:nvPr/>
        </p:nvSpPr>
        <p:spPr>
          <a:xfrm>
            <a:off x="6679632" y="1932981"/>
            <a:ext cx="4597400" cy="1269868"/>
          </a:xfrm>
          <a:prstGeom prst="roundRect">
            <a:avLst>
              <a:gd name="adj" fmla="val 9001"/>
            </a:avLst>
          </a:prstGeom>
          <a:solidFill>
            <a:srgbClr val="0E2A47"/>
          </a:solidFill>
          <a:ln/>
        </p:spPr>
      </p:sp>
      <p:sp>
        <p:nvSpPr>
          <p:cNvPr id="19" name="Text 17"/>
          <p:cNvSpPr/>
          <p:nvPr/>
        </p:nvSpPr>
        <p:spPr>
          <a:xfrm>
            <a:off x="6857432" y="2085381"/>
            <a:ext cx="4369054"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C9D8E8"/>
                </a:solidFill>
                <a:latin typeface="Arial" pitchFamily="34" charset="0"/>
                <a:ea typeface="Arial" pitchFamily="34" charset="-122"/>
                <a:cs typeface="Arial" pitchFamily="34" charset="-120"/>
              </a:rPr>
              <a:t>Mortalidad a 28 días · CRT vs lactato</a:t>
            </a:r>
            <a:endParaRPr lang="en-US" sz="1200" dirty="0"/>
          </a:p>
        </p:txBody>
      </p:sp>
      <p:sp>
        <p:nvSpPr>
          <p:cNvPr id="20" name="Text 18"/>
          <p:cNvSpPr/>
          <p:nvPr/>
        </p:nvSpPr>
        <p:spPr>
          <a:xfrm>
            <a:off x="6857432" y="2336802"/>
            <a:ext cx="4369054" cy="487627"/>
          </a:xfrm>
          <a:prstGeom prst="rect">
            <a:avLst/>
          </a:prstGeom>
          <a:noFill/>
          <a:ln/>
        </p:spPr>
        <p:txBody>
          <a:bodyPr wrap="square" lIns="0" tIns="0" rIns="0" bIns="0" rtlCol="0" anchor="t">
            <a:normAutofit/>
          </a:bodyPr>
          <a:lstStyle/>
          <a:p>
            <a:pPr marL="0" indent="0" algn="l">
              <a:lnSpc>
                <a:spcPts val="3640"/>
              </a:lnSpc>
              <a:buNone/>
            </a:pPr>
            <a:r>
              <a:rPr lang="en-US" sz="2600" b="1" dirty="0">
                <a:solidFill>
                  <a:srgbClr val="FFFFFF"/>
                </a:solidFill>
                <a:latin typeface="Georgia" pitchFamily="18" charset="0"/>
                <a:ea typeface="Georgia" pitchFamily="18" charset="-122"/>
                <a:cs typeface="Georgia" pitchFamily="18" charset="-120"/>
              </a:rPr>
              <a:t>34,9% vs 43,4%</a:t>
            </a:r>
            <a:endParaRPr lang="en-US" sz="2600" dirty="0"/>
          </a:p>
        </p:txBody>
      </p:sp>
      <p:sp>
        <p:nvSpPr>
          <p:cNvPr id="21" name="Text 19"/>
          <p:cNvSpPr/>
          <p:nvPr/>
        </p:nvSpPr>
        <p:spPr>
          <a:xfrm>
            <a:off x="6857432" y="2837131"/>
            <a:ext cx="4369054"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C9D8E8"/>
                </a:solidFill>
                <a:latin typeface="Arial" pitchFamily="34" charset="0"/>
                <a:ea typeface="Arial" pitchFamily="34" charset="-122"/>
                <a:cs typeface="Arial" pitchFamily="34" charset="-120"/>
              </a:rPr>
              <a:t>74/212 vs 92/212 · HR 0,75 (IC 95%: 0,55–1,02) · p = 0,06</a:t>
            </a:r>
            <a:endParaRPr lang="en-US" sz="1200" dirty="0"/>
          </a:p>
        </p:txBody>
      </p:sp>
      <p:sp>
        <p:nvSpPr>
          <p:cNvPr id="22" name="Shape 20"/>
          <p:cNvSpPr/>
          <p:nvPr/>
        </p:nvSpPr>
        <p:spPr>
          <a:xfrm>
            <a:off x="6679632" y="3304452"/>
            <a:ext cx="4597400" cy="1090940"/>
          </a:xfrm>
          <a:prstGeom prst="roundRect">
            <a:avLst>
              <a:gd name="adj" fmla="val 9741"/>
            </a:avLst>
          </a:prstGeom>
          <a:solidFill>
            <a:srgbClr val="E6F0F9"/>
          </a:solidFill>
          <a:ln/>
        </p:spPr>
      </p:sp>
      <p:sp>
        <p:nvSpPr>
          <p:cNvPr id="23" name="Text 21"/>
          <p:cNvSpPr/>
          <p:nvPr/>
        </p:nvSpPr>
        <p:spPr>
          <a:xfrm>
            <a:off x="6857432" y="3444151"/>
            <a:ext cx="4369054"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1B4F86"/>
                </a:solidFill>
                <a:latin typeface="Arial" pitchFamily="34" charset="0"/>
                <a:ea typeface="Arial" pitchFamily="34" charset="-122"/>
                <a:cs typeface="Arial" pitchFamily="34" charset="-120"/>
              </a:rPr>
              <a:t>SOFA a las 72 h</a:t>
            </a:r>
            <a:endParaRPr lang="en-US" sz="1200" dirty="0"/>
          </a:p>
        </p:txBody>
      </p:sp>
      <p:sp>
        <p:nvSpPr>
          <p:cNvPr id="24" name="Text 22"/>
          <p:cNvSpPr/>
          <p:nvPr/>
        </p:nvSpPr>
        <p:spPr>
          <a:xfrm>
            <a:off x="6857432" y="3609847"/>
            <a:ext cx="4369054" cy="416520"/>
          </a:xfrm>
          <a:prstGeom prst="rect">
            <a:avLst/>
          </a:prstGeom>
          <a:noFill/>
          <a:ln/>
        </p:spPr>
        <p:txBody>
          <a:bodyPr wrap="square" lIns="0" tIns="0" rIns="0" bIns="0" rtlCol="0" anchor="t">
            <a:normAutofit/>
          </a:bodyPr>
          <a:lstStyle/>
          <a:p>
            <a:pPr marL="0" indent="0" algn="l">
              <a:lnSpc>
                <a:spcPts val="3080"/>
              </a:lnSpc>
              <a:buNone/>
            </a:pPr>
            <a:r>
              <a:rPr lang="en-US" sz="2200" b="1" dirty="0">
                <a:solidFill>
                  <a:srgbClr val="0E2A47"/>
                </a:solidFill>
                <a:latin typeface="Georgia" pitchFamily="18" charset="0"/>
                <a:ea typeface="Georgia" pitchFamily="18" charset="-122"/>
                <a:cs typeface="Georgia" pitchFamily="18" charset="-120"/>
              </a:rPr>
              <a:t>−1,00 punto</a:t>
            </a:r>
            <a:endParaRPr lang="en-US" sz="2200" dirty="0"/>
          </a:p>
        </p:txBody>
      </p:sp>
      <p:sp>
        <p:nvSpPr>
          <p:cNvPr id="25" name="Text 23"/>
          <p:cNvSpPr/>
          <p:nvPr/>
        </p:nvSpPr>
        <p:spPr>
          <a:xfrm>
            <a:off x="6857432" y="4010492"/>
            <a:ext cx="4369054"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3D4B5C"/>
                </a:solidFill>
                <a:latin typeface="Arial" pitchFamily="34" charset="0"/>
                <a:ea typeface="Arial" pitchFamily="34" charset="-122"/>
                <a:cs typeface="Arial" pitchFamily="34" charset="-120"/>
              </a:rPr>
              <a:t>IC 95%: −1,97 a −0,02 · p = 0,045</a:t>
            </a:r>
            <a:endParaRPr lang="en-US" sz="1200" dirty="0"/>
          </a:p>
        </p:txBody>
      </p:sp>
      <p:pic>
        <p:nvPicPr>
          <p:cNvPr id="29" name="Imagen 28">
            <a:extLst>
              <a:ext uri="{FF2B5EF4-FFF2-40B4-BE49-F238E27FC236}">
                <a16:creationId xmlns:a16="http://schemas.microsoft.com/office/drawing/2014/main" id="{D55FAD04-8669-4A97-86D4-21A48106364B}"/>
              </a:ext>
            </a:extLst>
          </p:cNvPr>
          <p:cNvPicPr>
            <a:picLocks noChangeAspect="1"/>
          </p:cNvPicPr>
          <p:nvPr/>
        </p:nvPicPr>
        <p:blipFill rotWithShape="1">
          <a:blip r:embed="rId3"/>
          <a:srcRect t="3423" b="33265"/>
          <a:stretch/>
        </p:blipFill>
        <p:spPr>
          <a:xfrm>
            <a:off x="812800" y="1613363"/>
            <a:ext cx="5727132" cy="1383838"/>
          </a:xfrm>
          <a:prstGeom prst="rect">
            <a:avLst/>
          </a:prstGeom>
        </p:spPr>
      </p:pic>
      <p:sp>
        <p:nvSpPr>
          <p:cNvPr id="30" name="CuadroTexto 29">
            <a:extLst>
              <a:ext uri="{FF2B5EF4-FFF2-40B4-BE49-F238E27FC236}">
                <a16:creationId xmlns:a16="http://schemas.microsoft.com/office/drawing/2014/main" id="{C142929F-17DB-41FC-84F6-EDB085AF3A95}"/>
              </a:ext>
            </a:extLst>
          </p:cNvPr>
          <p:cNvSpPr txBox="1"/>
          <p:nvPr/>
        </p:nvSpPr>
        <p:spPr>
          <a:xfrm>
            <a:off x="6662038" y="4489450"/>
            <a:ext cx="4564447" cy="1169551"/>
          </a:xfrm>
          <a:prstGeom prst="rect">
            <a:avLst/>
          </a:prstGeom>
          <a:solidFill>
            <a:schemeClr val="bg1">
              <a:lumMod val="95000"/>
            </a:schemeClr>
          </a:solidFill>
          <a:ln>
            <a:solidFill>
              <a:schemeClr val="tx1"/>
            </a:solidFill>
          </a:ln>
        </p:spPr>
        <p:txBody>
          <a:bodyPr wrap="square" rtlCol="0">
            <a:spAutoFit/>
          </a:bodyPr>
          <a:lstStyle/>
          <a:p>
            <a:r>
              <a:rPr lang="es-ES" sz="1400" b="1" dirty="0"/>
              <a:t>ANDROMEDA-SHOCK (2019) </a:t>
            </a:r>
            <a:r>
              <a:rPr lang="es-ES" sz="1400" dirty="0"/>
              <a:t>no demostró una reducción estadísticamente significativa de la mortalidad, pero tampoco demostró que la estrategia guiada por el tiempo de relleno capilar (CRT) fuera ineficaz.</a:t>
            </a:r>
          </a:p>
        </p:txBody>
      </p:sp>
      <p:sp>
        <p:nvSpPr>
          <p:cNvPr id="31" name="Pie Jorge Roja"/>
          <p:cNvSpPr txBox="1"/>
          <p:nvPr/>
        </p:nvSpPr>
        <p:spPr>
          <a:xfrm>
            <a:off x="812800" y="6400000"/>
            <a:ext cx="4000000" cy="260000"/>
          </a:xfrm>
          <a:prstGeom prst="rect">
            <a:avLst/>
          </a:prstGeom>
          <a:noFill/>
        </p:spPr>
        <p:txBody>
          <a:bodyPr wrap="square" anchor="ctr" lIns="0" rIns="0" tIns="0" bIns="0">
            <a:spAutoFit/>
          </a:bodyPr>
          <a:lstStyle/>
          <a:p>
            <a:pPr algn="l"/>
            <a:r>
              <a:rPr sz="1050">
                <a:solidFill>
                  <a:srgbClr val="5E6A78"/>
                </a:solidFill>
                <a:latin typeface="IBM Plex Sans"/>
              </a:rPr>
              <a:t>Jorge Rojas Rodríguez</a:t>
            </a:r>
          </a:p>
        </p:txBody>
      </p:sp>
      <p:sp>
        <p:nvSpPr>
          <p:cNvPr id="32" name="Pie 8"/>
          <p:cNvSpPr txBox="1"/>
          <p:nvPr/>
        </p:nvSpPr>
        <p:spPr>
          <a:xfrm>
            <a:off x="5596000" y="6400000"/>
            <a:ext cx="1000000" cy="260000"/>
          </a:xfrm>
          <a:prstGeom prst="rect">
            <a:avLst/>
          </a:prstGeom>
          <a:noFill/>
        </p:spPr>
        <p:txBody>
          <a:bodyPr wrap="square" anchor="ctr" lIns="0" rIns="0" tIns="0" bIns="0">
            <a:spAutoFit/>
          </a:bodyPr>
          <a:lstStyle/>
          <a:p>
            <a:pPr algn="ctr"/>
            <a:r>
              <a:rPr sz="1050">
                <a:solidFill>
                  <a:srgbClr val="5E6A78"/>
                </a:solidFill>
                <a:latin typeface="IBM Plex Sans"/>
              </a:rPr>
              <a:t>8</a:t>
            </a:r>
          </a:p>
        </p:txBody>
      </p:sp>
      <p:sp>
        <p:nvSpPr>
          <p:cNvPr id="33" name="Pie MedicinaCa"/>
          <p:cNvSpPr txBox="1"/>
          <p:nvPr/>
        </p:nvSpPr>
        <p:spPr>
          <a:xfrm>
            <a:off x="7379200" y="6400000"/>
            <a:ext cx="4000000" cy="260000"/>
          </a:xfrm>
          <a:prstGeom prst="rect">
            <a:avLst/>
          </a:prstGeom>
          <a:noFill/>
        </p:spPr>
        <p:txBody>
          <a:bodyPr wrap="square" anchor="ctr" lIns="0" rIns="0" tIns="0" bIns="0">
            <a:spAutoFit/>
          </a:bodyPr>
          <a:lstStyle/>
          <a:p>
            <a:pPr algn="r"/>
            <a:r>
              <a:rPr sz="1050">
                <a:solidFill>
                  <a:srgbClr val="5E6A78"/>
                </a:solidFill>
                <a:latin typeface="IBM Plex Sans"/>
              </a:rPr>
              <a:t>MedicinaCardiometabolica.com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812800" y="812800"/>
            <a:ext cx="457200" cy="50800"/>
          </a:xfrm>
          <a:prstGeom prst="roundRect">
            <a:avLst>
              <a:gd name="adj" fmla="val 50000"/>
            </a:avLst>
          </a:prstGeom>
          <a:solidFill>
            <a:srgbClr val="E07B24"/>
          </a:solidFill>
          <a:ln/>
        </p:spPr>
      </p:sp>
      <p:sp>
        <p:nvSpPr>
          <p:cNvPr id="3" name="Text 1"/>
          <p:cNvSpPr/>
          <p:nvPr/>
        </p:nvSpPr>
        <p:spPr>
          <a:xfrm>
            <a:off x="812800" y="9525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B4541A"/>
                </a:solidFill>
                <a:latin typeface="Arial" pitchFamily="34" charset="0"/>
                <a:ea typeface="Arial" pitchFamily="34" charset="-122"/>
                <a:cs typeface="Arial" pitchFamily="34" charset="-120"/>
              </a:rPr>
              <a:t>ANDROMEDA-SHOCK-2 · HERNÁNDEZ ET AL., JAMA 2025</a:t>
            </a:r>
            <a:endParaRPr lang="en-US" sz="1200" dirty="0"/>
          </a:p>
        </p:txBody>
      </p:sp>
      <p:sp>
        <p:nvSpPr>
          <p:cNvPr id="4" name="Text 2"/>
          <p:cNvSpPr>
            <a:spLocks noGrp="1"/>
          </p:cNvSpPr>
          <p:nvPr>
            <p:ph type="title"/>
          </p:nvPr>
        </p:nvSpPr>
        <p:spPr>
          <a:xfrm>
            <a:off x="812800" y="1254720"/>
            <a:ext cx="10883392" cy="444500"/>
          </a:xfrm>
          <a:prstGeom prst="rect">
            <a:avLst/>
          </a:prstGeom>
          <a:noFill/>
          <a:ln/>
        </p:spPr>
        <p:txBody>
          <a:bodyPr wrap="square" lIns="0" tIns="0" rIns="0" bIns="0" rtlCol="0" anchor="t">
            <a:normAutofit/>
          </a:bodyPr>
          <a:lstStyle/>
          <a:p>
            <a:pPr marL="0" indent="0" algn="l">
              <a:lnSpc>
                <a:spcPts val="3300"/>
              </a:lnSpc>
              <a:buNone/>
            </a:pPr>
            <a:r>
              <a:rPr lang="en-US" sz="3000" b="1" i="0" dirty="0">
                <a:solidFill>
                  <a:srgbClr val="0E2A47"/>
                </a:solidFill>
                <a:latin typeface="Georgia" pitchFamily="18" charset="0"/>
                <a:ea typeface="Georgia" pitchFamily="18" charset="-122"/>
                <a:cs typeface="Georgia" pitchFamily="18" charset="-120"/>
              </a:rPr>
              <a:t>El segundo ensayo: estrategia personalizada</a:t>
            </a:r>
            <a:endParaRPr lang="en-US" sz="3000" dirty="0"/>
          </a:p>
        </p:txBody>
      </p:sp>
      <p:sp>
        <p:nvSpPr>
          <p:cNvPr id="5" name="Shape 3"/>
          <p:cNvSpPr/>
          <p:nvPr/>
        </p:nvSpPr>
        <p:spPr>
          <a:xfrm>
            <a:off x="812800" y="1902420"/>
            <a:ext cx="6223000" cy="1178388"/>
          </a:xfrm>
          <a:prstGeom prst="roundRect">
            <a:avLst>
              <a:gd name="adj" fmla="val 3233"/>
            </a:avLst>
          </a:prstGeom>
          <a:solidFill>
            <a:srgbClr val="F4F5F7"/>
          </a:solidFill>
          <a:ln/>
        </p:spPr>
      </p:sp>
      <p:sp>
        <p:nvSpPr>
          <p:cNvPr id="6" name="Shape 4"/>
          <p:cNvSpPr/>
          <p:nvPr/>
        </p:nvSpPr>
        <p:spPr>
          <a:xfrm>
            <a:off x="927100" y="2249091"/>
            <a:ext cx="5994400" cy="0"/>
          </a:xfrm>
          <a:prstGeom prst="line">
            <a:avLst/>
          </a:prstGeom>
          <a:noFill/>
          <a:ln w="12700">
            <a:solidFill>
              <a:srgbClr val="DCE3EA"/>
            </a:solidFill>
            <a:prstDash val="solid"/>
          </a:ln>
        </p:spPr>
      </p:sp>
      <p:sp>
        <p:nvSpPr>
          <p:cNvPr id="7" name="Text 5"/>
          <p:cNvSpPr/>
          <p:nvPr/>
        </p:nvSpPr>
        <p:spPr>
          <a:xfrm>
            <a:off x="927100" y="1991320"/>
            <a:ext cx="6174232"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9B1C1C"/>
                </a:solidFill>
                <a:latin typeface="Arial" pitchFamily="34" charset="0"/>
                <a:ea typeface="Arial" pitchFamily="34" charset="-122"/>
                <a:cs typeface="Arial" pitchFamily="34" charset="-120"/>
              </a:rPr>
              <a:t>Investigación original</a:t>
            </a:r>
            <a:r>
              <a:rPr lang="en-US" sz="1200" dirty="0">
                <a:solidFill>
                  <a:srgbClr val="3D4B5C"/>
                </a:solidFill>
                <a:latin typeface="Arial" pitchFamily="34" charset="0"/>
                <a:ea typeface="Arial" pitchFamily="34" charset="-122"/>
                <a:cs typeface="Arial" pitchFamily="34" charset="-120"/>
              </a:rPr>
              <a:t> | Cuidado del paciente en estado crítico</a:t>
            </a:r>
            <a:endParaRPr lang="en-US" sz="1200" dirty="0"/>
          </a:p>
        </p:txBody>
      </p:sp>
      <p:sp>
        <p:nvSpPr>
          <p:cNvPr id="8" name="Text 6"/>
          <p:cNvSpPr/>
          <p:nvPr/>
        </p:nvSpPr>
        <p:spPr>
          <a:xfrm>
            <a:off x="927100" y="2293541"/>
            <a:ext cx="6174232" cy="454554"/>
          </a:xfrm>
          <a:prstGeom prst="rect">
            <a:avLst/>
          </a:prstGeom>
          <a:noFill/>
          <a:ln/>
        </p:spPr>
        <p:txBody>
          <a:bodyPr wrap="square" lIns="0" tIns="0" rIns="0" bIns="0" rtlCol="0" anchor="t">
            <a:normAutofit/>
          </a:bodyPr>
          <a:lstStyle/>
          <a:p>
            <a:pPr marL="0" indent="0" algn="l">
              <a:lnSpc>
                <a:spcPts val="1690"/>
              </a:lnSpc>
              <a:buNone/>
            </a:pPr>
            <a:r>
              <a:rPr lang="en-US" sz="1300" b="1" dirty="0">
                <a:solidFill>
                  <a:srgbClr val="1B2B3A"/>
                </a:solidFill>
                <a:latin typeface="Arial" pitchFamily="34" charset="0"/>
                <a:ea typeface="Arial" pitchFamily="34" charset="-122"/>
                <a:cs typeface="Arial" pitchFamily="34" charset="-120"/>
              </a:rPr>
              <a:t>Reanimación hemodinámica personalizada dirigida al tiempo de llenado capilar en el shock séptico temprano</a:t>
            </a:r>
            <a:endParaRPr lang="en-US" sz="1300" dirty="0"/>
          </a:p>
        </p:txBody>
      </p:sp>
      <p:sp>
        <p:nvSpPr>
          <p:cNvPr id="9" name="Text 7"/>
          <p:cNvSpPr/>
          <p:nvPr/>
        </p:nvSpPr>
        <p:spPr>
          <a:xfrm>
            <a:off x="927100" y="2760799"/>
            <a:ext cx="6174232" cy="256514"/>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1B2B3A"/>
                </a:solidFill>
                <a:latin typeface="Arial" pitchFamily="34" charset="0"/>
                <a:ea typeface="Arial" pitchFamily="34" charset="-122"/>
                <a:cs typeface="Arial" pitchFamily="34" charset="-120"/>
              </a:rPr>
              <a:t>El ensayo clínico aleatorizado ANDROMEDA-SHOCK-2</a:t>
            </a:r>
            <a:endParaRPr lang="en-US" sz="1300" dirty="0"/>
          </a:p>
        </p:txBody>
      </p:sp>
      <p:sp>
        <p:nvSpPr>
          <p:cNvPr id="10" name="Shape 8"/>
          <p:cNvSpPr/>
          <p:nvPr/>
        </p:nvSpPr>
        <p:spPr>
          <a:xfrm>
            <a:off x="812800" y="3157010"/>
            <a:ext cx="6223000" cy="598091"/>
          </a:xfrm>
          <a:prstGeom prst="roundRect">
            <a:avLst>
              <a:gd name="adj" fmla="val 16987"/>
            </a:avLst>
          </a:prstGeom>
          <a:solidFill>
            <a:srgbClr val="F2F6FA"/>
          </a:solidFill>
          <a:ln/>
        </p:spPr>
      </p:sp>
      <p:sp>
        <p:nvSpPr>
          <p:cNvPr id="11" name="Text 9"/>
          <p:cNvSpPr/>
          <p:nvPr/>
        </p:nvSpPr>
        <p:spPr>
          <a:xfrm>
            <a:off x="952500" y="3252856"/>
            <a:ext cx="406400" cy="406400"/>
          </a:xfrm>
          <a:custGeom>
            <a:avLst/>
            <a:gdLst/>
            <a:ahLst/>
            <a:cxnLst/>
            <a:rect l="l" t="t" r="r" b="b"/>
            <a:pathLst>
              <a:path w="406400" h="406400">
                <a:moveTo>
                  <a:pt x="203200" y="0"/>
                </a:moveTo>
                <a:lnTo>
                  <a:pt x="203200" y="0"/>
                </a:lnTo>
                <a:arcTo wR="203200" hR="203200" stAng="16200000" swAng="5400000"/>
                <a:lnTo>
                  <a:pt x="406400" y="203200"/>
                </a:lnTo>
                <a:arcTo wR="203200" hR="203200" stAng="0" swAng="5400000"/>
                <a:lnTo>
                  <a:pt x="203200" y="406400"/>
                </a:lnTo>
                <a:arcTo wR="203200" hR="203200" stAng="5400000" swAng="5400000"/>
                <a:lnTo>
                  <a:pt x="0" y="203200"/>
                </a:lnTo>
                <a:arcTo wR="203200" hR="203200" stAng="10800000" swAng="5400000"/>
                <a:close/>
              </a:path>
            </a:pathLst>
          </a:custGeom>
          <a:solidFill>
            <a:srgbClr val="0E2A47"/>
          </a:solidFill>
          <a:ln/>
        </p:spPr>
        <p:txBody>
          <a:bodyPr wrap="square" lIns="0" tIns="0" rIns="0" bIns="0" rtlCol="0" anchor="ctr">
            <a:normAutofit/>
          </a:bodyPr>
          <a:lstStyle/>
          <a:p>
            <a:pPr marL="0" indent="0" algn="ctr">
              <a:lnSpc>
                <a:spcPts val="2520"/>
              </a:lnSpc>
              <a:buNone/>
            </a:pPr>
            <a:r>
              <a:rPr lang="en-US" sz="1800" b="1" dirty="0">
                <a:solidFill>
                  <a:srgbClr val="FFFFFF"/>
                </a:solidFill>
                <a:latin typeface="Georgia" pitchFamily="18" charset="0"/>
                <a:ea typeface="Georgia" pitchFamily="18" charset="-122"/>
                <a:cs typeface="Georgia" pitchFamily="18" charset="-120"/>
              </a:rPr>
              <a:t>P</a:t>
            </a:r>
            <a:endParaRPr lang="en-US" sz="1800" dirty="0"/>
          </a:p>
        </p:txBody>
      </p:sp>
      <p:sp>
        <p:nvSpPr>
          <p:cNvPr id="12" name="Text 10"/>
          <p:cNvSpPr/>
          <p:nvPr/>
        </p:nvSpPr>
        <p:spPr>
          <a:xfrm>
            <a:off x="1498600" y="3233210"/>
            <a:ext cx="5559425" cy="471091"/>
          </a:xfrm>
          <a:prstGeom prst="rect">
            <a:avLst/>
          </a:prstGeom>
          <a:noFill/>
          <a:ln/>
        </p:spPr>
        <p:txBody>
          <a:bodyPr wrap="square" lIns="0" tIns="0" rIns="0" bIns="0" rtlCol="0" anchor="t">
            <a:normAutofit/>
          </a:bodyPr>
          <a:lstStyle/>
          <a:p>
            <a:pPr marL="0" indent="0" algn="l">
              <a:lnSpc>
                <a:spcPts val="1755"/>
              </a:lnSpc>
              <a:buNone/>
            </a:pPr>
            <a:r>
              <a:rPr lang="en-US" sz="1300" b="1" dirty="0">
                <a:solidFill>
                  <a:srgbClr val="0E2A47"/>
                </a:solidFill>
                <a:latin typeface="Arial" pitchFamily="34" charset="0"/>
                <a:ea typeface="Arial" pitchFamily="34" charset="-122"/>
                <a:cs typeface="Arial" pitchFamily="34" charset="-120"/>
              </a:rPr>
              <a:t>1501 adultos</a:t>
            </a:r>
            <a:r>
              <a:rPr lang="en-US" sz="1300" dirty="0">
                <a:solidFill>
                  <a:srgbClr val="3D4B5C"/>
                </a:solidFill>
                <a:latin typeface="Arial" pitchFamily="34" charset="0"/>
                <a:ea typeface="Arial" pitchFamily="34" charset="-122"/>
                <a:cs typeface="Arial" pitchFamily="34" charset="-120"/>
              </a:rPr>
              <a:t> con shock séptico temprano (≤ 4 h), en 86 UCI de 19 países</a:t>
            </a:r>
            <a:endParaRPr lang="en-US" sz="1300" dirty="0"/>
          </a:p>
        </p:txBody>
      </p:sp>
      <p:sp>
        <p:nvSpPr>
          <p:cNvPr id="13" name="Shape 11"/>
          <p:cNvSpPr/>
          <p:nvPr/>
        </p:nvSpPr>
        <p:spPr>
          <a:xfrm>
            <a:off x="812800" y="3831301"/>
            <a:ext cx="6223000" cy="598091"/>
          </a:xfrm>
          <a:prstGeom prst="roundRect">
            <a:avLst>
              <a:gd name="adj" fmla="val 16987"/>
            </a:avLst>
          </a:prstGeom>
          <a:solidFill>
            <a:srgbClr val="E6F0F9"/>
          </a:solidFill>
          <a:ln/>
        </p:spPr>
      </p:sp>
      <p:sp>
        <p:nvSpPr>
          <p:cNvPr id="14" name="Text 12"/>
          <p:cNvSpPr/>
          <p:nvPr/>
        </p:nvSpPr>
        <p:spPr>
          <a:xfrm>
            <a:off x="952500" y="3927146"/>
            <a:ext cx="406400" cy="406400"/>
          </a:xfrm>
          <a:custGeom>
            <a:avLst/>
            <a:gdLst/>
            <a:ahLst/>
            <a:cxnLst/>
            <a:rect l="l" t="t" r="r" b="b"/>
            <a:pathLst>
              <a:path w="406400" h="406400">
                <a:moveTo>
                  <a:pt x="203200" y="0"/>
                </a:moveTo>
                <a:lnTo>
                  <a:pt x="203200" y="0"/>
                </a:lnTo>
                <a:arcTo wR="203200" hR="203200" stAng="16200000" swAng="5400000"/>
                <a:lnTo>
                  <a:pt x="406400" y="203200"/>
                </a:lnTo>
                <a:arcTo wR="203200" hR="203200" stAng="0" swAng="5400000"/>
                <a:lnTo>
                  <a:pt x="203200" y="406400"/>
                </a:lnTo>
                <a:arcTo wR="203200" hR="203200" stAng="5400000" swAng="5400000"/>
                <a:lnTo>
                  <a:pt x="0" y="203200"/>
                </a:lnTo>
                <a:arcTo wR="203200" hR="203200" stAng="10800000" swAng="5400000"/>
                <a:close/>
              </a:path>
            </a:pathLst>
          </a:custGeom>
          <a:solidFill>
            <a:srgbClr val="1F6FB2"/>
          </a:solidFill>
          <a:ln/>
        </p:spPr>
        <p:txBody>
          <a:bodyPr wrap="square" lIns="0" tIns="0" rIns="0" bIns="0" rtlCol="0" anchor="ctr">
            <a:normAutofit/>
          </a:bodyPr>
          <a:lstStyle/>
          <a:p>
            <a:pPr marL="0" indent="0" algn="ctr">
              <a:lnSpc>
                <a:spcPts val="2520"/>
              </a:lnSpc>
              <a:buNone/>
            </a:pPr>
            <a:r>
              <a:rPr lang="en-US" sz="1800" b="1" dirty="0">
                <a:solidFill>
                  <a:srgbClr val="FFFFFF"/>
                </a:solidFill>
                <a:latin typeface="Georgia" pitchFamily="18" charset="0"/>
                <a:ea typeface="Georgia" pitchFamily="18" charset="-122"/>
                <a:cs typeface="Georgia" pitchFamily="18" charset="-120"/>
              </a:rPr>
              <a:t>I</a:t>
            </a:r>
            <a:endParaRPr lang="en-US" sz="1800" dirty="0"/>
          </a:p>
        </p:txBody>
      </p:sp>
      <p:sp>
        <p:nvSpPr>
          <p:cNvPr id="15" name="Text 13"/>
          <p:cNvSpPr/>
          <p:nvPr/>
        </p:nvSpPr>
        <p:spPr>
          <a:xfrm>
            <a:off x="1498600" y="3907501"/>
            <a:ext cx="5559425" cy="471091"/>
          </a:xfrm>
          <a:prstGeom prst="rect">
            <a:avLst/>
          </a:prstGeom>
          <a:noFill/>
          <a:ln/>
        </p:spPr>
        <p:txBody>
          <a:bodyPr wrap="square" lIns="0" tIns="0" rIns="0" bIns="0" rtlCol="0" anchor="t">
            <a:normAutofit/>
          </a:bodyPr>
          <a:lstStyle/>
          <a:p>
            <a:pPr marL="0" indent="0" algn="l">
              <a:lnSpc>
                <a:spcPts val="1755"/>
              </a:lnSpc>
              <a:buNone/>
            </a:pPr>
            <a:r>
              <a:rPr lang="en-US" sz="1300" b="1" dirty="0">
                <a:solidFill>
                  <a:srgbClr val="0E2A47"/>
                </a:solidFill>
                <a:latin typeface="Arial" pitchFamily="34" charset="0"/>
                <a:ea typeface="Arial" pitchFamily="34" charset="-122"/>
                <a:cs typeface="Arial" pitchFamily="34" charset="-120"/>
              </a:rPr>
              <a:t>Protocolo de 6 h guiado por CRT</a:t>
            </a:r>
            <a:r>
              <a:rPr lang="en-US" sz="1300" dirty="0">
                <a:solidFill>
                  <a:srgbClr val="3D4B5C"/>
                </a:solidFill>
                <a:latin typeface="Arial" pitchFamily="34" charset="0"/>
                <a:ea typeface="Arial" pitchFamily="34" charset="-122"/>
                <a:cs typeface="Arial" pitchFamily="34" charset="-120"/>
              </a:rPr>
              <a:t>: fenotipo por PP y PAD, respuesta a fluidos, eco y pruebas</a:t>
            </a:r>
            <a:endParaRPr lang="en-US" sz="1300" dirty="0"/>
          </a:p>
        </p:txBody>
      </p:sp>
      <p:sp>
        <p:nvSpPr>
          <p:cNvPr id="16" name="Shape 14"/>
          <p:cNvSpPr/>
          <p:nvPr/>
        </p:nvSpPr>
        <p:spPr>
          <a:xfrm>
            <a:off x="812800" y="4505592"/>
            <a:ext cx="6223000" cy="558800"/>
          </a:xfrm>
          <a:prstGeom prst="roundRect">
            <a:avLst>
              <a:gd name="adj" fmla="val 18182"/>
            </a:avLst>
          </a:prstGeom>
          <a:solidFill>
            <a:srgbClr val="FDEEDF"/>
          </a:solidFill>
          <a:ln/>
        </p:spPr>
      </p:sp>
      <p:sp>
        <p:nvSpPr>
          <p:cNvPr id="17" name="Text 15"/>
          <p:cNvSpPr/>
          <p:nvPr/>
        </p:nvSpPr>
        <p:spPr>
          <a:xfrm>
            <a:off x="952500" y="4581792"/>
            <a:ext cx="406400" cy="406400"/>
          </a:xfrm>
          <a:custGeom>
            <a:avLst/>
            <a:gdLst/>
            <a:ahLst/>
            <a:cxnLst/>
            <a:rect l="l" t="t" r="r" b="b"/>
            <a:pathLst>
              <a:path w="406400" h="406400">
                <a:moveTo>
                  <a:pt x="203200" y="0"/>
                </a:moveTo>
                <a:lnTo>
                  <a:pt x="203200" y="0"/>
                </a:lnTo>
                <a:arcTo wR="203200" hR="203200" stAng="16200000" swAng="5400000"/>
                <a:lnTo>
                  <a:pt x="406400" y="203200"/>
                </a:lnTo>
                <a:arcTo wR="203200" hR="203200" stAng="0" swAng="5400000"/>
                <a:lnTo>
                  <a:pt x="203200" y="406400"/>
                </a:lnTo>
                <a:arcTo wR="203200" hR="203200" stAng="5400000" swAng="5400000"/>
                <a:lnTo>
                  <a:pt x="0" y="203200"/>
                </a:lnTo>
                <a:arcTo wR="203200" hR="203200" stAng="10800000" swAng="5400000"/>
                <a:close/>
              </a:path>
            </a:pathLst>
          </a:custGeom>
          <a:solidFill>
            <a:srgbClr val="E07B24"/>
          </a:solidFill>
          <a:ln/>
        </p:spPr>
        <p:txBody>
          <a:bodyPr wrap="square" lIns="0" tIns="0" rIns="0" bIns="0" rtlCol="0" anchor="ctr">
            <a:normAutofit/>
          </a:bodyPr>
          <a:lstStyle/>
          <a:p>
            <a:pPr marL="0" indent="0" algn="ctr">
              <a:lnSpc>
                <a:spcPts val="2520"/>
              </a:lnSpc>
              <a:buNone/>
            </a:pPr>
            <a:r>
              <a:rPr lang="en-US" sz="1800" b="1" dirty="0">
                <a:solidFill>
                  <a:srgbClr val="2B1404"/>
                </a:solidFill>
                <a:latin typeface="Georgia" pitchFamily="18" charset="0"/>
                <a:ea typeface="Georgia" pitchFamily="18" charset="-122"/>
                <a:cs typeface="Georgia" pitchFamily="18" charset="-120"/>
              </a:rPr>
              <a:t>C</a:t>
            </a:r>
            <a:endParaRPr lang="en-US" sz="1800" dirty="0"/>
          </a:p>
        </p:txBody>
      </p:sp>
      <p:sp>
        <p:nvSpPr>
          <p:cNvPr id="18" name="Text 16"/>
          <p:cNvSpPr/>
          <p:nvPr/>
        </p:nvSpPr>
        <p:spPr>
          <a:xfrm>
            <a:off x="1498600" y="4673538"/>
            <a:ext cx="5559425" cy="248245"/>
          </a:xfrm>
          <a:prstGeom prst="rect">
            <a:avLst/>
          </a:prstGeom>
          <a:noFill/>
          <a:ln/>
        </p:spPr>
        <p:txBody>
          <a:bodyPr wrap="square" lIns="0" tIns="0" rIns="0" bIns="0" rtlCol="0" anchor="t">
            <a:normAutofit/>
          </a:bodyPr>
          <a:lstStyle/>
          <a:p>
            <a:pPr marL="0" indent="0" algn="l">
              <a:lnSpc>
                <a:spcPts val="1755"/>
              </a:lnSpc>
              <a:buNone/>
            </a:pPr>
            <a:r>
              <a:rPr lang="en-US" sz="1300" b="1" dirty="0">
                <a:solidFill>
                  <a:srgbClr val="0E2A47"/>
                </a:solidFill>
                <a:latin typeface="Arial" pitchFamily="34" charset="0"/>
                <a:ea typeface="Arial" pitchFamily="34" charset="-122"/>
                <a:cs typeface="Arial" pitchFamily="34" charset="-120"/>
              </a:rPr>
              <a:t>Manejo habitual</a:t>
            </a:r>
            <a:r>
              <a:rPr lang="en-US" sz="1300" dirty="0">
                <a:solidFill>
                  <a:srgbClr val="3D4B5C"/>
                </a:solidFill>
                <a:latin typeface="Arial" pitchFamily="34" charset="0"/>
                <a:ea typeface="Arial" pitchFamily="34" charset="-122"/>
                <a:cs typeface="Arial" pitchFamily="34" charset="-120"/>
              </a:rPr>
              <a:t> según protocolos locales y guías internacionales</a:t>
            </a:r>
            <a:endParaRPr lang="en-US" sz="1300" dirty="0"/>
          </a:p>
        </p:txBody>
      </p:sp>
      <p:sp>
        <p:nvSpPr>
          <p:cNvPr id="19" name="Shape 17"/>
          <p:cNvSpPr/>
          <p:nvPr/>
        </p:nvSpPr>
        <p:spPr>
          <a:xfrm>
            <a:off x="812800" y="5140592"/>
            <a:ext cx="6223000" cy="598091"/>
          </a:xfrm>
          <a:prstGeom prst="roundRect">
            <a:avLst>
              <a:gd name="adj" fmla="val 16987"/>
            </a:avLst>
          </a:prstGeom>
          <a:solidFill>
            <a:srgbClr val="F4F5F7"/>
          </a:solidFill>
          <a:ln/>
        </p:spPr>
      </p:sp>
      <p:sp>
        <p:nvSpPr>
          <p:cNvPr id="20" name="Text 18"/>
          <p:cNvSpPr/>
          <p:nvPr/>
        </p:nvSpPr>
        <p:spPr>
          <a:xfrm>
            <a:off x="952500" y="5236437"/>
            <a:ext cx="406400" cy="406400"/>
          </a:xfrm>
          <a:custGeom>
            <a:avLst/>
            <a:gdLst/>
            <a:ahLst/>
            <a:cxnLst/>
            <a:rect l="l" t="t" r="r" b="b"/>
            <a:pathLst>
              <a:path w="406400" h="406400">
                <a:moveTo>
                  <a:pt x="203200" y="0"/>
                </a:moveTo>
                <a:lnTo>
                  <a:pt x="203200" y="0"/>
                </a:lnTo>
                <a:arcTo wR="203200" hR="203200" stAng="16200000" swAng="5400000"/>
                <a:lnTo>
                  <a:pt x="406400" y="203200"/>
                </a:lnTo>
                <a:arcTo wR="203200" hR="203200" stAng="0" swAng="5400000"/>
                <a:lnTo>
                  <a:pt x="203200" y="406400"/>
                </a:lnTo>
                <a:arcTo wR="203200" hR="203200" stAng="5400000" swAng="5400000"/>
                <a:lnTo>
                  <a:pt x="0" y="203200"/>
                </a:lnTo>
                <a:arcTo wR="203200" hR="203200" stAng="10800000" swAng="5400000"/>
                <a:close/>
              </a:path>
            </a:pathLst>
          </a:custGeom>
          <a:solidFill>
            <a:srgbClr val="5E6A78"/>
          </a:solidFill>
          <a:ln/>
        </p:spPr>
        <p:txBody>
          <a:bodyPr wrap="square" lIns="0" tIns="0" rIns="0" bIns="0" rtlCol="0" anchor="ctr">
            <a:normAutofit/>
          </a:bodyPr>
          <a:lstStyle/>
          <a:p>
            <a:pPr marL="0" indent="0" algn="ctr">
              <a:lnSpc>
                <a:spcPts val="2520"/>
              </a:lnSpc>
              <a:buNone/>
            </a:pPr>
            <a:r>
              <a:rPr lang="en-US" sz="1800" b="1" dirty="0">
                <a:solidFill>
                  <a:srgbClr val="FFFFFF"/>
                </a:solidFill>
                <a:latin typeface="Georgia" pitchFamily="18" charset="0"/>
                <a:ea typeface="Georgia" pitchFamily="18" charset="-122"/>
                <a:cs typeface="Georgia" pitchFamily="18" charset="-120"/>
              </a:rPr>
              <a:t>O</a:t>
            </a:r>
            <a:endParaRPr lang="en-US" sz="1800" dirty="0"/>
          </a:p>
        </p:txBody>
      </p:sp>
      <p:sp>
        <p:nvSpPr>
          <p:cNvPr id="21" name="Text 19"/>
          <p:cNvSpPr/>
          <p:nvPr/>
        </p:nvSpPr>
        <p:spPr>
          <a:xfrm>
            <a:off x="1498600" y="5216792"/>
            <a:ext cx="5559425" cy="471091"/>
          </a:xfrm>
          <a:prstGeom prst="rect">
            <a:avLst/>
          </a:prstGeom>
          <a:noFill/>
          <a:ln/>
        </p:spPr>
        <p:txBody>
          <a:bodyPr wrap="square" lIns="0" tIns="0" rIns="0" bIns="0" rtlCol="0" anchor="t">
            <a:normAutofit/>
          </a:bodyPr>
          <a:lstStyle/>
          <a:p>
            <a:pPr marL="0" indent="0" algn="l">
              <a:lnSpc>
                <a:spcPts val="1755"/>
              </a:lnSpc>
              <a:buNone/>
            </a:pPr>
            <a:r>
              <a:rPr lang="en-US" sz="1300" b="1" dirty="0">
                <a:solidFill>
                  <a:srgbClr val="0E2A47"/>
                </a:solidFill>
                <a:latin typeface="Arial" pitchFamily="34" charset="0"/>
                <a:ea typeface="Arial" pitchFamily="34" charset="-122"/>
                <a:cs typeface="Arial" pitchFamily="34" charset="-120"/>
              </a:rPr>
              <a:t>Jerárquico:</a:t>
            </a:r>
            <a:r>
              <a:rPr lang="en-US" sz="1300" dirty="0">
                <a:solidFill>
                  <a:srgbClr val="3D4B5C"/>
                </a:solidFill>
                <a:latin typeface="Arial" pitchFamily="34" charset="0"/>
                <a:ea typeface="Arial" pitchFamily="34" charset="-122"/>
                <a:cs typeface="Arial" pitchFamily="34" charset="-120"/>
              </a:rPr>
              <a:t> mortalidad a 28 días → días de soporte vital → estancia hospitalaria</a:t>
            </a:r>
            <a:endParaRPr lang="en-US" sz="1300" dirty="0"/>
          </a:p>
        </p:txBody>
      </p:sp>
      <p:sp>
        <p:nvSpPr>
          <p:cNvPr id="22" name="Text 20"/>
          <p:cNvSpPr/>
          <p:nvPr/>
        </p:nvSpPr>
        <p:spPr>
          <a:xfrm>
            <a:off x="7289800" y="1902420"/>
            <a:ext cx="4212082" cy="272322"/>
          </a:xfrm>
          <a:prstGeom prst="rect">
            <a:avLst/>
          </a:prstGeom>
          <a:noFill/>
          <a:ln/>
        </p:spPr>
        <p:txBody>
          <a:bodyPr wrap="square" lIns="0" tIns="0" rIns="0" bIns="0" rtlCol="0" anchor="t">
            <a:normAutofit/>
          </a:bodyPr>
          <a:lstStyle/>
          <a:p>
            <a:pPr marL="0" indent="0" algn="l">
              <a:lnSpc>
                <a:spcPts val="1970"/>
              </a:lnSpc>
              <a:buNone/>
            </a:pPr>
            <a:r>
              <a:rPr lang="en-US" sz="1642" b="1" dirty="0">
                <a:solidFill>
                  <a:srgbClr val="0E2A47"/>
                </a:solidFill>
                <a:latin typeface="Arial" pitchFamily="34" charset="0"/>
                <a:ea typeface="Arial" pitchFamily="34" charset="-122"/>
                <a:cs typeface="Arial" pitchFamily="34" charset="-120"/>
              </a:rPr>
              <a:t>Resultados</a:t>
            </a:r>
            <a:endParaRPr lang="en-US" sz="1642" dirty="0"/>
          </a:p>
        </p:txBody>
      </p:sp>
      <p:sp>
        <p:nvSpPr>
          <p:cNvPr id="23" name="Shape 21"/>
          <p:cNvSpPr/>
          <p:nvPr/>
        </p:nvSpPr>
        <p:spPr>
          <a:xfrm>
            <a:off x="7289800" y="2238245"/>
            <a:ext cx="4089400" cy="769805"/>
          </a:xfrm>
          <a:prstGeom prst="roundRect">
            <a:avLst>
              <a:gd name="adj" fmla="val 14848"/>
            </a:avLst>
          </a:prstGeom>
          <a:solidFill>
            <a:srgbClr val="0E2A47"/>
          </a:solidFill>
          <a:ln/>
        </p:spPr>
      </p:sp>
      <p:sp>
        <p:nvSpPr>
          <p:cNvPr id="24" name="Text 22"/>
          <p:cNvSpPr/>
          <p:nvPr/>
        </p:nvSpPr>
        <p:spPr>
          <a:xfrm>
            <a:off x="7454900" y="2339845"/>
            <a:ext cx="3871976" cy="363670"/>
          </a:xfrm>
          <a:prstGeom prst="rect">
            <a:avLst/>
          </a:prstGeom>
          <a:noFill/>
          <a:ln/>
        </p:spPr>
        <p:txBody>
          <a:bodyPr wrap="square" lIns="0" tIns="0" rIns="0" bIns="0" rtlCol="0" anchor="t">
            <a:normAutofit/>
          </a:bodyPr>
          <a:lstStyle/>
          <a:p>
            <a:pPr marL="0" indent="0" algn="l">
              <a:lnSpc>
                <a:spcPts val="2669"/>
              </a:lnSpc>
              <a:buNone/>
            </a:pPr>
            <a:r>
              <a:rPr lang="en-US" sz="1906" b="1" dirty="0">
                <a:solidFill>
                  <a:srgbClr val="FFFFFF"/>
                </a:solidFill>
                <a:latin typeface="Georgia" pitchFamily="18" charset="0"/>
                <a:ea typeface="Georgia" pitchFamily="18" charset="-122"/>
                <a:cs typeface="Georgia" pitchFamily="18" charset="-120"/>
              </a:rPr>
              <a:t>Win ratio 1,16*</a:t>
            </a:r>
            <a:endParaRPr lang="en-US" sz="1906" dirty="0"/>
          </a:p>
        </p:txBody>
      </p:sp>
      <p:sp>
        <p:nvSpPr>
          <p:cNvPr id="25" name="Text 23"/>
          <p:cNvSpPr/>
          <p:nvPr/>
        </p:nvSpPr>
        <p:spPr>
          <a:xfrm>
            <a:off x="7454900" y="2703513"/>
            <a:ext cx="3871976" cy="228335"/>
          </a:xfrm>
          <a:prstGeom prst="rect">
            <a:avLst/>
          </a:prstGeom>
          <a:noFill/>
          <a:ln/>
        </p:spPr>
        <p:txBody>
          <a:bodyPr wrap="square" lIns="0" tIns="0" rIns="0" bIns="0" rtlCol="0" anchor="t">
            <a:normAutofit/>
          </a:bodyPr>
          <a:lstStyle/>
          <a:p>
            <a:pPr marL="0" indent="0" algn="l">
              <a:lnSpc>
                <a:spcPts val="1622"/>
              </a:lnSpc>
              <a:buNone/>
            </a:pPr>
            <a:r>
              <a:rPr lang="en-US" sz="1159" dirty="0">
                <a:solidFill>
                  <a:srgbClr val="C9D8E8"/>
                </a:solidFill>
                <a:latin typeface="Arial" pitchFamily="34" charset="0"/>
                <a:ea typeface="Arial" pitchFamily="34" charset="-122"/>
                <a:cs typeface="Arial" pitchFamily="34" charset="-120"/>
              </a:rPr>
              <a:t>IC 95%: 1,02–1,33 · p = 0,04</a:t>
            </a:r>
            <a:endParaRPr lang="en-US" sz="1159" dirty="0"/>
          </a:p>
        </p:txBody>
      </p:sp>
      <p:sp>
        <p:nvSpPr>
          <p:cNvPr id="26" name="Shape 24"/>
          <p:cNvSpPr/>
          <p:nvPr/>
        </p:nvSpPr>
        <p:spPr>
          <a:xfrm>
            <a:off x="7289800" y="3096952"/>
            <a:ext cx="4089400" cy="769805"/>
          </a:xfrm>
          <a:prstGeom prst="roundRect">
            <a:avLst>
              <a:gd name="adj" fmla="val 14848"/>
            </a:avLst>
          </a:prstGeom>
          <a:solidFill>
            <a:srgbClr val="F4F5F7"/>
          </a:solidFill>
          <a:ln/>
        </p:spPr>
      </p:sp>
      <p:sp>
        <p:nvSpPr>
          <p:cNvPr id="27" name="Text 25"/>
          <p:cNvSpPr/>
          <p:nvPr/>
        </p:nvSpPr>
        <p:spPr>
          <a:xfrm>
            <a:off x="7454900" y="3198552"/>
            <a:ext cx="3871976" cy="363670"/>
          </a:xfrm>
          <a:prstGeom prst="rect">
            <a:avLst/>
          </a:prstGeom>
          <a:noFill/>
          <a:ln/>
        </p:spPr>
        <p:txBody>
          <a:bodyPr wrap="square" lIns="0" tIns="0" rIns="0" bIns="0" rtlCol="0" anchor="t">
            <a:normAutofit/>
          </a:bodyPr>
          <a:lstStyle/>
          <a:p>
            <a:pPr marL="0" indent="0" algn="l">
              <a:lnSpc>
                <a:spcPts val="2669"/>
              </a:lnSpc>
              <a:buNone/>
            </a:pPr>
            <a:r>
              <a:rPr lang="en-US" sz="1906" b="1" dirty="0">
                <a:solidFill>
                  <a:srgbClr val="0E2A47"/>
                </a:solidFill>
                <a:latin typeface="Georgia" pitchFamily="18" charset="0"/>
                <a:ea typeface="Georgia" pitchFamily="18" charset="-122"/>
                <a:cs typeface="Georgia" pitchFamily="18" charset="-120"/>
              </a:rPr>
              <a:t>26,5% vs 26,6%</a:t>
            </a:r>
            <a:endParaRPr lang="en-US" sz="1906" dirty="0"/>
          </a:p>
        </p:txBody>
      </p:sp>
      <p:sp>
        <p:nvSpPr>
          <p:cNvPr id="28" name="Text 26"/>
          <p:cNvSpPr/>
          <p:nvPr/>
        </p:nvSpPr>
        <p:spPr>
          <a:xfrm>
            <a:off x="7454900" y="3562220"/>
            <a:ext cx="3871976" cy="228335"/>
          </a:xfrm>
          <a:prstGeom prst="rect">
            <a:avLst/>
          </a:prstGeom>
          <a:noFill/>
          <a:ln/>
        </p:spPr>
        <p:txBody>
          <a:bodyPr wrap="square" lIns="0" tIns="0" rIns="0" bIns="0" rtlCol="0" anchor="t">
            <a:normAutofit/>
          </a:bodyPr>
          <a:lstStyle/>
          <a:p>
            <a:pPr marL="0" indent="0" algn="l">
              <a:lnSpc>
                <a:spcPts val="1622"/>
              </a:lnSpc>
              <a:buNone/>
            </a:pPr>
            <a:r>
              <a:rPr lang="en-US" sz="1159" dirty="0">
                <a:solidFill>
                  <a:srgbClr val="3D4B5C"/>
                </a:solidFill>
                <a:latin typeface="Arial" pitchFamily="34" charset="0"/>
                <a:ea typeface="Arial" pitchFamily="34" charset="-122"/>
                <a:cs typeface="Arial" pitchFamily="34" charset="-120"/>
              </a:rPr>
              <a:t>Mortalidad 28 d · HR 0,99 (0,81–1,21)</a:t>
            </a:r>
            <a:endParaRPr lang="en-US" sz="1159" dirty="0"/>
          </a:p>
        </p:txBody>
      </p:sp>
      <p:sp>
        <p:nvSpPr>
          <p:cNvPr id="29" name="Shape 27"/>
          <p:cNvSpPr/>
          <p:nvPr/>
        </p:nvSpPr>
        <p:spPr>
          <a:xfrm>
            <a:off x="7289800" y="3955653"/>
            <a:ext cx="4089400" cy="769805"/>
          </a:xfrm>
          <a:prstGeom prst="roundRect">
            <a:avLst>
              <a:gd name="adj" fmla="val 14848"/>
            </a:avLst>
          </a:prstGeom>
          <a:solidFill>
            <a:srgbClr val="E6F0F9"/>
          </a:solidFill>
          <a:ln/>
        </p:spPr>
      </p:sp>
      <p:sp>
        <p:nvSpPr>
          <p:cNvPr id="30" name="Text 28"/>
          <p:cNvSpPr/>
          <p:nvPr/>
        </p:nvSpPr>
        <p:spPr>
          <a:xfrm>
            <a:off x="7454900" y="4057253"/>
            <a:ext cx="3871976" cy="363670"/>
          </a:xfrm>
          <a:prstGeom prst="rect">
            <a:avLst/>
          </a:prstGeom>
          <a:noFill/>
          <a:ln/>
        </p:spPr>
        <p:txBody>
          <a:bodyPr wrap="square" lIns="0" tIns="0" rIns="0" bIns="0" rtlCol="0" anchor="t">
            <a:normAutofit/>
          </a:bodyPr>
          <a:lstStyle/>
          <a:p>
            <a:pPr marL="0" indent="0" algn="l">
              <a:lnSpc>
                <a:spcPts val="2669"/>
              </a:lnSpc>
              <a:buNone/>
            </a:pPr>
            <a:r>
              <a:rPr lang="en-US" sz="1906" b="1" dirty="0">
                <a:solidFill>
                  <a:srgbClr val="0E2A47"/>
                </a:solidFill>
                <a:latin typeface="Georgia" pitchFamily="18" charset="0"/>
                <a:ea typeface="Georgia" pitchFamily="18" charset="-122"/>
                <a:cs typeface="Georgia" pitchFamily="18" charset="-120"/>
              </a:rPr>
              <a:t>−1,3 días</a:t>
            </a:r>
            <a:endParaRPr lang="en-US" sz="1906" dirty="0"/>
          </a:p>
        </p:txBody>
      </p:sp>
      <p:sp>
        <p:nvSpPr>
          <p:cNvPr id="31" name="Text 29"/>
          <p:cNvSpPr/>
          <p:nvPr/>
        </p:nvSpPr>
        <p:spPr>
          <a:xfrm>
            <a:off x="7454900" y="4420927"/>
            <a:ext cx="3871976" cy="228335"/>
          </a:xfrm>
          <a:prstGeom prst="rect">
            <a:avLst/>
          </a:prstGeom>
          <a:noFill/>
          <a:ln/>
        </p:spPr>
        <p:txBody>
          <a:bodyPr wrap="square" lIns="0" tIns="0" rIns="0" bIns="0" rtlCol="0" anchor="t">
            <a:normAutofit/>
          </a:bodyPr>
          <a:lstStyle/>
          <a:p>
            <a:pPr marL="0" indent="0" algn="l">
              <a:lnSpc>
                <a:spcPts val="1622"/>
              </a:lnSpc>
              <a:buNone/>
            </a:pPr>
            <a:r>
              <a:rPr lang="en-US" sz="1159" dirty="0">
                <a:solidFill>
                  <a:srgbClr val="1B4F86"/>
                </a:solidFill>
                <a:latin typeface="Arial" pitchFamily="34" charset="0"/>
                <a:ea typeface="Arial" pitchFamily="34" charset="-122"/>
                <a:cs typeface="Arial" pitchFamily="34" charset="-120"/>
              </a:rPr>
              <a:t>Soporte vital (IC 95%: −2,15 a −0,46)</a:t>
            </a:r>
            <a:endParaRPr lang="en-US" sz="1159" dirty="0"/>
          </a:p>
        </p:txBody>
      </p:sp>
      <p:sp>
        <p:nvSpPr>
          <p:cNvPr id="32" name="Text 30"/>
          <p:cNvSpPr/>
          <p:nvPr/>
        </p:nvSpPr>
        <p:spPr>
          <a:xfrm>
            <a:off x="7296150" y="4820710"/>
            <a:ext cx="4076700" cy="1014942"/>
          </a:xfrm>
          <a:prstGeom prst="rect">
            <a:avLst/>
          </a:prstGeom>
          <a:solidFill>
            <a:srgbClr val="F4F5F7"/>
          </a:solidFill>
          <a:ln w="12700">
            <a:solidFill>
              <a:srgbClr val="0E2A47"/>
            </a:solidFill>
            <a:prstDash val="solid"/>
          </a:ln>
        </p:spPr>
        <p:txBody>
          <a:bodyPr wrap="square" lIns="107950" tIns="82550" rIns="0" bIns="57150" rtlCol="0" anchor="t">
            <a:normAutofit fontScale="92500"/>
          </a:bodyPr>
          <a:lstStyle/>
          <a:p>
            <a:pPr marL="0" indent="0" algn="l">
              <a:lnSpc>
                <a:spcPts val="1678"/>
              </a:lnSpc>
              <a:buNone/>
            </a:pPr>
            <a:r>
              <a:rPr lang="en-US" sz="1243" b="1" dirty="0">
                <a:solidFill>
                  <a:srgbClr val="1B2B3A"/>
                </a:solidFill>
                <a:latin typeface="Arial" pitchFamily="34" charset="0"/>
                <a:ea typeface="Arial" pitchFamily="34" charset="-122"/>
                <a:cs typeface="Arial" pitchFamily="34" charset="-120"/>
              </a:rPr>
              <a:t>ANDROMEDA-SHOCK-2 (2025)</a:t>
            </a:r>
            <a:r>
              <a:rPr lang="en-US" sz="1243" dirty="0">
                <a:solidFill>
                  <a:srgbClr val="1B2B3A"/>
                </a:solidFill>
                <a:latin typeface="Arial" pitchFamily="34" charset="0"/>
                <a:ea typeface="Arial" pitchFamily="34" charset="-122"/>
                <a:cs typeface="Arial" pitchFamily="34" charset="-120"/>
              </a:rPr>
              <a:t> mostró que la estrategia completa acorta el soporte vital, pero no redujo la mortalidad ni probó cada parámetro por </a:t>
            </a:r>
            <a:r>
              <a:rPr lang="en-US" sz="1243" dirty="0" err="1">
                <a:solidFill>
                  <a:srgbClr val="1B2B3A"/>
                </a:solidFill>
                <a:latin typeface="Arial" pitchFamily="34" charset="0"/>
                <a:ea typeface="Arial" pitchFamily="34" charset="-122"/>
                <a:cs typeface="Arial" pitchFamily="34" charset="-120"/>
              </a:rPr>
              <a:t>separado</a:t>
            </a:r>
            <a:r>
              <a:rPr lang="en-US" sz="1243" dirty="0">
                <a:solidFill>
                  <a:srgbClr val="1B2B3A"/>
                </a:solidFill>
                <a:latin typeface="Arial" pitchFamily="34" charset="0"/>
                <a:ea typeface="Arial" pitchFamily="34" charset="-122"/>
                <a:cs typeface="Arial" pitchFamily="34" charset="-120"/>
              </a:rPr>
              <a:t>.</a:t>
            </a:r>
          </a:p>
          <a:p>
            <a:pPr marL="0" indent="0" algn="l">
              <a:lnSpc>
                <a:spcPts val="1678"/>
              </a:lnSpc>
              <a:buNone/>
            </a:pPr>
            <a:r>
              <a:rPr lang="en-US" sz="1243" dirty="0">
                <a:solidFill>
                  <a:srgbClr val="1B2B3A"/>
                </a:solidFill>
                <a:latin typeface="Arial" pitchFamily="34" charset="0"/>
                <a:cs typeface="Arial" pitchFamily="34" charset="-120"/>
              </a:rPr>
              <a:t>*</a:t>
            </a:r>
            <a:r>
              <a:rPr lang="es-ES" sz="1243" dirty="0">
                <a:solidFill>
                  <a:srgbClr val="1B2B3A"/>
                </a:solidFill>
                <a:latin typeface="Arial" pitchFamily="34" charset="0"/>
                <a:cs typeface="Arial" pitchFamily="34" charset="-120"/>
              </a:rPr>
              <a:t>16 % más victorias relativas en el desenlace jerárquico</a:t>
            </a:r>
            <a:endParaRPr lang="en-US" sz="1243" dirty="0"/>
          </a:p>
        </p:txBody>
      </p:sp>
      <p:sp>
        <p:nvSpPr>
          <p:cNvPr id="33" name="Pie Jorge Roja"/>
          <p:cNvSpPr txBox="1"/>
          <p:nvPr/>
        </p:nvSpPr>
        <p:spPr>
          <a:xfrm>
            <a:off x="812800" y="6400000"/>
            <a:ext cx="4000000" cy="260000"/>
          </a:xfrm>
          <a:prstGeom prst="rect">
            <a:avLst/>
          </a:prstGeom>
          <a:noFill/>
        </p:spPr>
        <p:txBody>
          <a:bodyPr wrap="square" anchor="ctr" lIns="0" rIns="0" tIns="0" bIns="0">
            <a:spAutoFit/>
          </a:bodyPr>
          <a:lstStyle/>
          <a:p>
            <a:pPr algn="l"/>
            <a:r>
              <a:rPr sz="1050">
                <a:solidFill>
                  <a:srgbClr val="5E6A78"/>
                </a:solidFill>
                <a:latin typeface="IBM Plex Sans"/>
              </a:rPr>
              <a:t>Jorge Rojas Rodríguez</a:t>
            </a:r>
          </a:p>
        </p:txBody>
      </p:sp>
      <p:sp>
        <p:nvSpPr>
          <p:cNvPr id="34" name="Pie 9"/>
          <p:cNvSpPr txBox="1"/>
          <p:nvPr/>
        </p:nvSpPr>
        <p:spPr>
          <a:xfrm>
            <a:off x="5596000" y="6400000"/>
            <a:ext cx="1000000" cy="260000"/>
          </a:xfrm>
          <a:prstGeom prst="rect">
            <a:avLst/>
          </a:prstGeom>
          <a:noFill/>
        </p:spPr>
        <p:txBody>
          <a:bodyPr wrap="square" anchor="ctr" lIns="0" rIns="0" tIns="0" bIns="0">
            <a:spAutoFit/>
          </a:bodyPr>
          <a:lstStyle/>
          <a:p>
            <a:pPr algn="ctr"/>
            <a:r>
              <a:rPr sz="1050">
                <a:solidFill>
                  <a:srgbClr val="5E6A78"/>
                </a:solidFill>
                <a:latin typeface="IBM Plex Sans"/>
              </a:rPr>
              <a:t>9</a:t>
            </a:r>
          </a:p>
        </p:txBody>
      </p:sp>
      <p:sp>
        <p:nvSpPr>
          <p:cNvPr id="35" name="Pie MedicinaCa"/>
          <p:cNvSpPr txBox="1"/>
          <p:nvPr/>
        </p:nvSpPr>
        <p:spPr>
          <a:xfrm>
            <a:off x="7379200" y="6400000"/>
            <a:ext cx="4000000" cy="260000"/>
          </a:xfrm>
          <a:prstGeom prst="rect">
            <a:avLst/>
          </a:prstGeom>
          <a:noFill/>
        </p:spPr>
        <p:txBody>
          <a:bodyPr wrap="square" anchor="ctr" lIns="0" rIns="0" tIns="0" bIns="0">
            <a:spAutoFit/>
          </a:bodyPr>
          <a:lstStyle/>
          <a:p>
            <a:pPr algn="r"/>
            <a:r>
              <a:rPr sz="1050">
                <a:solidFill>
                  <a:srgbClr val="5E6A78"/>
                </a:solidFill>
                <a:latin typeface="IBM Plex Sans"/>
              </a:rPr>
              <a:t>MedicinaCardiometabolica.com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A23383C-4DD6-4B56-87E7-B188B637FAA4}"/>
              </a:ext>
            </a:extLst>
          </p:cNvPr>
          <p:cNvSpPr>
            <a:spLocks noGrp="1"/>
          </p:cNvSpPr>
          <p:nvPr>
            <p:ph type="title"/>
          </p:nvPr>
        </p:nvSpPr>
        <p:spPr>
          <a:xfrm>
            <a:off x="812800" y="393700"/>
            <a:ext cx="10566400" cy="419100"/>
          </a:xfrm>
        </p:spPr>
        <p:txBody>
          <a:bodyPr/>
          <a:lstStyle/>
          <a:p>
            <a:pPr algn="ctr"/>
            <a:r>
              <a:rPr lang="es-ES" b="1" dirty="0"/>
              <a:t>LLENADO CAPILAR</a:t>
            </a:r>
            <a:br>
              <a:rPr lang="es-ES" b="1" dirty="0"/>
            </a:br>
            <a:r>
              <a:rPr lang="es-ES" b="1" dirty="0"/>
              <a:t>3 mensajes para llevar al hospital</a:t>
            </a:r>
            <a:br>
              <a:rPr lang="es-ES" b="1" dirty="0"/>
            </a:br>
            <a:endParaRPr lang="es-ES" dirty="0"/>
          </a:p>
        </p:txBody>
      </p:sp>
      <p:sp>
        <p:nvSpPr>
          <p:cNvPr id="3" name="Marcador de texto 2">
            <a:extLst>
              <a:ext uri="{FF2B5EF4-FFF2-40B4-BE49-F238E27FC236}">
                <a16:creationId xmlns:a16="http://schemas.microsoft.com/office/drawing/2014/main" id="{8FA194B2-F4BA-4359-8792-7CE3E6BD345C}"/>
              </a:ext>
            </a:extLst>
          </p:cNvPr>
          <p:cNvSpPr>
            <a:spLocks noGrp="1"/>
          </p:cNvSpPr>
          <p:nvPr>
            <p:ph type="body" idx="101"/>
          </p:nvPr>
        </p:nvSpPr>
        <p:spPr/>
        <p:txBody>
          <a:bodyPr/>
          <a:lstStyle/>
          <a:p>
            <a:pPr marL="342900" indent="-342900">
              <a:buFont typeface="+mj-lt"/>
              <a:buAutoNum type="arabicPeriod"/>
            </a:pPr>
            <a:r>
              <a:rPr lang="es-ES" sz="1800" b="1" dirty="0"/>
              <a:t>El CRT es un marcador de perfusión periférica: </a:t>
            </a:r>
            <a:r>
              <a:rPr lang="es-ES" sz="1800" dirty="0"/>
              <a:t>medirlo en el pulpejo del dedo, con presión durante 10 segundos. Un CRT &gt;3 segundos sugiere hipoperfusión.</a:t>
            </a:r>
            <a:br>
              <a:rPr lang="es-ES" sz="1800" dirty="0"/>
            </a:br>
            <a:endParaRPr lang="es-ES" sz="1800" dirty="0"/>
          </a:p>
          <a:p>
            <a:pPr marL="342900" indent="-342900">
              <a:buFont typeface="+mj-lt"/>
              <a:buAutoNum type="arabicPeriod"/>
            </a:pPr>
            <a:r>
              <a:rPr lang="es-ES" sz="1800" b="1" dirty="0"/>
              <a:t>Una PAM ≥65 </a:t>
            </a:r>
            <a:r>
              <a:rPr lang="es-ES" sz="1800" b="1" dirty="0" err="1"/>
              <a:t>mmHg</a:t>
            </a:r>
            <a:r>
              <a:rPr lang="es-ES" sz="1800" b="1" dirty="0"/>
              <a:t> no garantiza una perfusión adecuada: </a:t>
            </a:r>
            <a:r>
              <a:rPr lang="es-ES" sz="1800" dirty="0"/>
              <a:t>el CRT complementa al lactato y permite evaluar rápidamente la respuesta a la reanimación.</a:t>
            </a:r>
            <a:br>
              <a:rPr lang="es-ES" sz="1800" dirty="0"/>
            </a:br>
            <a:endParaRPr lang="es-ES" sz="1800" dirty="0"/>
          </a:p>
          <a:p>
            <a:pPr marL="342900" indent="-342900">
              <a:buFont typeface="+mj-lt"/>
              <a:buAutoNum type="arabicPeriod"/>
            </a:pPr>
            <a:r>
              <a:rPr lang="es-ES" sz="1800" b="1" dirty="0"/>
              <a:t>ANDROMEDA-SHOCK 1 y 2 respaldan el uso del CRT como objetivo de reanimación: </a:t>
            </a:r>
            <a:r>
              <a:rPr lang="es-ES" sz="1800" dirty="0"/>
              <a:t>la estrategia personalizada mejoró el desenlace compuesto, principalmente por menor duración del soporte vital, sin demostrar reducción de mortalidad.</a:t>
            </a:r>
          </a:p>
          <a:p>
            <a:endParaRPr lang="es-ES" sz="1800" dirty="0"/>
          </a:p>
        </p:txBody>
      </p:sp>
      <p:sp>
        <p:nvSpPr>
          <p:cNvPr id="4" name="Pie Jorge Roja"/>
          <p:cNvSpPr txBox="1"/>
          <p:nvPr/>
        </p:nvSpPr>
        <p:spPr>
          <a:xfrm>
            <a:off x="812800" y="6400000"/>
            <a:ext cx="4000000" cy="260000"/>
          </a:xfrm>
          <a:prstGeom prst="rect">
            <a:avLst/>
          </a:prstGeom>
          <a:noFill/>
        </p:spPr>
        <p:txBody>
          <a:bodyPr wrap="square" anchor="ctr" lIns="0" rIns="0" tIns="0" bIns="0">
            <a:spAutoFit/>
          </a:bodyPr>
          <a:lstStyle/>
          <a:p>
            <a:pPr algn="l"/>
            <a:r>
              <a:rPr sz="1050">
                <a:solidFill>
                  <a:srgbClr val="5E6A78"/>
                </a:solidFill>
                <a:latin typeface="IBM Plex Sans"/>
              </a:rPr>
              <a:t>Jorge Rojas Rodríguez</a:t>
            </a:r>
          </a:p>
        </p:txBody>
      </p:sp>
      <p:sp>
        <p:nvSpPr>
          <p:cNvPr id="5" name="Pie 10"/>
          <p:cNvSpPr txBox="1"/>
          <p:nvPr/>
        </p:nvSpPr>
        <p:spPr>
          <a:xfrm>
            <a:off x="5596000" y="6400000"/>
            <a:ext cx="1000000" cy="260000"/>
          </a:xfrm>
          <a:prstGeom prst="rect">
            <a:avLst/>
          </a:prstGeom>
          <a:noFill/>
        </p:spPr>
        <p:txBody>
          <a:bodyPr wrap="square" anchor="ctr" lIns="0" rIns="0" tIns="0" bIns="0">
            <a:spAutoFit/>
          </a:bodyPr>
          <a:lstStyle/>
          <a:p>
            <a:pPr algn="ctr"/>
            <a:r>
              <a:rPr sz="1050">
                <a:solidFill>
                  <a:srgbClr val="5E6A78"/>
                </a:solidFill>
                <a:latin typeface="IBM Plex Sans"/>
              </a:rPr>
              <a:t>10</a:t>
            </a:r>
          </a:p>
        </p:txBody>
      </p:sp>
      <p:sp>
        <p:nvSpPr>
          <p:cNvPr id="6" name="Pie MedicinaCa"/>
          <p:cNvSpPr txBox="1"/>
          <p:nvPr/>
        </p:nvSpPr>
        <p:spPr>
          <a:xfrm>
            <a:off x="7379200" y="6400000"/>
            <a:ext cx="4000000" cy="260000"/>
          </a:xfrm>
          <a:prstGeom prst="rect">
            <a:avLst/>
          </a:prstGeom>
          <a:noFill/>
        </p:spPr>
        <p:txBody>
          <a:bodyPr wrap="square" anchor="ctr" lIns="0" rIns="0" tIns="0" bIns="0">
            <a:spAutoFit/>
          </a:bodyPr>
          <a:lstStyle/>
          <a:p>
            <a:pPr algn="r"/>
            <a:r>
              <a:rPr sz="1050">
                <a:solidFill>
                  <a:srgbClr val="5E6A78"/>
                </a:solidFill>
                <a:latin typeface="IBM Plex Sans"/>
              </a:rPr>
              <a:t>MedicinaCardiometabolica.com</a:t>
            </a:r>
          </a:p>
        </p:txBody>
      </p:sp>
    </p:spTree>
    <p:extLst>
      <p:ext uri="{BB962C8B-B14F-4D97-AF65-F5344CB8AC3E}">
        <p14:creationId xmlns:p14="http://schemas.microsoft.com/office/powerpoint/2010/main" val="41091231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228828" y="2159000"/>
            <a:ext cx="1734344" cy="2565400"/>
          </a:xfrm>
          <a:prstGeom prst="rect">
            <a:avLst/>
          </a:prstGeom>
          <a:noFill/>
          <a:ln/>
        </p:spPr>
        <p:txBody>
          <a:bodyPr wrap="square" lIns="0" tIns="0" rIns="0" bIns="0" rtlCol="0" anchor="t">
            <a:normAutofit lnSpcReduction="10000"/>
          </a:bodyPr>
          <a:lstStyle/>
          <a:p>
            <a:pPr marL="0" indent="0" algn="ctr">
              <a:lnSpc>
                <a:spcPts val="20000"/>
              </a:lnSpc>
              <a:buNone/>
            </a:pPr>
            <a:r>
              <a:rPr lang="en-US" sz="20000" b="1" dirty="0">
                <a:solidFill>
                  <a:srgbClr val="0E2A47"/>
                </a:solidFill>
                <a:latin typeface="Source Serif 4" pitchFamily="18" charset="0"/>
                <a:ea typeface="Source Serif 4" pitchFamily="18" charset="-122"/>
                <a:cs typeface="Source Serif 4" pitchFamily="18" charset="-120"/>
              </a:rPr>
              <a:t>2</a:t>
            </a:r>
            <a:endParaRPr lang="en-US" sz="20000" dirty="0"/>
          </a:p>
        </p:txBody>
      </p:sp>
      <p:sp>
        <p:nvSpPr>
          <p:cNvPr id="3" name="Pie Jorge Roja"/>
          <p:cNvSpPr txBox="1"/>
          <p:nvPr/>
        </p:nvSpPr>
        <p:spPr>
          <a:xfrm>
            <a:off x="812800" y="6400000"/>
            <a:ext cx="4000000" cy="260000"/>
          </a:xfrm>
          <a:prstGeom prst="rect">
            <a:avLst/>
          </a:prstGeom>
          <a:noFill/>
        </p:spPr>
        <p:txBody>
          <a:bodyPr wrap="square" anchor="ctr" lIns="0" rIns="0" tIns="0" bIns="0">
            <a:spAutoFit/>
          </a:bodyPr>
          <a:lstStyle/>
          <a:p>
            <a:pPr algn="l"/>
            <a:r>
              <a:rPr sz="1050">
                <a:solidFill>
                  <a:srgbClr val="5E6A78"/>
                </a:solidFill>
                <a:latin typeface="IBM Plex Sans"/>
              </a:rPr>
              <a:t>Jorge Rojas Rodríguez</a:t>
            </a:r>
          </a:p>
        </p:txBody>
      </p:sp>
      <p:sp>
        <p:nvSpPr>
          <p:cNvPr id="4" name="Pie 11"/>
          <p:cNvSpPr txBox="1"/>
          <p:nvPr/>
        </p:nvSpPr>
        <p:spPr>
          <a:xfrm>
            <a:off x="5596000" y="6400000"/>
            <a:ext cx="1000000" cy="260000"/>
          </a:xfrm>
          <a:prstGeom prst="rect">
            <a:avLst/>
          </a:prstGeom>
          <a:noFill/>
        </p:spPr>
        <p:txBody>
          <a:bodyPr wrap="square" anchor="ctr" lIns="0" rIns="0" tIns="0" bIns="0">
            <a:spAutoFit/>
          </a:bodyPr>
          <a:lstStyle/>
          <a:p>
            <a:pPr algn="ctr"/>
            <a:r>
              <a:rPr sz="1050">
                <a:solidFill>
                  <a:srgbClr val="5E6A78"/>
                </a:solidFill>
                <a:latin typeface="IBM Plex Sans"/>
              </a:rPr>
              <a:t>11</a:t>
            </a:r>
          </a:p>
        </p:txBody>
      </p:sp>
      <p:sp>
        <p:nvSpPr>
          <p:cNvPr id="5" name="Pie MedicinaCa"/>
          <p:cNvSpPr txBox="1"/>
          <p:nvPr/>
        </p:nvSpPr>
        <p:spPr>
          <a:xfrm>
            <a:off x="7379200" y="6400000"/>
            <a:ext cx="4000000" cy="260000"/>
          </a:xfrm>
          <a:prstGeom prst="rect">
            <a:avLst/>
          </a:prstGeom>
          <a:noFill/>
        </p:spPr>
        <p:txBody>
          <a:bodyPr wrap="square" anchor="ctr" lIns="0" rIns="0" tIns="0" bIns="0">
            <a:spAutoFit/>
          </a:bodyPr>
          <a:lstStyle/>
          <a:p>
            <a:pPr algn="r"/>
            <a:r>
              <a:rPr sz="1050">
                <a:solidFill>
                  <a:srgbClr val="5E6A78"/>
                </a:solidFill>
                <a:latin typeface="IBM Plex Sans"/>
              </a:rPr>
              <a:t>MedicinaCardiometabolica.com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812800" y="812800"/>
            <a:ext cx="457200" cy="50800"/>
          </a:xfrm>
          <a:prstGeom prst="roundRect">
            <a:avLst>
              <a:gd name="adj" fmla="val 50000"/>
            </a:avLst>
          </a:prstGeom>
          <a:solidFill>
            <a:srgbClr val="E07B24"/>
          </a:solidFill>
          <a:ln/>
        </p:spPr>
        <p:txBody>
          <a:bodyPr/>
          <a:lstStyle/>
          <a:p>
            <a:endParaRPr/>
          </a:p>
        </p:txBody>
      </p:sp>
      <p:sp>
        <p:nvSpPr>
          <p:cNvPr id="3" name="Text 1"/>
          <p:cNvSpPr/>
          <p:nvPr/>
        </p:nvSpPr>
        <p:spPr>
          <a:xfrm>
            <a:off x="812800" y="9525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B4541A"/>
                </a:solidFill>
                <a:latin typeface="IBM Plex Sans" pitchFamily="34" charset="0"/>
                <a:ea typeface="IBM Plex Sans" pitchFamily="34" charset="-122"/>
                <a:cs typeface="IBM Plex Sans" pitchFamily="34" charset="-120"/>
              </a:rPr>
              <a:t>TEORÍA · PRESIÓN DE PULSO</a:t>
            </a:r>
            <a:endParaRPr lang="en-US" sz="1200" dirty="0"/>
          </a:p>
        </p:txBody>
      </p:sp>
      <p:sp>
        <p:nvSpPr>
          <p:cNvPr id="4" name="Text 2"/>
          <p:cNvSpPr>
            <a:spLocks noGrp="1"/>
          </p:cNvSpPr>
          <p:nvPr>
            <p:ph type="title"/>
          </p:nvPr>
        </p:nvSpPr>
        <p:spPr>
          <a:xfrm>
            <a:off x="812800" y="1254720"/>
            <a:ext cx="10883392" cy="444500"/>
          </a:xfrm>
          <a:prstGeom prst="rect">
            <a:avLst/>
          </a:prstGeom>
          <a:noFill/>
          <a:ln/>
        </p:spPr>
        <p:txBody>
          <a:bodyPr wrap="square" lIns="0" tIns="0" rIns="0" bIns="0" rtlCol="0" anchor="t">
            <a:normAutofit/>
          </a:bodyPr>
          <a:lstStyle/>
          <a:p>
            <a:pPr marL="0" indent="0" algn="l">
              <a:lnSpc>
                <a:spcPts val="3300"/>
              </a:lnSpc>
              <a:buNone/>
            </a:pPr>
            <a:r>
              <a:rPr lang="en-US" sz="3000" b="1" i="0" dirty="0">
                <a:solidFill>
                  <a:srgbClr val="0E2A47"/>
                </a:solidFill>
                <a:latin typeface="Source Serif 4" pitchFamily="18" charset="0"/>
                <a:ea typeface="Source Serif 4" pitchFamily="18" charset="-122"/>
                <a:cs typeface="Source Serif 4" pitchFamily="18" charset="-120"/>
              </a:rPr>
              <a:t>Presión de pulso: qué refleja y qué la distorsiona</a:t>
            </a:r>
            <a:endParaRPr lang="en-US" sz="3000" dirty="0"/>
          </a:p>
        </p:txBody>
      </p:sp>
      <p:sp>
        <p:nvSpPr>
          <p:cNvPr id="29" name="Text 26"/>
          <p:cNvSpPr/>
          <p:nvPr/>
        </p:nvSpPr>
        <p:spPr>
          <a:xfrm>
            <a:off x="812800" y="6100000"/>
            <a:ext cx="10883392" cy="238720"/>
          </a:xfrm>
          <a:prstGeom prst="rect">
            <a:avLst/>
          </a:prstGeom>
          <a:noFill/>
          <a:ln/>
        </p:spPr>
        <p:txBody>
          <a:bodyPr wrap="square" lIns="0" tIns="0" rIns="0" bIns="0" rtlCol="0" anchor="t">
            <a:normAutofit/>
          </a:bodyPr>
          <a:lstStyle/>
          <a:p>
            <a:pPr marL="0" indent="0" algn="l">
              <a:lnSpc>
                <a:spcPts val="1680"/>
              </a:lnSpc>
              <a:buNone/>
            </a:pPr>
            <a:r>
              <a:rPr lang="en-US" sz="1000" dirty="0">
                <a:solidFill>
                  <a:srgbClr val="5E6A78"/>
                </a:solidFill>
                <a:latin typeface="IBM Plex Sans" pitchFamily="34" charset="0"/>
                <a:ea typeface="IBM Plex Sans" pitchFamily="34" charset="-122"/>
                <a:cs typeface="IBM Plex Sans" pitchFamily="34" charset="-120"/>
              </a:rPr>
              <a:t>VS: volumen sistólico</a:t>
            </a:r>
            <a:endParaRPr lang="en-US" sz="1200" dirty="0"/>
          </a:p>
        </p:txBody>
      </p:sp>
      <p:pic>
        <p:nvPicPr>
          <p:cNvPr id="30" name="Picture 29" descr="image.png"/>
          <p:cNvPicPr>
            <a:picLocks noChangeAspect="1"/>
          </p:cNvPicPr>
          <p:nvPr/>
        </p:nvPicPr>
        <p:blipFill>
          <a:blip r:embed="rId3"/>
          <a:stretch>
            <a:fillRect/>
          </a:stretch>
        </p:blipFill>
        <p:spPr>
          <a:xfrm>
            <a:off x="812800" y="1880000"/>
            <a:ext cx="4700000" cy="1598000"/>
          </a:xfrm>
          <a:prstGeom prst="rect">
            <a:avLst/>
          </a:prstGeom>
        </p:spPr>
      </p:pic>
      <p:sp>
        <p:nvSpPr>
          <p:cNvPr id="6" name="Text 3"/>
          <p:cNvSpPr/>
          <p:nvPr/>
        </p:nvSpPr>
        <p:spPr>
          <a:xfrm>
            <a:off x="925600" y="1898800"/>
            <a:ext cx="812800" cy="256514"/>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5E6A78"/>
                </a:solidFill>
                <a:latin typeface="IBM Plex Sans" pitchFamily="34" charset="0"/>
                <a:ea typeface="IBM Plex Sans" pitchFamily="34" charset="-122"/>
                <a:cs typeface="IBM Plex Sans" pitchFamily="34" charset="-120"/>
              </a:rPr>
              <a:t>PAS</a:t>
            </a:r>
            <a:endParaRPr lang="en-US" sz="1300" dirty="0"/>
          </a:p>
        </p:txBody>
      </p:sp>
      <p:sp>
        <p:nvSpPr>
          <p:cNvPr id="7" name="Text 4"/>
          <p:cNvSpPr/>
          <p:nvPr/>
        </p:nvSpPr>
        <p:spPr>
          <a:xfrm>
            <a:off x="925600" y="3252400"/>
            <a:ext cx="812800" cy="256514"/>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5E6A78"/>
                </a:solidFill>
                <a:latin typeface="IBM Plex Sans" pitchFamily="34" charset="0"/>
                <a:ea typeface="IBM Plex Sans" pitchFamily="34" charset="-122"/>
                <a:cs typeface="IBM Plex Sans" pitchFamily="34" charset="-120"/>
              </a:rPr>
              <a:t>PAD</a:t>
            </a:r>
            <a:endParaRPr lang="en-US" sz="1300" dirty="0"/>
          </a:p>
        </p:txBody>
      </p:sp>
      <p:sp>
        <p:nvSpPr>
          <p:cNvPr id="8" name="Text 5"/>
          <p:cNvSpPr/>
          <p:nvPr/>
        </p:nvSpPr>
        <p:spPr>
          <a:xfrm>
            <a:off x="5400000" y="2585000"/>
            <a:ext cx="430000" cy="381000"/>
          </a:xfrm>
          <a:prstGeom prst="rect">
            <a:avLst/>
          </a:prstGeom>
          <a:noFill/>
          <a:ln/>
        </p:spPr>
        <p:txBody>
          <a:bodyPr wrap="square" lIns="0" tIns="0" rIns="0" bIns="0" rtlCol="0" anchor="t">
            <a:normAutofit/>
          </a:bodyPr>
          <a:lstStyle/>
          <a:p>
            <a:pPr marL="0" indent="0" algn="r">
              <a:lnSpc>
                <a:spcPts val="2800"/>
              </a:lnSpc>
              <a:buNone/>
            </a:pPr>
            <a:r>
              <a:rPr lang="en-US" sz="2000" b="1" dirty="0">
                <a:solidFill>
                  <a:srgbClr val="B4541A"/>
                </a:solidFill>
                <a:latin typeface="IBM Plex Sans" pitchFamily="34" charset="0"/>
                <a:ea typeface="IBM Plex Sans" pitchFamily="34" charset="-122"/>
                <a:cs typeface="IBM Plex Sans" pitchFamily="34" charset="-120"/>
              </a:rPr>
              <a:t>PP</a:t>
            </a:r>
            <a:endParaRPr lang="en-US" sz="2000" dirty="0"/>
          </a:p>
        </p:txBody>
      </p:sp>
      <p:sp>
        <p:nvSpPr>
          <p:cNvPr id="31" name="Rounded Rectangle 30"/>
          <p:cNvSpPr/>
          <p:nvPr/>
        </p:nvSpPr>
        <p:spPr>
          <a:xfrm>
            <a:off x="5900000" y="1880000"/>
            <a:ext cx="5479200" cy="760000"/>
          </a:xfrm>
          <a:prstGeom prst="roundRect">
            <a:avLst>
              <a:gd name="adj" fmla="val 8000"/>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wrap="square" lIns="182880" rIns="182880" rtlCol="0" anchor="ctr"/>
          <a:lstStyle/>
          <a:p>
            <a:pPr algn="l"/>
            <a:r>
              <a:rPr sz="1100" b="0">
                <a:solidFill>
                  <a:srgbClr val="C9D8E8"/>
                </a:solidFill>
                <a:latin typeface="IBM Plex Sans"/>
              </a:rPr>
              <a:t>Se calcula   </a:t>
            </a:r>
            <a:r>
              <a:rPr sz="2000" b="1">
                <a:solidFill>
                  <a:srgbClr val="FFFFFF"/>
                </a:solidFill>
                <a:latin typeface="IBM Plex Sans"/>
              </a:rPr>
              <a:t>PP = PAS − PAD</a:t>
            </a:r>
          </a:p>
        </p:txBody>
      </p:sp>
      <p:sp>
        <p:nvSpPr>
          <p:cNvPr id="32" name="Rounded Rectangle 31"/>
          <p:cNvSpPr/>
          <p:nvPr/>
        </p:nvSpPr>
        <p:spPr>
          <a:xfrm>
            <a:off x="5900000" y="2720000"/>
            <a:ext cx="5479200" cy="760000"/>
          </a:xfrm>
          <a:prstGeom prst="roundRect">
            <a:avLst>
              <a:gd name="adj" fmla="val 8000"/>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wrap="square" lIns="182880" rIns="182880" rtlCol="0" anchor="ctr"/>
          <a:lstStyle/>
          <a:p>
            <a:pPr algn="l"/>
            <a:r>
              <a:rPr sz="1100" b="0">
                <a:solidFill>
                  <a:srgbClr val="C9D8E8"/>
                </a:solidFill>
                <a:latin typeface="IBM Plex Sans"/>
              </a:rPr>
              <a:t>Depende de   </a:t>
            </a:r>
            <a:r>
              <a:rPr sz="2000" b="1">
                <a:solidFill>
                  <a:srgbClr val="FFFFFF"/>
                </a:solidFill>
                <a:latin typeface="IBM Plex Sans"/>
              </a:rPr>
              <a:t>PP ≈ VS ÷ distensibilidad</a:t>
            </a:r>
          </a:p>
        </p:txBody>
      </p:sp>
      <p:sp>
        <p:nvSpPr>
          <p:cNvPr id="33" name="Rounded Rectangle 32"/>
          <p:cNvSpPr/>
          <p:nvPr/>
        </p:nvSpPr>
        <p:spPr>
          <a:xfrm>
            <a:off x="812800" y="3620000"/>
            <a:ext cx="3442133" cy="1130000"/>
          </a:xfrm>
          <a:prstGeom prst="roundRect">
            <a:avLst>
              <a:gd name="adj" fmla="val 8000"/>
            </a:avLst>
          </a:prstGeom>
          <a:solidFill>
            <a:srgbClr val="E6F0F9"/>
          </a:solidFill>
          <a:ln>
            <a:noFill/>
          </a:ln>
          <a:effectLst/>
        </p:spPr>
        <p:style>
          <a:lnRef idx="1">
            <a:schemeClr val="accent1"/>
          </a:lnRef>
          <a:fillRef idx="3">
            <a:schemeClr val="accent1"/>
          </a:fillRef>
          <a:effectRef idx="2">
            <a:schemeClr val="accent1"/>
          </a:effectRef>
          <a:fontRef idx="minor">
            <a:schemeClr val="lt1"/>
          </a:fontRef>
        </p:style>
        <p:txBody>
          <a:bodyPr wrap="square" lIns="137160" rIns="137160" rtlCol="0" anchor="ctr"/>
          <a:lstStyle/>
          <a:p>
            <a:pPr algn="l"/>
            <a:r>
              <a:rPr sz="1400" b="1">
                <a:solidFill>
                  <a:srgbClr val="1B4F86"/>
                </a:solidFill>
                <a:latin typeface="IBM Plex Sans"/>
              </a:rPr>
              <a:t>Estrecha</a:t>
            </a:r>
          </a:p>
          <a:p>
            <a:pPr algn="l">
              <a:spcBef>
                <a:spcPts val="200"/>
              </a:spcBef>
            </a:pPr>
            <a:r>
              <a:rPr sz="1150" b="1">
                <a:solidFill>
                  <a:srgbClr val="0E2A47"/>
                </a:solidFill>
                <a:latin typeface="IBM Plex Sans"/>
              </a:rPr>
              <a:t>&lt; 40 mmHg o &lt; 25% de la PAS</a:t>
            </a:r>
          </a:p>
          <a:p>
            <a:pPr algn="l">
              <a:spcBef>
                <a:spcPts val="300"/>
              </a:spcBef>
            </a:pPr>
            <a:r>
              <a:rPr sz="1100" b="0">
                <a:solidFill>
                  <a:srgbClr val="3D4B5C"/>
                </a:solidFill>
                <a:latin typeface="IBM Plex Sans"/>
              </a:rPr>
              <a:t>Hipovolemia, disfunción sistólica, taponamiento</a:t>
            </a:r>
          </a:p>
        </p:txBody>
      </p:sp>
      <p:sp>
        <p:nvSpPr>
          <p:cNvPr id="34" name="Rounded Rectangle 33"/>
          <p:cNvSpPr/>
          <p:nvPr/>
        </p:nvSpPr>
        <p:spPr>
          <a:xfrm>
            <a:off x="4374933" y="3620000"/>
            <a:ext cx="3442133" cy="1130000"/>
          </a:xfrm>
          <a:prstGeom prst="roundRect">
            <a:avLst>
              <a:gd name="adj" fmla="val 8000"/>
            </a:avLst>
          </a:prstGeom>
          <a:solidFill>
            <a:srgbClr val="F2F4F6"/>
          </a:solidFill>
          <a:ln>
            <a:noFill/>
          </a:ln>
          <a:effectLst/>
        </p:spPr>
        <p:style>
          <a:lnRef idx="1">
            <a:schemeClr val="accent1"/>
          </a:lnRef>
          <a:fillRef idx="3">
            <a:schemeClr val="accent1"/>
          </a:fillRef>
          <a:effectRef idx="2">
            <a:schemeClr val="accent1"/>
          </a:effectRef>
          <a:fontRef idx="minor">
            <a:schemeClr val="lt1"/>
          </a:fontRef>
        </p:style>
        <p:txBody>
          <a:bodyPr wrap="square" lIns="137160" rIns="137160" rtlCol="0" anchor="ctr"/>
          <a:lstStyle/>
          <a:p>
            <a:pPr algn="l"/>
            <a:r>
              <a:rPr sz="1400" b="1">
                <a:solidFill>
                  <a:srgbClr val="0E2A47"/>
                </a:solidFill>
                <a:latin typeface="IBM Plex Sans"/>
              </a:rPr>
              <a:t>Habitual</a:t>
            </a:r>
          </a:p>
          <a:p>
            <a:pPr algn="l">
              <a:spcBef>
                <a:spcPts val="200"/>
              </a:spcBef>
            </a:pPr>
            <a:r>
              <a:rPr sz="1150" b="1">
                <a:solidFill>
                  <a:srgbClr val="0E2A47"/>
                </a:solidFill>
                <a:latin typeface="IBM Plex Sans"/>
              </a:rPr>
              <a:t>≈ 40 mmHg (120/80)</a:t>
            </a:r>
          </a:p>
          <a:p>
            <a:pPr algn="l">
              <a:spcBef>
                <a:spcPts val="300"/>
              </a:spcBef>
            </a:pPr>
            <a:r>
              <a:rPr sz="1100" b="0">
                <a:solidFill>
                  <a:srgbClr val="3D4B5C"/>
                </a:solidFill>
                <a:latin typeface="IBM Plex Sans"/>
              </a:rPr>
              <a:t>Volumen sistólico y distensibilidad en equilibrio</a:t>
            </a:r>
          </a:p>
        </p:txBody>
      </p:sp>
      <p:sp>
        <p:nvSpPr>
          <p:cNvPr id="35" name="Rounded Rectangle 34"/>
          <p:cNvSpPr/>
          <p:nvPr/>
        </p:nvSpPr>
        <p:spPr>
          <a:xfrm>
            <a:off x="7937066" y="3620000"/>
            <a:ext cx="3442133" cy="1130000"/>
          </a:xfrm>
          <a:prstGeom prst="roundRect">
            <a:avLst>
              <a:gd name="adj" fmla="val 8000"/>
            </a:avLst>
          </a:prstGeom>
          <a:solidFill>
            <a:srgbClr val="FDEEDF"/>
          </a:solidFill>
          <a:ln>
            <a:noFill/>
          </a:ln>
          <a:effectLst/>
        </p:spPr>
        <p:style>
          <a:lnRef idx="1">
            <a:schemeClr val="accent1"/>
          </a:lnRef>
          <a:fillRef idx="3">
            <a:schemeClr val="accent1"/>
          </a:fillRef>
          <a:effectRef idx="2">
            <a:schemeClr val="accent1"/>
          </a:effectRef>
          <a:fontRef idx="minor">
            <a:schemeClr val="lt1"/>
          </a:fontRef>
        </p:style>
        <p:txBody>
          <a:bodyPr wrap="square" lIns="137160" rIns="137160" rtlCol="0" anchor="ctr"/>
          <a:lstStyle/>
          <a:p>
            <a:pPr algn="l"/>
            <a:r>
              <a:rPr sz="1400" b="1">
                <a:solidFill>
                  <a:srgbClr val="8A3E12"/>
                </a:solidFill>
                <a:latin typeface="IBM Plex Sans"/>
              </a:rPr>
              <a:t>Amplia</a:t>
            </a:r>
          </a:p>
          <a:p>
            <a:pPr algn="l">
              <a:spcBef>
                <a:spcPts val="200"/>
              </a:spcBef>
            </a:pPr>
            <a:r>
              <a:rPr sz="1150" b="1">
                <a:solidFill>
                  <a:srgbClr val="0E2A47"/>
                </a:solidFill>
                <a:latin typeface="IBM Plex Sans"/>
              </a:rPr>
              <a:t>&gt; 60 mmHg</a:t>
            </a:r>
          </a:p>
          <a:p>
            <a:pPr algn="l">
              <a:spcBef>
                <a:spcPts val="300"/>
              </a:spcBef>
            </a:pPr>
            <a:r>
              <a:rPr sz="1100" b="0">
                <a:solidFill>
                  <a:srgbClr val="3D4B5C"/>
                </a:solidFill>
                <a:latin typeface="IBM Plex Sans"/>
              </a:rPr>
              <a:t>Rigidez arterial, vasodilatación, insuficiencia aórtica, hiperdinamia</a:t>
            </a:r>
          </a:p>
        </p:txBody>
      </p:sp>
      <p:sp>
        <p:nvSpPr>
          <p:cNvPr id="36" name="TextBox 35"/>
          <p:cNvSpPr txBox="1"/>
          <p:nvPr/>
        </p:nvSpPr>
        <p:spPr>
          <a:xfrm>
            <a:off x="812800" y="4850000"/>
            <a:ext cx="10566400" cy="260000"/>
          </a:xfrm>
          <a:prstGeom prst="rect">
            <a:avLst/>
          </a:prstGeom>
          <a:noFill/>
        </p:spPr>
        <p:txBody>
          <a:bodyPr wrap="square" lIns="0" rIns="0" anchor="t">
            <a:spAutoFit/>
          </a:bodyPr>
          <a:lstStyle/>
          <a:p>
            <a:pPr algn="l"/>
            <a:r>
              <a:rPr sz="1300" b="1">
                <a:solidFill>
                  <a:srgbClr val="0E2A47"/>
                </a:solidFill>
                <a:latin typeface="IBM Plex Sans"/>
              </a:rPr>
              <a:t>Qué la distorsiona</a:t>
            </a:r>
          </a:p>
        </p:txBody>
      </p:sp>
      <p:sp>
        <p:nvSpPr>
          <p:cNvPr id="37" name="Rounded Rectangle 36"/>
          <p:cNvSpPr/>
          <p:nvPr/>
        </p:nvSpPr>
        <p:spPr>
          <a:xfrm>
            <a:off x="812800" y="5150000"/>
            <a:ext cx="2559100" cy="850000"/>
          </a:xfrm>
          <a:prstGeom prst="roundRect">
            <a:avLst>
              <a:gd name="adj" fmla="val 8000"/>
            </a:avLst>
          </a:prstGeom>
          <a:solidFill>
            <a:srgbClr val="FDF6EF"/>
          </a:solidFill>
          <a:ln>
            <a:noFill/>
          </a:ln>
          <a:effectLst/>
        </p:spPr>
        <p:style>
          <a:lnRef idx="1">
            <a:schemeClr val="accent1"/>
          </a:lnRef>
          <a:fillRef idx="3">
            <a:schemeClr val="accent1"/>
          </a:fillRef>
          <a:effectRef idx="2">
            <a:schemeClr val="accent1"/>
          </a:effectRef>
          <a:fontRef idx="minor">
            <a:schemeClr val="lt1"/>
          </a:fontRef>
        </p:style>
        <p:txBody>
          <a:bodyPr wrap="square" lIns="118872" rIns="118872" rtlCol="0" anchor="ctr"/>
          <a:lstStyle/>
          <a:p>
            <a:pPr algn="l"/>
            <a:r>
              <a:rPr sz="1200" b="1">
                <a:solidFill>
                  <a:srgbClr val="0E2A47"/>
                </a:solidFill>
                <a:latin typeface="IBM Plex Sans"/>
              </a:rPr>
              <a:t>Edad y rigidez</a:t>
            </a:r>
          </a:p>
          <a:p>
            <a:pPr algn="l">
              <a:spcBef>
                <a:spcPts val="200"/>
              </a:spcBef>
            </a:pPr>
            <a:r>
              <a:rPr sz="1050" b="0">
                <a:solidFill>
                  <a:srgbClr val="3D4B5C"/>
                </a:solidFill>
                <a:latin typeface="IBM Plex Sans"/>
              </a:rPr>
              <a:t>PP «normal» puede ocultar volumen bajo</a:t>
            </a:r>
          </a:p>
        </p:txBody>
      </p:sp>
      <p:sp>
        <p:nvSpPr>
          <p:cNvPr id="38" name="Rounded Rectangle 37"/>
          <p:cNvSpPr/>
          <p:nvPr/>
        </p:nvSpPr>
        <p:spPr>
          <a:xfrm>
            <a:off x="3481900" y="5150000"/>
            <a:ext cx="2559100" cy="850000"/>
          </a:xfrm>
          <a:prstGeom prst="roundRect">
            <a:avLst>
              <a:gd name="adj" fmla="val 8000"/>
            </a:avLst>
          </a:prstGeom>
          <a:solidFill>
            <a:srgbClr val="FDF6EF"/>
          </a:solidFill>
          <a:ln>
            <a:noFill/>
          </a:ln>
          <a:effectLst/>
        </p:spPr>
        <p:style>
          <a:lnRef idx="1">
            <a:schemeClr val="accent1"/>
          </a:lnRef>
          <a:fillRef idx="3">
            <a:schemeClr val="accent1"/>
          </a:fillRef>
          <a:effectRef idx="2">
            <a:schemeClr val="accent1"/>
          </a:effectRef>
          <a:fontRef idx="minor">
            <a:schemeClr val="lt1"/>
          </a:fontRef>
        </p:style>
        <p:txBody>
          <a:bodyPr wrap="square" lIns="118872" rIns="118872" rtlCol="0" anchor="ctr"/>
          <a:lstStyle/>
          <a:p>
            <a:pPr algn="l"/>
            <a:r>
              <a:rPr sz="1200" b="1">
                <a:solidFill>
                  <a:srgbClr val="0E2A47"/>
                </a:solidFill>
                <a:latin typeface="IBM Plex Sans"/>
              </a:rPr>
              <a:t>Vasodilatación</a:t>
            </a:r>
          </a:p>
          <a:p>
            <a:pPr algn="l">
              <a:spcBef>
                <a:spcPts val="200"/>
              </a:spcBef>
            </a:pPr>
            <a:r>
              <a:rPr sz="1050" b="0">
                <a:solidFill>
                  <a:srgbClr val="3D4B5C"/>
                </a:solidFill>
                <a:latin typeface="IBM Plex Sans"/>
              </a:rPr>
              <a:t>La sepsis reduce la amplificación periférica</a:t>
            </a:r>
          </a:p>
        </p:txBody>
      </p:sp>
      <p:sp>
        <p:nvSpPr>
          <p:cNvPr id="39" name="Rounded Rectangle 38"/>
          <p:cNvSpPr/>
          <p:nvPr/>
        </p:nvSpPr>
        <p:spPr>
          <a:xfrm>
            <a:off x="6151000" y="5150000"/>
            <a:ext cx="2559100" cy="850000"/>
          </a:xfrm>
          <a:prstGeom prst="roundRect">
            <a:avLst>
              <a:gd name="adj" fmla="val 8000"/>
            </a:avLst>
          </a:prstGeom>
          <a:solidFill>
            <a:srgbClr val="FDF6EF"/>
          </a:solidFill>
          <a:ln>
            <a:noFill/>
          </a:ln>
          <a:effectLst/>
        </p:spPr>
        <p:style>
          <a:lnRef idx="1">
            <a:schemeClr val="accent1"/>
          </a:lnRef>
          <a:fillRef idx="3">
            <a:schemeClr val="accent1"/>
          </a:fillRef>
          <a:effectRef idx="2">
            <a:schemeClr val="accent1"/>
          </a:effectRef>
          <a:fontRef idx="minor">
            <a:schemeClr val="lt1"/>
          </a:fontRef>
        </p:style>
        <p:txBody>
          <a:bodyPr wrap="square" lIns="118872" rIns="118872" rtlCol="0" anchor="ctr"/>
          <a:lstStyle/>
          <a:p>
            <a:pPr algn="l"/>
            <a:r>
              <a:rPr sz="1200" b="1">
                <a:solidFill>
                  <a:srgbClr val="0E2A47"/>
                </a:solidFill>
                <a:latin typeface="IBM Plex Sans"/>
              </a:rPr>
              <a:t>Noradrenalina</a:t>
            </a:r>
          </a:p>
          <a:p>
            <a:pPr algn="l">
              <a:spcBef>
                <a:spcPts val="200"/>
              </a:spcBef>
            </a:pPr>
            <a:r>
              <a:rPr sz="1050" b="0">
                <a:solidFill>
                  <a:srgbClr val="3D4B5C"/>
                </a:solidFill>
                <a:latin typeface="IBM Plex Sans"/>
              </a:rPr>
              <a:t>Sube la PP más que el gasto cardíaco</a:t>
            </a:r>
          </a:p>
        </p:txBody>
      </p:sp>
      <p:sp>
        <p:nvSpPr>
          <p:cNvPr id="40" name="Rounded Rectangle 39"/>
          <p:cNvSpPr/>
          <p:nvPr/>
        </p:nvSpPr>
        <p:spPr>
          <a:xfrm>
            <a:off x="8820100" y="5150000"/>
            <a:ext cx="2559100" cy="850000"/>
          </a:xfrm>
          <a:prstGeom prst="roundRect">
            <a:avLst>
              <a:gd name="adj" fmla="val 8000"/>
            </a:avLst>
          </a:prstGeom>
          <a:solidFill>
            <a:srgbClr val="FDF6EF"/>
          </a:solidFill>
          <a:ln>
            <a:noFill/>
          </a:ln>
          <a:effectLst/>
        </p:spPr>
        <p:style>
          <a:lnRef idx="1">
            <a:schemeClr val="accent1"/>
          </a:lnRef>
          <a:fillRef idx="3">
            <a:schemeClr val="accent1"/>
          </a:fillRef>
          <a:effectRef idx="2">
            <a:schemeClr val="accent1"/>
          </a:effectRef>
          <a:fontRef idx="minor">
            <a:schemeClr val="lt1"/>
          </a:fontRef>
        </p:style>
        <p:txBody>
          <a:bodyPr wrap="square" lIns="118872" rIns="118872" rtlCol="0" anchor="ctr"/>
          <a:lstStyle/>
          <a:p>
            <a:pPr algn="l"/>
            <a:r>
              <a:rPr sz="1200" b="1">
                <a:solidFill>
                  <a:srgbClr val="0E2A47"/>
                </a:solidFill>
                <a:latin typeface="IBM Plex Sans"/>
              </a:rPr>
              <a:t>Sitio de medición</a:t>
            </a:r>
          </a:p>
          <a:p>
            <a:pPr algn="l">
              <a:spcBef>
                <a:spcPts val="200"/>
              </a:spcBef>
            </a:pPr>
            <a:r>
              <a:rPr sz="1050" b="0">
                <a:solidFill>
                  <a:srgbClr val="3D4B5C"/>
                </a:solidFill>
                <a:latin typeface="IBM Plex Sans"/>
              </a:rPr>
              <a:t>Radial y femoral no dan lo mismo</a:t>
            </a:r>
          </a:p>
        </p:txBody>
      </p:sp>
      <p:sp>
        <p:nvSpPr>
          <p:cNvPr id="41" name="Pie Jorge Roja"/>
          <p:cNvSpPr txBox="1"/>
          <p:nvPr/>
        </p:nvSpPr>
        <p:spPr>
          <a:xfrm>
            <a:off x="812800" y="6400000"/>
            <a:ext cx="4000000" cy="260000"/>
          </a:xfrm>
          <a:prstGeom prst="rect">
            <a:avLst/>
          </a:prstGeom>
          <a:noFill/>
        </p:spPr>
        <p:txBody>
          <a:bodyPr wrap="square" anchor="ctr" lIns="0" rIns="0" tIns="0" bIns="0">
            <a:spAutoFit/>
          </a:bodyPr>
          <a:lstStyle/>
          <a:p>
            <a:pPr algn="l"/>
            <a:r>
              <a:rPr sz="1050">
                <a:solidFill>
                  <a:srgbClr val="5E6A78"/>
                </a:solidFill>
                <a:latin typeface="IBM Plex Sans"/>
              </a:rPr>
              <a:t>Jorge Rojas Rodríguez</a:t>
            </a:r>
          </a:p>
        </p:txBody>
      </p:sp>
      <p:sp>
        <p:nvSpPr>
          <p:cNvPr id="42" name="Pie 12"/>
          <p:cNvSpPr txBox="1"/>
          <p:nvPr/>
        </p:nvSpPr>
        <p:spPr>
          <a:xfrm>
            <a:off x="5596000" y="6400000"/>
            <a:ext cx="1000000" cy="260000"/>
          </a:xfrm>
          <a:prstGeom prst="rect">
            <a:avLst/>
          </a:prstGeom>
          <a:noFill/>
        </p:spPr>
        <p:txBody>
          <a:bodyPr wrap="square" anchor="ctr" lIns="0" rIns="0" tIns="0" bIns="0">
            <a:spAutoFit/>
          </a:bodyPr>
          <a:lstStyle/>
          <a:p>
            <a:pPr algn="ctr"/>
            <a:r>
              <a:rPr sz="1050">
                <a:solidFill>
                  <a:srgbClr val="5E6A78"/>
                </a:solidFill>
                <a:latin typeface="IBM Plex Sans"/>
              </a:rPr>
              <a:t>12</a:t>
            </a:r>
          </a:p>
        </p:txBody>
      </p:sp>
      <p:sp>
        <p:nvSpPr>
          <p:cNvPr id="43" name="Pie MedicinaCa"/>
          <p:cNvSpPr txBox="1"/>
          <p:nvPr/>
        </p:nvSpPr>
        <p:spPr>
          <a:xfrm>
            <a:off x="7379200" y="6400000"/>
            <a:ext cx="4000000" cy="260000"/>
          </a:xfrm>
          <a:prstGeom prst="rect">
            <a:avLst/>
          </a:prstGeom>
          <a:noFill/>
        </p:spPr>
        <p:txBody>
          <a:bodyPr wrap="square" anchor="ctr" lIns="0" rIns="0" tIns="0" bIns="0">
            <a:spAutoFit/>
          </a:bodyPr>
          <a:lstStyle/>
          <a:p>
            <a:pPr algn="r"/>
            <a:r>
              <a:rPr sz="1050">
                <a:solidFill>
                  <a:srgbClr val="5E6A78"/>
                </a:solidFill>
                <a:latin typeface="IBM Plex Sans"/>
              </a:rPr>
              <a:t>MedicinaCardiometabolica.com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hape 21">
            <a:extLst>
              <a:ext uri="{FF2B5EF4-FFF2-40B4-BE49-F238E27FC236}">
                <a16:creationId xmlns:a16="http://schemas.microsoft.com/office/drawing/2014/main" id="{18202C91-1E1E-41B8-890E-AAAB0345852D}"/>
              </a:ext>
            </a:extLst>
          </p:cNvPr>
          <p:cNvSpPr/>
          <p:nvPr/>
        </p:nvSpPr>
        <p:spPr>
          <a:xfrm>
            <a:off x="812800" y="4869420"/>
            <a:ext cx="10566400" cy="1271404"/>
          </a:xfrm>
          <a:prstGeom prst="roundRect">
            <a:avLst>
              <a:gd name="adj" fmla="val 16000"/>
            </a:avLst>
          </a:prstGeom>
          <a:solidFill>
            <a:srgbClr val="0E2A47"/>
          </a:solidFill>
          <a:ln/>
        </p:spPr>
        <p:txBody>
          <a:bodyPr/>
          <a:lstStyle/>
          <a:p>
            <a:endParaRPr lang="es-ES" dirty="0"/>
          </a:p>
        </p:txBody>
      </p:sp>
      <p:sp>
        <p:nvSpPr>
          <p:cNvPr id="2" name="Shape 0"/>
          <p:cNvSpPr/>
          <p:nvPr/>
        </p:nvSpPr>
        <p:spPr>
          <a:xfrm>
            <a:off x="812800" y="812800"/>
            <a:ext cx="457200" cy="50800"/>
          </a:xfrm>
          <a:prstGeom prst="roundRect">
            <a:avLst>
              <a:gd name="adj" fmla="val 50000"/>
            </a:avLst>
          </a:prstGeom>
          <a:solidFill>
            <a:srgbClr val="E07B24"/>
          </a:solidFill>
          <a:ln/>
        </p:spPr>
      </p:sp>
      <p:sp>
        <p:nvSpPr>
          <p:cNvPr id="3" name="Text 1"/>
          <p:cNvSpPr/>
          <p:nvPr/>
        </p:nvSpPr>
        <p:spPr>
          <a:xfrm>
            <a:off x="812800" y="9525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B4541A"/>
                </a:solidFill>
                <a:latin typeface="IBM Plex Sans" pitchFamily="34" charset="0"/>
                <a:ea typeface="IBM Plex Sans" pitchFamily="34" charset="-122"/>
                <a:cs typeface="IBM Plex Sans" pitchFamily="34" charset="-120"/>
              </a:rPr>
              <a:t>PRESIÓN DE PULSO · EVIDENCIA</a:t>
            </a:r>
            <a:endParaRPr lang="en-US" sz="1200" dirty="0"/>
          </a:p>
        </p:txBody>
      </p:sp>
      <p:sp>
        <p:nvSpPr>
          <p:cNvPr id="4" name="Text 2"/>
          <p:cNvSpPr>
            <a:spLocks noGrp="1"/>
          </p:cNvSpPr>
          <p:nvPr>
            <p:ph type="title"/>
          </p:nvPr>
        </p:nvSpPr>
        <p:spPr>
          <a:xfrm>
            <a:off x="812800" y="1254720"/>
            <a:ext cx="10883392" cy="444500"/>
          </a:xfrm>
          <a:prstGeom prst="rect">
            <a:avLst/>
          </a:prstGeom>
          <a:noFill/>
          <a:ln/>
        </p:spPr>
        <p:txBody>
          <a:bodyPr wrap="square" lIns="0" tIns="0" rIns="0" bIns="0" rtlCol="0" anchor="t">
            <a:normAutofit/>
          </a:bodyPr>
          <a:lstStyle/>
          <a:p>
            <a:pPr marL="0" indent="0" algn="l">
              <a:lnSpc>
                <a:spcPts val="3300"/>
              </a:lnSpc>
              <a:buNone/>
            </a:pPr>
            <a:r>
              <a:rPr lang="en-US" sz="3000" b="1" i="0" dirty="0">
                <a:solidFill>
                  <a:srgbClr val="0E2A47"/>
                </a:solidFill>
                <a:latin typeface="Source Serif 4" pitchFamily="18" charset="0"/>
                <a:ea typeface="Source Serif 4" pitchFamily="18" charset="-122"/>
                <a:cs typeface="Source Serif 4" pitchFamily="18" charset="-120"/>
              </a:rPr>
              <a:t>Buena para confirmar, mala para descartar</a:t>
            </a:r>
            <a:endParaRPr lang="en-US" sz="3000" dirty="0"/>
          </a:p>
        </p:txBody>
      </p:sp>
      <p:sp>
        <p:nvSpPr>
          <p:cNvPr id="5" name="Shape 3"/>
          <p:cNvSpPr/>
          <p:nvPr/>
        </p:nvSpPr>
        <p:spPr>
          <a:xfrm>
            <a:off x="812800" y="1927820"/>
            <a:ext cx="5181600" cy="2840000"/>
          </a:xfrm>
          <a:prstGeom prst="roundRect">
            <a:avLst>
              <a:gd name="adj" fmla="val 4917"/>
            </a:avLst>
          </a:prstGeom>
          <a:solidFill>
            <a:srgbClr val="F2F6FA"/>
          </a:solidFill>
          <a:ln/>
        </p:spPr>
      </p:sp>
      <p:sp>
        <p:nvSpPr>
          <p:cNvPr id="6" name="Text 4"/>
          <p:cNvSpPr/>
          <p:nvPr/>
        </p:nvSpPr>
        <p:spPr>
          <a:xfrm>
            <a:off x="1041400" y="2156420"/>
            <a:ext cx="486613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A78"/>
                </a:solidFill>
                <a:latin typeface="IBM Plex Sans" pitchFamily="34" charset="0"/>
                <a:ea typeface="IBM Plex Sans" pitchFamily="34" charset="-122"/>
                <a:cs typeface="IBM Plex Sans" pitchFamily="34" charset="-120"/>
              </a:rPr>
              <a:t>Monnet et al., Crit Care Med 2011 · n = 228</a:t>
            </a:r>
            <a:endParaRPr lang="en-US" sz="1200" dirty="0"/>
          </a:p>
        </p:txBody>
      </p:sp>
      <p:sp>
        <p:nvSpPr>
          <p:cNvPr id="7" name="Text 5"/>
          <p:cNvSpPr/>
          <p:nvPr/>
        </p:nvSpPr>
        <p:spPr>
          <a:xfrm>
            <a:off x="1041400" y="2496741"/>
            <a:ext cx="4866132" cy="279400"/>
          </a:xfrm>
          <a:prstGeom prst="rect">
            <a:avLst/>
          </a:prstGeom>
          <a:noFill/>
          <a:ln/>
        </p:spPr>
        <p:txBody>
          <a:bodyPr wrap="square" lIns="0" tIns="0" rIns="0" bIns="0" rtlCol="0" anchor="t">
            <a:normAutofit/>
          </a:bodyPr>
          <a:lstStyle/>
          <a:p>
            <a:pPr marL="0" indent="0" algn="l">
              <a:lnSpc>
                <a:spcPts val="2000"/>
              </a:lnSpc>
              <a:buNone/>
            </a:pPr>
            <a:r>
              <a:rPr lang="en-US" sz="1600" b="1" dirty="0">
                <a:solidFill>
                  <a:srgbClr val="0E2A47"/>
                </a:solidFill>
                <a:latin typeface="IBM Plex Sans" pitchFamily="34" charset="0"/>
                <a:ea typeface="IBM Plex Sans" pitchFamily="34" charset="-122"/>
                <a:cs typeface="IBM Plex Sans" pitchFamily="34" charset="-120"/>
              </a:rPr>
              <a:t>PP sube &gt; 17% tras fluidos → gasto sube &gt; 15%</a:t>
            </a:r>
            <a:endParaRPr lang="en-US" sz="1600" dirty="0"/>
          </a:p>
        </p:txBody>
      </p:sp>
      <p:sp>
        <p:nvSpPr>
          <p:cNvPr id="8" name="Text 6"/>
          <p:cNvSpPr/>
          <p:nvPr/>
        </p:nvSpPr>
        <p:spPr>
          <a:xfrm>
            <a:off x="1041400" y="2877741"/>
            <a:ext cx="4866132" cy="256514"/>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3D4B5C"/>
                </a:solidFill>
                <a:latin typeface="IBM Plex Sans" pitchFamily="34" charset="0"/>
                <a:ea typeface="IBM Plex Sans" pitchFamily="34" charset="-122"/>
                <a:cs typeface="IBM Plex Sans" pitchFamily="34" charset="-120"/>
              </a:rPr>
              <a:t>Especificidad </a:t>
            </a:r>
            <a:r>
              <a:rPr lang="en-US" sz="1300" b="1" dirty="0">
                <a:solidFill>
                  <a:srgbClr val="3D4B5C"/>
                </a:solidFill>
                <a:latin typeface="IBM Plex Sans" pitchFamily="34" charset="0"/>
                <a:ea typeface="IBM Plex Sans" pitchFamily="34" charset="-122"/>
                <a:cs typeface="IBM Plex Sans" pitchFamily="34" charset="-120"/>
              </a:rPr>
              <a:t>85%</a:t>
            </a:r>
            <a:endParaRPr lang="en-US" sz="1300" dirty="0"/>
          </a:p>
        </p:txBody>
      </p:sp>
      <p:sp>
        <p:nvSpPr>
          <p:cNvPr id="9" name="Shape 7"/>
          <p:cNvSpPr/>
          <p:nvPr/>
        </p:nvSpPr>
        <p:spPr>
          <a:xfrm>
            <a:off x="1041400" y="3159658"/>
            <a:ext cx="4724400" cy="177800"/>
          </a:xfrm>
          <a:prstGeom prst="roundRect">
            <a:avLst>
              <a:gd name="adj" fmla="val 50000"/>
            </a:avLst>
          </a:prstGeom>
          <a:solidFill>
            <a:srgbClr val="DCE3EA"/>
          </a:solidFill>
          <a:ln/>
        </p:spPr>
      </p:sp>
      <p:sp>
        <p:nvSpPr>
          <p:cNvPr id="10" name="Shape 8"/>
          <p:cNvSpPr/>
          <p:nvPr/>
        </p:nvSpPr>
        <p:spPr>
          <a:xfrm>
            <a:off x="1041400" y="3159658"/>
            <a:ext cx="4015740" cy="177800"/>
          </a:xfrm>
          <a:prstGeom prst="roundRect">
            <a:avLst>
              <a:gd name="adj" fmla="val 50000"/>
            </a:avLst>
          </a:prstGeom>
          <a:solidFill>
            <a:srgbClr val="1F6FB2"/>
          </a:solidFill>
          <a:ln/>
        </p:spPr>
      </p:sp>
      <p:sp>
        <p:nvSpPr>
          <p:cNvPr id="11" name="Text 9"/>
          <p:cNvSpPr/>
          <p:nvPr/>
        </p:nvSpPr>
        <p:spPr>
          <a:xfrm>
            <a:off x="1041400" y="3464458"/>
            <a:ext cx="4866132" cy="256514"/>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3D4B5C"/>
                </a:solidFill>
                <a:latin typeface="IBM Plex Sans" pitchFamily="34" charset="0"/>
                <a:ea typeface="IBM Plex Sans" pitchFamily="34" charset="-122"/>
                <a:cs typeface="IBM Plex Sans" pitchFamily="34" charset="-120"/>
              </a:rPr>
              <a:t>Área bajo la curva </a:t>
            </a:r>
            <a:r>
              <a:rPr lang="en-US" sz="1300" b="1" dirty="0">
                <a:solidFill>
                  <a:srgbClr val="3D4B5C"/>
                </a:solidFill>
                <a:latin typeface="IBM Plex Sans" pitchFamily="34" charset="0"/>
                <a:ea typeface="IBM Plex Sans" pitchFamily="34" charset="-122"/>
                <a:cs typeface="IBM Plex Sans" pitchFamily="34" charset="-120"/>
              </a:rPr>
              <a:t>0,78</a:t>
            </a:r>
            <a:endParaRPr lang="en-US" sz="1300" dirty="0"/>
          </a:p>
        </p:txBody>
      </p:sp>
      <p:sp>
        <p:nvSpPr>
          <p:cNvPr id="12" name="Shape 10"/>
          <p:cNvSpPr/>
          <p:nvPr/>
        </p:nvSpPr>
        <p:spPr>
          <a:xfrm>
            <a:off x="1041400" y="3746370"/>
            <a:ext cx="4724400" cy="177800"/>
          </a:xfrm>
          <a:prstGeom prst="roundRect">
            <a:avLst>
              <a:gd name="adj" fmla="val 50000"/>
            </a:avLst>
          </a:prstGeom>
          <a:solidFill>
            <a:srgbClr val="DCE3EA"/>
          </a:solidFill>
          <a:ln/>
        </p:spPr>
      </p:sp>
      <p:sp>
        <p:nvSpPr>
          <p:cNvPr id="13" name="Shape 11"/>
          <p:cNvSpPr/>
          <p:nvPr/>
        </p:nvSpPr>
        <p:spPr>
          <a:xfrm>
            <a:off x="1041400" y="3746370"/>
            <a:ext cx="3685032" cy="177800"/>
          </a:xfrm>
          <a:prstGeom prst="roundRect">
            <a:avLst>
              <a:gd name="adj" fmla="val 50000"/>
            </a:avLst>
          </a:prstGeom>
          <a:solidFill>
            <a:srgbClr val="1F6FB2"/>
          </a:solidFill>
          <a:ln/>
        </p:spPr>
      </p:sp>
      <p:sp>
        <p:nvSpPr>
          <p:cNvPr id="14" name="Text 12"/>
          <p:cNvSpPr/>
          <p:nvPr/>
        </p:nvSpPr>
        <p:spPr>
          <a:xfrm>
            <a:off x="1041400" y="4051170"/>
            <a:ext cx="4866132" cy="256514"/>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3D4B5C"/>
                </a:solidFill>
                <a:latin typeface="IBM Plex Sans" pitchFamily="34" charset="0"/>
                <a:ea typeface="IBM Plex Sans" pitchFamily="34" charset="-122"/>
                <a:cs typeface="IBM Plex Sans" pitchFamily="34" charset="-120"/>
              </a:rPr>
              <a:t>Correlación con el gasto: r = 0,56</a:t>
            </a:r>
            <a:endParaRPr lang="en-US" sz="1300" dirty="0"/>
          </a:p>
        </p:txBody>
      </p:sp>
      <p:sp>
        <p:nvSpPr>
          <p:cNvPr id="15" name="Shape 13"/>
          <p:cNvSpPr/>
          <p:nvPr/>
        </p:nvSpPr>
        <p:spPr>
          <a:xfrm>
            <a:off x="6197600" y="1927820"/>
            <a:ext cx="5181600" cy="2840000"/>
          </a:xfrm>
          <a:prstGeom prst="roundRect">
            <a:avLst>
              <a:gd name="adj" fmla="val 4917"/>
            </a:avLst>
          </a:prstGeom>
          <a:solidFill>
            <a:srgbClr val="F2F6FA"/>
          </a:solidFill>
          <a:ln/>
        </p:spPr>
      </p:sp>
      <p:sp>
        <p:nvSpPr>
          <p:cNvPr id="16" name="Text 14"/>
          <p:cNvSpPr/>
          <p:nvPr/>
        </p:nvSpPr>
        <p:spPr>
          <a:xfrm>
            <a:off x="6426200" y="2156420"/>
            <a:ext cx="486613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E6A78"/>
                </a:solidFill>
                <a:latin typeface="IBM Plex Sans" pitchFamily="34" charset="0"/>
                <a:ea typeface="IBM Plex Sans" pitchFamily="34" charset="-122"/>
                <a:cs typeface="IBM Plex Sans" pitchFamily="34" charset="-120"/>
              </a:rPr>
              <a:t>Cohorte sueca, citada en Putowski 2025 · n = 359</a:t>
            </a:r>
            <a:endParaRPr lang="en-US" sz="1200" dirty="0"/>
          </a:p>
        </p:txBody>
      </p:sp>
      <p:sp>
        <p:nvSpPr>
          <p:cNvPr id="17" name="Text 15"/>
          <p:cNvSpPr/>
          <p:nvPr/>
        </p:nvSpPr>
        <p:spPr>
          <a:xfrm>
            <a:off x="6426200" y="2496741"/>
            <a:ext cx="4866132" cy="279400"/>
          </a:xfrm>
          <a:prstGeom prst="rect">
            <a:avLst/>
          </a:prstGeom>
          <a:noFill/>
          <a:ln/>
        </p:spPr>
        <p:txBody>
          <a:bodyPr wrap="square" lIns="0" tIns="0" rIns="0" bIns="0" rtlCol="0" anchor="t">
            <a:normAutofit/>
          </a:bodyPr>
          <a:lstStyle/>
          <a:p>
            <a:pPr marL="0" indent="0" algn="l">
              <a:lnSpc>
                <a:spcPts val="2000"/>
              </a:lnSpc>
              <a:buNone/>
            </a:pPr>
            <a:r>
              <a:rPr lang="en-US" sz="1600" b="1" dirty="0">
                <a:solidFill>
                  <a:srgbClr val="0E2A47"/>
                </a:solidFill>
                <a:latin typeface="IBM Plex Sans" pitchFamily="34" charset="0"/>
                <a:ea typeface="IBM Plex Sans" pitchFamily="34" charset="-122"/>
                <a:cs typeface="IBM Plex Sans" pitchFamily="34" charset="-120"/>
              </a:rPr>
              <a:t>PP &lt; 40 mmHg → volumen sistólico bajo</a:t>
            </a:r>
            <a:endParaRPr lang="en-US" sz="1600" dirty="0"/>
          </a:p>
        </p:txBody>
      </p:sp>
      <p:sp>
        <p:nvSpPr>
          <p:cNvPr id="18" name="Text 16"/>
          <p:cNvSpPr/>
          <p:nvPr/>
        </p:nvSpPr>
        <p:spPr>
          <a:xfrm>
            <a:off x="6426200" y="2877741"/>
            <a:ext cx="4866132" cy="256514"/>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3D4B5C"/>
                </a:solidFill>
                <a:latin typeface="IBM Plex Sans" pitchFamily="34" charset="0"/>
                <a:ea typeface="IBM Plex Sans" pitchFamily="34" charset="-122"/>
                <a:cs typeface="IBM Plex Sans" pitchFamily="34" charset="-120"/>
              </a:rPr>
              <a:t>Especificidad </a:t>
            </a:r>
            <a:r>
              <a:rPr lang="en-US" sz="1300" b="1" dirty="0">
                <a:solidFill>
                  <a:srgbClr val="3D4B5C"/>
                </a:solidFill>
                <a:latin typeface="IBM Plex Sans" pitchFamily="34" charset="0"/>
                <a:ea typeface="IBM Plex Sans" pitchFamily="34" charset="-122"/>
                <a:cs typeface="IBM Plex Sans" pitchFamily="34" charset="-120"/>
              </a:rPr>
              <a:t>&gt; 90%</a:t>
            </a:r>
            <a:endParaRPr lang="en-US" sz="1300" dirty="0"/>
          </a:p>
        </p:txBody>
      </p:sp>
      <p:sp>
        <p:nvSpPr>
          <p:cNvPr id="27" name="Text 16"/>
          <p:cNvSpPr/>
          <p:nvPr/>
        </p:nvSpPr>
        <p:spPr>
          <a:xfrm>
            <a:off x="6426200" y="3464458"/>
            <a:ext cx="4866132" cy="256514"/>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3D4B5C"/>
                </a:solidFill>
                <a:latin typeface="IBM Plex Sans" pitchFamily="34" charset="0"/>
                <a:ea typeface="IBM Plex Sans" pitchFamily="34" charset="-122"/>
                <a:cs typeface="IBM Plex Sans" pitchFamily="34" charset="-120"/>
              </a:rPr>
              <a:t>Sensibilidad </a:t>
            </a:r>
            <a:r>
              <a:rPr lang="en-US" sz="1300" b="1" dirty="0">
                <a:solidFill>
                  <a:srgbClr val="3D4B5C"/>
                </a:solidFill>
                <a:latin typeface="IBM Plex Sans" pitchFamily="34" charset="0"/>
                <a:ea typeface="IBM Plex Sans" pitchFamily="34" charset="-122"/>
                <a:cs typeface="IBM Plex Sans" pitchFamily="34" charset="-120"/>
              </a:rPr>
              <a:t>≈ 30–35%</a:t>
            </a:r>
            <a:r>
              <a:rPr lang="en-US" sz="1300" dirty="0">
                <a:solidFill>
                  <a:srgbClr val="3D4B5C"/>
                </a:solidFill>
                <a:latin typeface="IBM Plex Sans" pitchFamily="34" charset="0"/>
                <a:ea typeface="IBM Plex Sans" pitchFamily="34" charset="-122"/>
                <a:cs typeface="IBM Plex Sans" pitchFamily="34" charset="-120"/>
              </a:rPr>
              <a:t> (estimada de la curva ROC)</a:t>
            </a:r>
            <a:endParaRPr lang="en-US" sz="1300" dirty="0"/>
          </a:p>
        </p:txBody>
      </p:sp>
      <p:sp>
        <p:nvSpPr>
          <p:cNvPr id="19" name="Shape 17"/>
          <p:cNvSpPr/>
          <p:nvPr/>
        </p:nvSpPr>
        <p:spPr>
          <a:xfrm>
            <a:off x="6426200" y="3159658"/>
            <a:ext cx="4724400" cy="177800"/>
          </a:xfrm>
          <a:prstGeom prst="roundRect">
            <a:avLst>
              <a:gd name="adj" fmla="val 50000"/>
            </a:avLst>
          </a:prstGeom>
          <a:solidFill>
            <a:srgbClr val="DCE3EA"/>
          </a:solidFill>
          <a:ln/>
        </p:spPr>
      </p:sp>
      <p:sp>
        <p:nvSpPr>
          <p:cNvPr id="28" name="Shape 17"/>
          <p:cNvSpPr/>
          <p:nvPr/>
        </p:nvSpPr>
        <p:spPr>
          <a:xfrm>
            <a:off x="6426200" y="3746370"/>
            <a:ext cx="4724400" cy="177800"/>
          </a:xfrm>
          <a:prstGeom prst="roundRect">
            <a:avLst>
              <a:gd name="adj" fmla="val 50000"/>
            </a:avLst>
          </a:prstGeom>
          <a:solidFill>
            <a:srgbClr val="DCE3EA"/>
          </a:solidFill>
          <a:ln/>
        </p:spPr>
      </p:sp>
      <p:sp>
        <p:nvSpPr>
          <p:cNvPr id="20" name="Shape 18"/>
          <p:cNvSpPr/>
          <p:nvPr/>
        </p:nvSpPr>
        <p:spPr>
          <a:xfrm>
            <a:off x="6426200" y="3746370"/>
            <a:ext cx="1511808" cy="177800"/>
          </a:xfrm>
          <a:prstGeom prst="roundRect">
            <a:avLst>
              <a:gd name="adj" fmla="val 50000"/>
            </a:avLst>
          </a:prstGeom>
          <a:solidFill>
            <a:srgbClr val="1F6FB2"/>
          </a:solidFill>
          <a:ln/>
        </p:spPr>
      </p:sp>
      <p:sp>
        <p:nvSpPr>
          <p:cNvPr id="29" name="Shape 18"/>
          <p:cNvSpPr/>
          <p:nvPr/>
        </p:nvSpPr>
        <p:spPr>
          <a:xfrm>
            <a:off x="6426200" y="3159658"/>
            <a:ext cx="4251960" cy="177800"/>
          </a:xfrm>
          <a:prstGeom prst="roundRect">
            <a:avLst>
              <a:gd name="adj" fmla="val 50000"/>
            </a:avLst>
          </a:prstGeom>
          <a:solidFill>
            <a:srgbClr val="1F6FB2"/>
          </a:solidFill>
          <a:ln/>
        </p:spPr>
      </p:sp>
      <p:sp>
        <p:nvSpPr>
          <p:cNvPr id="21" name="Text 19"/>
          <p:cNvSpPr/>
          <p:nvPr/>
        </p:nvSpPr>
        <p:spPr>
          <a:xfrm>
            <a:off x="6426200" y="4051170"/>
            <a:ext cx="4866132" cy="256514"/>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3D4B5C"/>
                </a:solidFill>
                <a:latin typeface="IBM Plex Sans" pitchFamily="34" charset="0"/>
                <a:ea typeface="IBM Plex Sans" pitchFamily="34" charset="-122"/>
                <a:cs typeface="IBM Plex Sans" pitchFamily="34" charset="-120"/>
              </a:rPr>
              <a:t>AUC 0,84 (0,89 en ≥ 65 años) · r = 0,41</a:t>
            </a:r>
            <a:endParaRPr lang="en-US" sz="1300" dirty="0"/>
          </a:p>
        </p:txBody>
      </p:sp>
      <p:sp>
        <p:nvSpPr>
          <p:cNvPr id="22" name="Text 20"/>
          <p:cNvSpPr/>
          <p:nvPr/>
        </p:nvSpPr>
        <p:spPr>
          <a:xfrm>
            <a:off x="6426200" y="4400000"/>
            <a:ext cx="3650000" cy="332714"/>
          </a:xfrm>
          <a:prstGeom prst="roundRect">
            <a:avLst>
              <a:gd name="adj" fmla="val 50000"/>
            </a:avLst>
          </a:prstGeom>
          <a:solidFill>
            <a:srgbClr val="FDEEDF"/>
          </a:solidFill>
          <a:ln/>
        </p:spPr>
        <p:txBody>
          <a:bodyPr wrap="none" lIns="0" tIns="0" rIns="0" bIns="0" rtlCol="0" anchor="ctr">
            <a:normAutofit/>
          </a:bodyPr>
          <a:lstStyle/>
          <a:p>
            <a:pPr marL="0" indent="0" algn="ctr">
              <a:lnSpc>
                <a:spcPts val="1820"/>
              </a:lnSpc>
              <a:buNone/>
            </a:pPr>
            <a:r>
              <a:rPr lang="en-US" sz="1300" dirty="0">
                <a:solidFill>
                  <a:srgbClr val="8A3E12"/>
                </a:solidFill>
                <a:latin typeface="IBM Plex Sans" pitchFamily="34" charset="0"/>
                <a:ea typeface="IBM Plex Sans" pitchFamily="34" charset="-122"/>
                <a:cs typeface="IBM Plex Sans" pitchFamily="34" charset="-120"/>
              </a:rPr>
              <a:t>Análisis preliminar, sin revisión por pares</a:t>
            </a:r>
            <a:endParaRPr lang="en-US" sz="1300" dirty="0"/>
          </a:p>
        </p:txBody>
      </p:sp>
      <p:sp>
        <p:nvSpPr>
          <p:cNvPr id="23" name="Shape 21"/>
          <p:cNvSpPr/>
          <p:nvPr/>
        </p:nvSpPr>
        <p:spPr>
          <a:xfrm>
            <a:off x="812800" y="4944881"/>
            <a:ext cx="10566400" cy="635000"/>
          </a:xfrm>
          <a:prstGeom prst="roundRect">
            <a:avLst>
              <a:gd name="adj" fmla="val 16000"/>
            </a:avLst>
          </a:prstGeom>
          <a:solidFill>
            <a:srgbClr val="0E2A47"/>
          </a:solidFill>
          <a:ln/>
        </p:spPr>
      </p:sp>
      <p:pic>
        <p:nvPicPr>
          <p:cNvPr id="24" name="Image 0" descr="Lightbulb"/>
          <p:cNvPicPr>
            <a:picLocks noChangeAspect="1"/>
          </p:cNvPicPr>
          <p:nvPr/>
        </p:nvPicPr>
        <p:blipFill>
          <a:blip r:embed="rId3"/>
          <a:srcRect/>
          <a:stretch/>
        </p:blipFill>
        <p:spPr>
          <a:xfrm>
            <a:off x="1041400" y="5097281"/>
            <a:ext cx="330200" cy="330200"/>
          </a:xfrm>
          <a:prstGeom prst="rect">
            <a:avLst/>
          </a:prstGeom>
        </p:spPr>
      </p:pic>
      <p:sp>
        <p:nvSpPr>
          <p:cNvPr id="31" name="Text 22">
            <a:extLst>
              <a:ext uri="{FF2B5EF4-FFF2-40B4-BE49-F238E27FC236}">
                <a16:creationId xmlns:a16="http://schemas.microsoft.com/office/drawing/2014/main" id="{A6626D57-B16E-413D-B240-C1FF787F6A3E}"/>
              </a:ext>
            </a:extLst>
          </p:cNvPr>
          <p:cNvSpPr/>
          <p:nvPr/>
        </p:nvSpPr>
        <p:spPr>
          <a:xfrm>
            <a:off x="1666576" y="4996420"/>
            <a:ext cx="9484024" cy="1157047"/>
          </a:xfrm>
          <a:prstGeom prst="rect">
            <a:avLst/>
          </a:prstGeom>
          <a:noFill/>
          <a:ln/>
        </p:spPr>
        <p:txBody>
          <a:bodyPr wrap="square" lIns="0" tIns="0" rIns="0" bIns="0" rtlCol="0" anchor="t">
            <a:noAutofit/>
          </a:bodyPr>
          <a:lstStyle/>
          <a:p>
            <a:pPr marL="0" indent="0" algn="just">
              <a:lnSpc>
                <a:spcPts val="2240"/>
              </a:lnSpc>
              <a:buNone/>
            </a:pPr>
            <a:r>
              <a:rPr lang="es-ES" sz="1400" b="1" dirty="0">
                <a:solidFill>
                  <a:srgbClr val="FFFFFF"/>
                </a:solidFill>
                <a:latin typeface="IBM Plex Sans" pitchFamily="34" charset="0"/>
                <a:ea typeface="IBM Plex Sans" pitchFamily="34" charset="-122"/>
                <a:cs typeface="IBM Plex Sans" pitchFamily="34" charset="-120"/>
              </a:rPr>
              <a:t>La respuesta de PP a los fluidos tiene capacidad discriminativa moderada y debe integrarse con la valoración dinámica del gasto cardíaco.</a:t>
            </a:r>
          </a:p>
          <a:p>
            <a:pPr marL="0" indent="0" algn="just">
              <a:lnSpc>
                <a:spcPts val="2240"/>
              </a:lnSpc>
              <a:buNone/>
            </a:pPr>
            <a:r>
              <a:rPr lang="es-ES" sz="1400" b="1" dirty="0">
                <a:solidFill>
                  <a:srgbClr val="FFFFFF"/>
                </a:solidFill>
                <a:latin typeface="IBM Plex Sans" pitchFamily="34" charset="0"/>
                <a:ea typeface="IBM Plex Sans" pitchFamily="34" charset="-122"/>
                <a:cs typeface="IBM Plex Sans" pitchFamily="34" charset="-120"/>
              </a:rPr>
              <a:t>La presión de pulso estrecha aumenta la sospecha de volumen sistólico bajo, pero una PP normal no lo excluye.</a:t>
            </a:r>
            <a:endParaRPr lang="en-US" sz="1400" dirty="0"/>
          </a:p>
        </p:txBody>
      </p:sp>
      <p:sp>
        <p:nvSpPr>
          <p:cNvPr id="32" name="Pie Jorge Roja"/>
          <p:cNvSpPr txBox="1"/>
          <p:nvPr/>
        </p:nvSpPr>
        <p:spPr>
          <a:xfrm>
            <a:off x="812800" y="6400000"/>
            <a:ext cx="4000000" cy="260000"/>
          </a:xfrm>
          <a:prstGeom prst="rect">
            <a:avLst/>
          </a:prstGeom>
          <a:noFill/>
        </p:spPr>
        <p:txBody>
          <a:bodyPr wrap="square" anchor="ctr" lIns="0" rIns="0" tIns="0" bIns="0">
            <a:spAutoFit/>
          </a:bodyPr>
          <a:lstStyle/>
          <a:p>
            <a:pPr algn="l"/>
            <a:r>
              <a:rPr sz="1050">
                <a:solidFill>
                  <a:srgbClr val="5E6A78"/>
                </a:solidFill>
                <a:latin typeface="IBM Plex Sans"/>
              </a:rPr>
              <a:t>Jorge Rojas Rodríguez</a:t>
            </a:r>
          </a:p>
        </p:txBody>
      </p:sp>
      <p:sp>
        <p:nvSpPr>
          <p:cNvPr id="33" name="Pie 13"/>
          <p:cNvSpPr txBox="1"/>
          <p:nvPr/>
        </p:nvSpPr>
        <p:spPr>
          <a:xfrm>
            <a:off x="5596000" y="6400000"/>
            <a:ext cx="1000000" cy="260000"/>
          </a:xfrm>
          <a:prstGeom prst="rect">
            <a:avLst/>
          </a:prstGeom>
          <a:noFill/>
        </p:spPr>
        <p:txBody>
          <a:bodyPr wrap="square" anchor="ctr" lIns="0" rIns="0" tIns="0" bIns="0">
            <a:spAutoFit/>
          </a:bodyPr>
          <a:lstStyle/>
          <a:p>
            <a:pPr algn="ctr"/>
            <a:r>
              <a:rPr sz="1050">
                <a:solidFill>
                  <a:srgbClr val="5E6A78"/>
                </a:solidFill>
                <a:latin typeface="IBM Plex Sans"/>
              </a:rPr>
              <a:t>13</a:t>
            </a:r>
          </a:p>
        </p:txBody>
      </p:sp>
      <p:sp>
        <p:nvSpPr>
          <p:cNvPr id="34" name="Pie MedicinaCa"/>
          <p:cNvSpPr txBox="1"/>
          <p:nvPr/>
        </p:nvSpPr>
        <p:spPr>
          <a:xfrm>
            <a:off x="7379200" y="6400000"/>
            <a:ext cx="4000000" cy="260000"/>
          </a:xfrm>
          <a:prstGeom prst="rect">
            <a:avLst/>
          </a:prstGeom>
          <a:noFill/>
        </p:spPr>
        <p:txBody>
          <a:bodyPr wrap="square" anchor="ctr" lIns="0" rIns="0" tIns="0" bIns="0">
            <a:spAutoFit/>
          </a:bodyPr>
          <a:lstStyle/>
          <a:p>
            <a:pPr algn="r"/>
            <a:r>
              <a:rPr sz="1050">
                <a:solidFill>
                  <a:srgbClr val="5E6A78"/>
                </a:solidFill>
                <a:latin typeface="IBM Plex Sans"/>
              </a:rPr>
              <a:t>MedicinaCardiometabolica.com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812800" y="812800"/>
            <a:ext cx="457200" cy="50800"/>
          </a:xfrm>
          <a:prstGeom prst="roundRect">
            <a:avLst>
              <a:gd name="adj" fmla="val 50000"/>
            </a:avLst>
          </a:prstGeom>
          <a:solidFill>
            <a:srgbClr val="E07B24"/>
          </a:solidFill>
          <a:ln/>
        </p:spPr>
        <p:txBody>
          <a:bodyPr/>
          <a:lstStyle/>
          <a:p>
            <a:endParaRPr/>
          </a:p>
        </p:txBody>
      </p:sp>
      <p:sp>
        <p:nvSpPr>
          <p:cNvPr id="3" name="Text 1"/>
          <p:cNvSpPr/>
          <p:nvPr/>
        </p:nvSpPr>
        <p:spPr>
          <a:xfrm>
            <a:off x="812800" y="9525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B4541A"/>
                </a:solidFill>
                <a:latin typeface="IBM Plex Sans" pitchFamily="34" charset="0"/>
                <a:ea typeface="IBM Plex Sans" pitchFamily="34" charset="-122"/>
                <a:cs typeface="IBM Plex Sans" pitchFamily="34" charset="-120"/>
              </a:rPr>
              <a:t>PRESIÓN DE PULSO · PUNTO DE CORTE</a:t>
            </a:r>
            <a:endParaRPr lang="en-US" sz="1200" dirty="0"/>
          </a:p>
        </p:txBody>
      </p:sp>
      <p:sp>
        <p:nvSpPr>
          <p:cNvPr id="4" name="Text 2"/>
          <p:cNvSpPr>
            <a:spLocks noGrp="1"/>
          </p:cNvSpPr>
          <p:nvPr>
            <p:ph type="title"/>
          </p:nvPr>
        </p:nvSpPr>
        <p:spPr>
          <a:xfrm>
            <a:off x="812800" y="1254720"/>
            <a:ext cx="10883392" cy="444500"/>
          </a:xfrm>
          <a:prstGeom prst="rect">
            <a:avLst/>
          </a:prstGeom>
          <a:noFill/>
          <a:ln/>
        </p:spPr>
        <p:txBody>
          <a:bodyPr wrap="square" lIns="0" tIns="0" rIns="0" bIns="0" rtlCol="0" anchor="t">
            <a:normAutofit/>
          </a:bodyPr>
          <a:lstStyle/>
          <a:p>
            <a:pPr marL="0" indent="0" algn="l">
              <a:lnSpc>
                <a:spcPts val="3300"/>
              </a:lnSpc>
              <a:buNone/>
            </a:pPr>
            <a:r>
              <a:rPr lang="en-US" sz="3000" b="1" i="0" dirty="0">
                <a:solidFill>
                  <a:srgbClr val="0E2A47"/>
                </a:solidFill>
                <a:latin typeface="Source Serif 4" pitchFamily="18" charset="0"/>
                <a:ea typeface="Source Serif 4" pitchFamily="18" charset="-122"/>
                <a:cs typeface="Source Serif 4" pitchFamily="18" charset="-120"/>
              </a:rPr>
              <a:t>¿Desde qué PP preocuparse? Depende de la pregunta</a:t>
            </a:r>
            <a:endParaRPr lang="en-US" sz="3000" dirty="0"/>
          </a:p>
        </p:txBody>
      </p:sp>
      <p:graphicFrame>
        <p:nvGraphicFramePr>
          <p:cNvPr id="27" name="Table 26"/>
          <p:cNvGraphicFramePr>
            <a:graphicFrameLocks noGrp="1"/>
          </p:cNvGraphicFramePr>
          <p:nvPr>
            <p:extLst>
              <p:ext uri="{D42A27DB-BD31-4B8C-83A1-F6EECF244321}">
                <p14:modId xmlns:p14="http://schemas.microsoft.com/office/powerpoint/2010/main" val="1248329866"/>
              </p:ext>
            </p:extLst>
          </p:nvPr>
        </p:nvGraphicFramePr>
        <p:xfrm>
          <a:off x="812800" y="1880000"/>
          <a:ext cx="10566400" cy="3320000"/>
        </p:xfrm>
        <a:graphic>
          <a:graphicData uri="http://schemas.openxmlformats.org/drawingml/2006/table">
            <a:tbl>
              <a:tblPr firstRow="1" bandRow="1">
                <a:tableStyleId>{5C22544A-7EE6-4342-B048-85BDC9FD1C3A}</a:tableStyleId>
              </a:tblPr>
              <a:tblGrid>
                <a:gridCol w="2700000">
                  <a:extLst>
                    <a:ext uri="{9D8B030D-6E8A-4147-A177-3AD203B41FA5}">
                      <a16:colId xmlns:a16="http://schemas.microsoft.com/office/drawing/2014/main" val="20000"/>
                    </a:ext>
                  </a:extLst>
                </a:gridCol>
                <a:gridCol w="2500000">
                  <a:extLst>
                    <a:ext uri="{9D8B030D-6E8A-4147-A177-3AD203B41FA5}">
                      <a16:colId xmlns:a16="http://schemas.microsoft.com/office/drawing/2014/main" val="20001"/>
                    </a:ext>
                  </a:extLst>
                </a:gridCol>
                <a:gridCol w="2050000">
                  <a:extLst>
                    <a:ext uri="{9D8B030D-6E8A-4147-A177-3AD203B41FA5}">
                      <a16:colId xmlns:a16="http://schemas.microsoft.com/office/drawing/2014/main" val="20002"/>
                    </a:ext>
                  </a:extLst>
                </a:gridCol>
                <a:gridCol w="3316400">
                  <a:extLst>
                    <a:ext uri="{9D8B030D-6E8A-4147-A177-3AD203B41FA5}">
                      <a16:colId xmlns:a16="http://schemas.microsoft.com/office/drawing/2014/main" val="20003"/>
                    </a:ext>
                  </a:extLst>
                </a:gridCol>
              </a:tblGrid>
              <a:tr h="420000">
                <a:tc>
                  <a:txBody>
                    <a:bodyPr/>
                    <a:lstStyle/>
                    <a:p>
                      <a:r>
                        <a:rPr sz="1200" b="1">
                          <a:solidFill>
                            <a:srgbClr val="FFFFFF"/>
                          </a:solidFill>
                          <a:latin typeface="IBM Plex Sans"/>
                        </a:rPr>
                        <a:t>Fuente</a:t>
                      </a:r>
                    </a:p>
                  </a:txBody>
                  <a:tcPr anchor="ctr">
                    <a:solidFill>
                      <a:srgbClr val="0E2A47"/>
                    </a:solidFill>
                  </a:tcPr>
                </a:tc>
                <a:tc>
                  <a:txBody>
                    <a:bodyPr/>
                    <a:lstStyle/>
                    <a:p>
                      <a:r>
                        <a:rPr sz="1200" b="1">
                          <a:solidFill>
                            <a:srgbClr val="FFFFFF"/>
                          </a:solidFill>
                          <a:latin typeface="IBM Plex Sans"/>
                        </a:rPr>
                        <a:t>Población</a:t>
                      </a:r>
                    </a:p>
                  </a:txBody>
                  <a:tcPr anchor="ctr">
                    <a:solidFill>
                      <a:srgbClr val="0E2A47"/>
                    </a:solidFill>
                  </a:tcPr>
                </a:tc>
                <a:tc>
                  <a:txBody>
                    <a:bodyPr/>
                    <a:lstStyle/>
                    <a:p>
                      <a:r>
                        <a:rPr sz="1200" b="1">
                          <a:solidFill>
                            <a:srgbClr val="FFFFFF"/>
                          </a:solidFill>
                          <a:latin typeface="IBM Plex Sans"/>
                        </a:rPr>
                        <a:t>Corte</a:t>
                      </a:r>
                    </a:p>
                  </a:txBody>
                  <a:tcPr anchor="ctr">
                    <a:solidFill>
                      <a:srgbClr val="0E2A47"/>
                    </a:solidFill>
                  </a:tcPr>
                </a:tc>
                <a:tc>
                  <a:txBody>
                    <a:bodyPr/>
                    <a:lstStyle/>
                    <a:p>
                      <a:r>
                        <a:rPr sz="1200" b="1">
                          <a:solidFill>
                            <a:srgbClr val="FFFFFF"/>
                          </a:solidFill>
                          <a:latin typeface="IBM Plex Sans"/>
                        </a:rPr>
                        <a:t>Qué predice</a:t>
                      </a:r>
                    </a:p>
                  </a:txBody>
                  <a:tcPr anchor="ctr">
                    <a:solidFill>
                      <a:srgbClr val="0E2A47"/>
                    </a:solidFill>
                  </a:tcPr>
                </a:tc>
                <a:extLst>
                  <a:ext uri="{0D108BD9-81ED-4DB2-BD59-A6C34878D82A}">
                    <a16:rowId xmlns:a16="http://schemas.microsoft.com/office/drawing/2014/main" val="10000"/>
                  </a:ext>
                </a:extLst>
              </a:tr>
              <a:tr h="580000">
                <a:tc>
                  <a:txBody>
                    <a:bodyPr/>
                    <a:lstStyle/>
                    <a:p>
                      <a:r>
                        <a:rPr sz="1200" b="1">
                          <a:solidFill>
                            <a:srgbClr val="0E2A47"/>
                          </a:solidFill>
                          <a:latin typeface="IBM Plex Sans"/>
                        </a:rPr>
                        <a:t>Stevenson y Perloff</a:t>
                      </a:r>
                    </a:p>
                    <a:p>
                      <a:r>
                        <a:rPr sz="1050" b="0">
                          <a:solidFill>
                            <a:srgbClr val="3D4B5C"/>
                          </a:solidFill>
                          <a:latin typeface="IBM Plex Sans"/>
                        </a:rPr>
                        <a:t>JAMA 1989 · n = 50</a:t>
                      </a:r>
                    </a:p>
                  </a:txBody>
                  <a:tcPr anchor="ctr">
                    <a:solidFill>
                      <a:srgbClr val="F2F6FA"/>
                    </a:solidFill>
                  </a:tcPr>
                </a:tc>
                <a:tc>
                  <a:txBody>
                    <a:bodyPr/>
                    <a:lstStyle/>
                    <a:p>
                      <a:r>
                        <a:rPr sz="1200" b="0">
                          <a:solidFill>
                            <a:srgbClr val="3D4B5C"/>
                          </a:solidFill>
                          <a:latin typeface="IBM Plex Sans"/>
                        </a:rPr>
                        <a:t>Insuficiencia cardíaca crónica (no sepsis)</a:t>
                      </a:r>
                    </a:p>
                  </a:txBody>
                  <a:tcPr anchor="ctr">
                    <a:solidFill>
                      <a:srgbClr val="F2F6FA"/>
                    </a:solidFill>
                  </a:tcPr>
                </a:tc>
                <a:tc>
                  <a:txBody>
                    <a:bodyPr/>
                    <a:lstStyle/>
                    <a:p>
                      <a:r>
                        <a:rPr sz="1200" b="1">
                          <a:solidFill>
                            <a:srgbClr val="B4541A"/>
                          </a:solidFill>
                          <a:latin typeface="IBM Plex Sans"/>
                        </a:rPr>
                        <a:t>PP &lt; 25% de la PAS</a:t>
                      </a:r>
                    </a:p>
                    <a:p>
                      <a:r>
                        <a:rPr sz="1050" b="0">
                          <a:solidFill>
                            <a:srgbClr val="B4541A"/>
                          </a:solidFill>
                          <a:latin typeface="IBM Plex Sans"/>
                        </a:rPr>
                        <a:t>(PP proporcional)</a:t>
                      </a:r>
                    </a:p>
                  </a:txBody>
                  <a:tcPr anchor="ctr">
                    <a:solidFill>
                      <a:srgbClr val="F2F6FA"/>
                    </a:solidFill>
                  </a:tcPr>
                </a:tc>
                <a:tc>
                  <a:txBody>
                    <a:bodyPr/>
                    <a:lstStyle/>
                    <a:p>
                      <a:r>
                        <a:rPr sz="1200" b="0">
                          <a:solidFill>
                            <a:srgbClr val="3D4B5C"/>
                          </a:solidFill>
                          <a:latin typeface="IBM Plex Sans"/>
                        </a:rPr>
                        <a:t>Índice cardíaco &lt; 2,2 L/min/m² (S 91%, E 83%)</a:t>
                      </a:r>
                    </a:p>
                  </a:txBody>
                  <a:tcPr anchor="ctr">
                    <a:solidFill>
                      <a:srgbClr val="F2F6FA"/>
                    </a:solidFill>
                  </a:tcPr>
                </a:tc>
                <a:extLst>
                  <a:ext uri="{0D108BD9-81ED-4DB2-BD59-A6C34878D82A}">
                    <a16:rowId xmlns:a16="http://schemas.microsoft.com/office/drawing/2014/main" val="10001"/>
                  </a:ext>
                </a:extLst>
              </a:tr>
              <a:tr h="580000">
                <a:tc>
                  <a:txBody>
                    <a:bodyPr/>
                    <a:lstStyle/>
                    <a:p>
                      <a:r>
                        <a:rPr sz="1200" b="1">
                          <a:solidFill>
                            <a:srgbClr val="0E2A47"/>
                          </a:solidFill>
                          <a:latin typeface="IBM Plex Sans"/>
                        </a:rPr>
                        <a:t>Putowski et al.</a:t>
                      </a:r>
                    </a:p>
                    <a:p>
                      <a:r>
                        <a:rPr sz="1050" b="0">
                          <a:solidFill>
                            <a:srgbClr val="3D4B5C"/>
                          </a:solidFill>
                          <a:latin typeface="IBM Plex Sans"/>
                        </a:rPr>
                        <a:t>Crit Care 2025 · cohorte n = 359*</a:t>
                      </a:r>
                    </a:p>
                  </a:txBody>
                  <a:tcPr anchor="ctr">
                    <a:solidFill>
                      <a:srgbClr val="FFFFFF"/>
                    </a:solidFill>
                  </a:tcPr>
                </a:tc>
                <a:tc>
                  <a:txBody>
                    <a:bodyPr/>
                    <a:lstStyle/>
                    <a:p>
                      <a:r>
                        <a:rPr sz="1200" b="0">
                          <a:solidFill>
                            <a:srgbClr val="3D4B5C"/>
                          </a:solidFill>
                          <a:latin typeface="IBM Plex Sans"/>
                        </a:rPr>
                        <a:t>Críticos con ecocardiografía</a:t>
                      </a:r>
                    </a:p>
                  </a:txBody>
                  <a:tcPr anchor="ctr">
                    <a:solidFill>
                      <a:srgbClr val="FFFFFF"/>
                    </a:solidFill>
                  </a:tcPr>
                </a:tc>
                <a:tc>
                  <a:txBody>
                    <a:bodyPr/>
                    <a:lstStyle/>
                    <a:p>
                      <a:r>
                        <a:rPr sz="1200" b="1">
                          <a:solidFill>
                            <a:srgbClr val="B4541A"/>
                          </a:solidFill>
                          <a:latin typeface="IBM Plex Sans"/>
                        </a:rPr>
                        <a:t>PP &lt; 40 mmHg</a:t>
                      </a:r>
                    </a:p>
                  </a:txBody>
                  <a:tcPr anchor="ctr">
                    <a:solidFill>
                      <a:srgbClr val="FFFFFF"/>
                    </a:solidFill>
                  </a:tcPr>
                </a:tc>
                <a:tc>
                  <a:txBody>
                    <a:bodyPr/>
                    <a:lstStyle/>
                    <a:p>
                      <a:r>
                        <a:rPr sz="1200" b="0">
                          <a:solidFill>
                            <a:srgbClr val="3D4B5C"/>
                          </a:solidFill>
                          <a:latin typeface="IBM Plex Sans"/>
                        </a:rPr>
                        <a:t>Volumen sistólico bajo (VTI &lt; 14 cm), especificidad &gt; 90%</a:t>
                      </a:r>
                    </a:p>
                  </a:txBody>
                  <a:tcPr anchor="ctr">
                    <a:solidFill>
                      <a:srgbClr val="FFFFFF"/>
                    </a:solidFill>
                  </a:tcPr>
                </a:tc>
                <a:extLst>
                  <a:ext uri="{0D108BD9-81ED-4DB2-BD59-A6C34878D82A}">
                    <a16:rowId xmlns:a16="http://schemas.microsoft.com/office/drawing/2014/main" val="10002"/>
                  </a:ext>
                </a:extLst>
              </a:tr>
              <a:tr h="580000">
                <a:tc>
                  <a:txBody>
                    <a:bodyPr/>
                    <a:lstStyle/>
                    <a:p>
                      <a:r>
                        <a:rPr sz="1200" b="1">
                          <a:solidFill>
                            <a:srgbClr val="0E2A47"/>
                          </a:solidFill>
                          <a:latin typeface="IBM Plex Sans"/>
                        </a:rPr>
                        <a:t>ANDROMEDA-SHOCK-2</a:t>
                      </a:r>
                    </a:p>
                    <a:p>
                      <a:r>
                        <a:rPr sz="1050" b="0">
                          <a:solidFill>
                            <a:srgbClr val="3D4B5C"/>
                          </a:solidFill>
                          <a:latin typeface="IBM Plex Sans"/>
                        </a:rPr>
                        <a:t>JAMA 2025</a:t>
                      </a:r>
                    </a:p>
                  </a:txBody>
                  <a:tcPr anchor="ctr">
                    <a:solidFill>
                      <a:srgbClr val="FDEEDF"/>
                    </a:solidFill>
                  </a:tcPr>
                </a:tc>
                <a:tc>
                  <a:txBody>
                    <a:bodyPr/>
                    <a:lstStyle/>
                    <a:p>
                      <a:r>
                        <a:rPr sz="1200" b="0">
                          <a:solidFill>
                            <a:srgbClr val="3D4B5C"/>
                          </a:solidFill>
                          <a:latin typeface="IBM Plex Sans"/>
                        </a:rPr>
                        <a:t>Shock séptico temprano (ECA)</a:t>
                      </a:r>
                    </a:p>
                  </a:txBody>
                  <a:tcPr anchor="ctr">
                    <a:solidFill>
                      <a:srgbClr val="FDEEDF"/>
                    </a:solidFill>
                  </a:tcPr>
                </a:tc>
                <a:tc>
                  <a:txBody>
                    <a:bodyPr/>
                    <a:lstStyle/>
                    <a:p>
                      <a:r>
                        <a:rPr sz="1200" b="1">
                          <a:solidFill>
                            <a:srgbClr val="B4541A"/>
                          </a:solidFill>
                          <a:latin typeface="IBM Plex Sans"/>
                        </a:rPr>
                        <a:t>PP &lt; 40 mmHg</a:t>
                      </a:r>
                    </a:p>
                  </a:txBody>
                  <a:tcPr anchor="ctr">
                    <a:solidFill>
                      <a:srgbClr val="FDEEDF"/>
                    </a:solidFill>
                  </a:tcPr>
                </a:tc>
                <a:tc>
                  <a:txBody>
                    <a:bodyPr/>
                    <a:lstStyle/>
                    <a:p>
                      <a:r>
                        <a:rPr sz="1200" b="0">
                          <a:solidFill>
                            <a:srgbClr val="3D4B5C"/>
                          </a:solidFill>
                          <a:latin typeface="IBM Plex Sans"/>
                        </a:rPr>
                        <a:t>Señal para evaluar respuesta a fluidos, no para dar el bolo directo</a:t>
                      </a:r>
                    </a:p>
                  </a:txBody>
                  <a:tcPr anchor="ctr">
                    <a:solidFill>
                      <a:srgbClr val="FDEEDF"/>
                    </a:solidFill>
                  </a:tcPr>
                </a:tc>
                <a:extLst>
                  <a:ext uri="{0D108BD9-81ED-4DB2-BD59-A6C34878D82A}">
                    <a16:rowId xmlns:a16="http://schemas.microsoft.com/office/drawing/2014/main" val="10003"/>
                  </a:ext>
                </a:extLst>
              </a:tr>
              <a:tr h="580000">
                <a:tc>
                  <a:txBody>
                    <a:bodyPr/>
                    <a:lstStyle/>
                    <a:p>
                      <a:r>
                        <a:rPr sz="1200" b="1">
                          <a:solidFill>
                            <a:srgbClr val="0E2A47"/>
                          </a:solidFill>
                          <a:latin typeface="IBM Plex Sans"/>
                        </a:rPr>
                        <a:t>Monnet et al.</a:t>
                      </a:r>
                    </a:p>
                    <a:p>
                      <a:r>
                        <a:rPr sz="1050" b="0">
                          <a:solidFill>
                            <a:srgbClr val="3D4B5C"/>
                          </a:solidFill>
                          <a:latin typeface="IBM Plex Sans"/>
                        </a:rPr>
                        <a:t>Crit Care Med 2011 · n = 228</a:t>
                      </a:r>
                    </a:p>
                  </a:txBody>
                  <a:tcPr anchor="ctr">
                    <a:solidFill>
                      <a:srgbClr val="FFFFFF"/>
                    </a:solidFill>
                  </a:tcPr>
                </a:tc>
                <a:tc>
                  <a:txBody>
                    <a:bodyPr/>
                    <a:lstStyle/>
                    <a:p>
                      <a:r>
                        <a:rPr sz="1200" b="0">
                          <a:solidFill>
                            <a:srgbClr val="3D4B5C"/>
                          </a:solidFill>
                          <a:latin typeface="IBM Plex Sans"/>
                        </a:rPr>
                        <a:t>Críticos con reto de fluidos</a:t>
                      </a:r>
                    </a:p>
                  </a:txBody>
                  <a:tcPr anchor="ctr">
                    <a:solidFill>
                      <a:srgbClr val="FFFFFF"/>
                    </a:solidFill>
                  </a:tcPr>
                </a:tc>
                <a:tc>
                  <a:txBody>
                    <a:bodyPr/>
                    <a:lstStyle/>
                    <a:p>
                      <a:r>
                        <a:rPr sz="1200" b="1">
                          <a:solidFill>
                            <a:srgbClr val="B4541A"/>
                          </a:solidFill>
                          <a:latin typeface="IBM Plex Sans"/>
                        </a:rPr>
                        <a:t>PP sube &gt; 17%</a:t>
                      </a:r>
                    </a:p>
                    <a:p>
                      <a:r>
                        <a:rPr sz="1050" b="0">
                          <a:solidFill>
                            <a:srgbClr val="B4541A"/>
                          </a:solidFill>
                          <a:latin typeface="IBM Plex Sans"/>
                        </a:rPr>
                        <a:t>tras el bolo</a:t>
                      </a:r>
                    </a:p>
                  </a:txBody>
                  <a:tcPr anchor="ctr">
                    <a:solidFill>
                      <a:srgbClr val="FFFFFF"/>
                    </a:solidFill>
                  </a:tcPr>
                </a:tc>
                <a:tc>
                  <a:txBody>
                    <a:bodyPr/>
                    <a:lstStyle/>
                    <a:p>
                      <a:r>
                        <a:rPr sz="1200" b="0">
                          <a:solidFill>
                            <a:srgbClr val="3D4B5C"/>
                          </a:solidFill>
                          <a:latin typeface="IBM Plex Sans"/>
                        </a:rPr>
                        <a:t>Gasto cardíaco sube &gt; 15% (E 85%; AUC 0,78)</a:t>
                      </a:r>
                    </a:p>
                  </a:txBody>
                  <a:tcPr anchor="ctr">
                    <a:solidFill>
                      <a:srgbClr val="FFFFFF"/>
                    </a:solidFill>
                  </a:tcPr>
                </a:tc>
                <a:extLst>
                  <a:ext uri="{0D108BD9-81ED-4DB2-BD59-A6C34878D82A}">
                    <a16:rowId xmlns:a16="http://schemas.microsoft.com/office/drawing/2014/main" val="10004"/>
                  </a:ext>
                </a:extLst>
              </a:tr>
              <a:tr h="580000">
                <a:tc>
                  <a:txBody>
                    <a:bodyPr/>
                    <a:lstStyle/>
                    <a:p>
                      <a:r>
                        <a:rPr sz="1200" b="1">
                          <a:solidFill>
                            <a:srgbClr val="0E2A47"/>
                          </a:solidFill>
                          <a:latin typeface="IBM Plex Sans"/>
                        </a:rPr>
                        <a:t>Michard et al.</a:t>
                      </a:r>
                    </a:p>
                    <a:p>
                      <a:r>
                        <a:rPr sz="1050" b="0">
                          <a:solidFill>
                            <a:srgbClr val="3D4B5C"/>
                          </a:solidFill>
                          <a:latin typeface="IBM Plex Sans"/>
                        </a:rPr>
                        <a:t>AJRCCM 2000 · n = 40</a:t>
                      </a:r>
                    </a:p>
                  </a:txBody>
                  <a:tcPr anchor="ctr">
                    <a:solidFill>
                      <a:srgbClr val="F2F6FA"/>
                    </a:solidFill>
                  </a:tcPr>
                </a:tc>
                <a:tc>
                  <a:txBody>
                    <a:bodyPr/>
                    <a:lstStyle/>
                    <a:p>
                      <a:r>
                        <a:rPr sz="1200" b="0">
                          <a:solidFill>
                            <a:srgbClr val="3D4B5C"/>
                          </a:solidFill>
                          <a:latin typeface="IBM Plex Sans"/>
                        </a:rPr>
                        <a:t>Shock séptico en ventilación mecánica</a:t>
                      </a:r>
                    </a:p>
                  </a:txBody>
                  <a:tcPr anchor="ctr">
                    <a:solidFill>
                      <a:srgbClr val="F2F6FA"/>
                    </a:solidFill>
                  </a:tcPr>
                </a:tc>
                <a:tc>
                  <a:txBody>
                    <a:bodyPr/>
                    <a:lstStyle/>
                    <a:p>
                      <a:r>
                        <a:rPr sz="1200" b="1" dirty="0">
                          <a:solidFill>
                            <a:srgbClr val="B4541A"/>
                          </a:solidFill>
                          <a:latin typeface="IBM Plex Sans"/>
                        </a:rPr>
                        <a:t>VPP</a:t>
                      </a:r>
                      <a:r>
                        <a:rPr lang="es-ES" sz="1200" b="1" dirty="0">
                          <a:solidFill>
                            <a:srgbClr val="B4541A"/>
                          </a:solidFill>
                          <a:latin typeface="IBM Plex Sans"/>
                        </a:rPr>
                        <a:t>*</a:t>
                      </a:r>
                      <a:r>
                        <a:rPr sz="1200" b="1" dirty="0">
                          <a:solidFill>
                            <a:srgbClr val="B4541A"/>
                          </a:solidFill>
                          <a:latin typeface="IBM Plex Sans"/>
                        </a:rPr>
                        <a:t> &gt; 13%</a:t>
                      </a:r>
                    </a:p>
                    <a:p>
                      <a:r>
                        <a:rPr sz="1050" b="0" dirty="0">
                          <a:solidFill>
                            <a:srgbClr val="B4541A"/>
                          </a:solidFill>
                          <a:latin typeface="IBM Plex Sans"/>
                        </a:rPr>
                        <a:t>(</a:t>
                      </a:r>
                      <a:r>
                        <a:rPr sz="1050" b="0" dirty="0" err="1">
                          <a:solidFill>
                            <a:srgbClr val="B4541A"/>
                          </a:solidFill>
                          <a:latin typeface="IBM Plex Sans"/>
                        </a:rPr>
                        <a:t>índice</a:t>
                      </a:r>
                      <a:r>
                        <a:rPr sz="1050" b="0" dirty="0">
                          <a:solidFill>
                            <a:srgbClr val="B4541A"/>
                          </a:solidFill>
                          <a:latin typeface="IBM Plex Sans"/>
                        </a:rPr>
                        <a:t> </a:t>
                      </a:r>
                      <a:r>
                        <a:rPr sz="1050" b="0" dirty="0" err="1">
                          <a:solidFill>
                            <a:srgbClr val="B4541A"/>
                          </a:solidFill>
                          <a:latin typeface="IBM Plex Sans"/>
                        </a:rPr>
                        <a:t>dinámico</a:t>
                      </a:r>
                      <a:r>
                        <a:rPr sz="1050" b="0" dirty="0">
                          <a:solidFill>
                            <a:srgbClr val="B4541A"/>
                          </a:solidFill>
                          <a:latin typeface="IBM Plex Sans"/>
                        </a:rPr>
                        <a:t>)</a:t>
                      </a:r>
                    </a:p>
                  </a:txBody>
                  <a:tcPr anchor="ctr">
                    <a:solidFill>
                      <a:srgbClr val="F2F6FA"/>
                    </a:solidFill>
                  </a:tcPr>
                </a:tc>
                <a:tc>
                  <a:txBody>
                    <a:bodyPr/>
                    <a:lstStyle/>
                    <a:p>
                      <a:r>
                        <a:rPr sz="1200" b="0" dirty="0">
                          <a:solidFill>
                            <a:srgbClr val="3D4B5C"/>
                          </a:solidFill>
                          <a:latin typeface="IBM Plex Sans"/>
                        </a:rPr>
                        <a:t>Respuesta a </a:t>
                      </a:r>
                      <a:r>
                        <a:rPr sz="1200" b="0" dirty="0" err="1">
                          <a:solidFill>
                            <a:srgbClr val="3D4B5C"/>
                          </a:solidFill>
                          <a:latin typeface="IBM Plex Sans"/>
                        </a:rPr>
                        <a:t>fluidos</a:t>
                      </a:r>
                      <a:r>
                        <a:rPr sz="1200" b="0" dirty="0">
                          <a:solidFill>
                            <a:srgbClr val="3D4B5C"/>
                          </a:solidFill>
                          <a:latin typeface="IBM Plex Sans"/>
                        </a:rPr>
                        <a:t> (S 94%, E 96%)</a:t>
                      </a:r>
                    </a:p>
                  </a:txBody>
                  <a:tcPr anchor="ctr">
                    <a:solidFill>
                      <a:srgbClr val="F2F6FA"/>
                    </a:solidFill>
                  </a:tcPr>
                </a:tc>
                <a:extLst>
                  <a:ext uri="{0D108BD9-81ED-4DB2-BD59-A6C34878D82A}">
                    <a16:rowId xmlns:a16="http://schemas.microsoft.com/office/drawing/2014/main" val="10005"/>
                  </a:ext>
                </a:extLst>
              </a:tr>
            </a:tbl>
          </a:graphicData>
        </a:graphic>
      </p:graphicFrame>
      <p:sp>
        <p:nvSpPr>
          <p:cNvPr id="28" name="Rounded Rectangle 27"/>
          <p:cNvSpPr/>
          <p:nvPr/>
        </p:nvSpPr>
        <p:spPr>
          <a:xfrm>
            <a:off x="812800" y="5380000"/>
            <a:ext cx="10566400" cy="620000"/>
          </a:xfrm>
          <a:prstGeom prst="roundRect">
            <a:avLst>
              <a:gd name="adj" fmla="val 12000"/>
            </a:avLst>
          </a:prstGeom>
          <a:solidFill>
            <a:srgbClr val="0E2A47"/>
          </a:solidFill>
          <a:ln>
            <a:noFill/>
          </a:ln>
        </p:spPr>
        <p:style>
          <a:lnRef idx="1">
            <a:schemeClr val="accent1"/>
          </a:lnRef>
          <a:fillRef idx="3">
            <a:schemeClr val="accent1"/>
          </a:fillRef>
          <a:effectRef idx="2">
            <a:schemeClr val="accent1"/>
          </a:effectRef>
          <a:fontRef idx="minor">
            <a:schemeClr val="lt1"/>
          </a:fontRef>
        </p:style>
        <p:txBody>
          <a:bodyPr wrap="square" lIns="228600" rIns="228600" rtlCol="0" anchor="ctr"/>
          <a:lstStyle/>
          <a:p>
            <a:pPr algn="l"/>
            <a:r>
              <a:rPr sz="1300" b="1">
                <a:solidFill>
                  <a:srgbClr val="FFFFFF"/>
                </a:solidFill>
                <a:latin typeface="IBM Plex Sans"/>
              </a:rPr>
              <a:t>En resumen: </a:t>
            </a:r>
            <a:r>
              <a:rPr sz="1300" b="0">
                <a:solidFill>
                  <a:srgbClr val="FFFFFF"/>
                </a:solidFill>
                <a:latin typeface="IBM Plex Sans"/>
              </a:rPr>
              <a:t>para la PP absoluta en sepsis no hay un corte validado; &lt; 40 mmHg es el más usado, específico pero poco sensible. Los cortes dinámicos responden otra pregunta: ¿responde a fluidos?</a:t>
            </a:r>
          </a:p>
        </p:txBody>
      </p:sp>
      <p:sp>
        <p:nvSpPr>
          <p:cNvPr id="29" name="TextBox 28"/>
          <p:cNvSpPr txBox="1"/>
          <p:nvPr/>
        </p:nvSpPr>
        <p:spPr>
          <a:xfrm>
            <a:off x="812800" y="6110682"/>
            <a:ext cx="6988452" cy="369332"/>
          </a:xfrm>
          <a:prstGeom prst="rect">
            <a:avLst/>
          </a:prstGeom>
          <a:noFill/>
        </p:spPr>
        <p:txBody>
          <a:bodyPr wrap="none" lIns="0">
            <a:spAutoFit/>
          </a:bodyPr>
          <a:lstStyle/>
          <a:p>
            <a:pPr algn="l"/>
            <a:r>
              <a:rPr sz="900" dirty="0">
                <a:solidFill>
                  <a:srgbClr val="5E6A78"/>
                </a:solidFill>
                <a:latin typeface="IBM Plex Sans"/>
              </a:rPr>
              <a:t>* </a:t>
            </a:r>
            <a:r>
              <a:rPr sz="900" dirty="0" err="1">
                <a:solidFill>
                  <a:srgbClr val="5E6A78"/>
                </a:solidFill>
                <a:latin typeface="IBM Plex Sans"/>
              </a:rPr>
              <a:t>Datos</a:t>
            </a:r>
            <a:r>
              <a:rPr sz="900" dirty="0">
                <a:solidFill>
                  <a:srgbClr val="5E6A78"/>
                </a:solidFill>
                <a:latin typeface="IBM Plex Sans"/>
              </a:rPr>
              <a:t> no </a:t>
            </a:r>
            <a:r>
              <a:rPr sz="900" dirty="0" err="1">
                <a:solidFill>
                  <a:srgbClr val="5E6A78"/>
                </a:solidFill>
                <a:latin typeface="IBM Plex Sans"/>
              </a:rPr>
              <a:t>publicados</a:t>
            </a:r>
            <a:r>
              <a:rPr sz="900" dirty="0">
                <a:solidFill>
                  <a:srgbClr val="5E6A78"/>
                </a:solidFill>
                <a:latin typeface="IBM Plex Sans"/>
              </a:rPr>
              <a:t>, </a:t>
            </a:r>
            <a:r>
              <a:rPr sz="900" dirty="0" err="1">
                <a:solidFill>
                  <a:srgbClr val="5E6A78"/>
                </a:solidFill>
                <a:latin typeface="IBM Plex Sans"/>
              </a:rPr>
              <a:t>citados</a:t>
            </a:r>
            <a:r>
              <a:rPr sz="900" dirty="0">
                <a:solidFill>
                  <a:srgbClr val="5E6A78"/>
                </a:solidFill>
                <a:latin typeface="IBM Plex Sans"/>
              </a:rPr>
              <a:t> </a:t>
            </a:r>
            <a:r>
              <a:rPr sz="900" dirty="0" err="1">
                <a:solidFill>
                  <a:srgbClr val="5E6A78"/>
                </a:solidFill>
                <a:latin typeface="IBM Plex Sans"/>
              </a:rPr>
              <a:t>en</a:t>
            </a:r>
            <a:r>
              <a:rPr sz="900" dirty="0">
                <a:solidFill>
                  <a:srgbClr val="5E6A78"/>
                </a:solidFill>
                <a:latin typeface="IBM Plex Sans"/>
              </a:rPr>
              <a:t> la </a:t>
            </a:r>
            <a:r>
              <a:rPr sz="900" dirty="0" err="1">
                <a:solidFill>
                  <a:srgbClr val="5E6A78"/>
                </a:solidFill>
                <a:latin typeface="IBM Plex Sans"/>
              </a:rPr>
              <a:t>revisión</a:t>
            </a:r>
            <a:r>
              <a:rPr sz="900" dirty="0">
                <a:solidFill>
                  <a:srgbClr val="5E6A78"/>
                </a:solidFill>
                <a:latin typeface="IBM Plex Sans"/>
              </a:rPr>
              <a:t> de </a:t>
            </a:r>
            <a:r>
              <a:rPr sz="900" dirty="0" err="1">
                <a:solidFill>
                  <a:srgbClr val="5E6A78"/>
                </a:solidFill>
                <a:latin typeface="IBM Plex Sans"/>
              </a:rPr>
              <a:t>Putowski</a:t>
            </a:r>
            <a:r>
              <a:rPr sz="900" dirty="0">
                <a:solidFill>
                  <a:srgbClr val="5E6A78"/>
                </a:solidFill>
                <a:latin typeface="IBM Plex Sans"/>
              </a:rPr>
              <a:t> et al. S: </a:t>
            </a:r>
            <a:r>
              <a:rPr sz="900" dirty="0" err="1">
                <a:solidFill>
                  <a:srgbClr val="5E6A78"/>
                </a:solidFill>
                <a:latin typeface="IBM Plex Sans"/>
              </a:rPr>
              <a:t>sensibilidad</a:t>
            </a:r>
            <a:r>
              <a:rPr sz="900" dirty="0">
                <a:solidFill>
                  <a:srgbClr val="5E6A78"/>
                </a:solidFill>
                <a:latin typeface="IBM Plex Sans"/>
              </a:rPr>
              <a:t> · E: </a:t>
            </a:r>
            <a:r>
              <a:rPr sz="900" dirty="0" err="1">
                <a:solidFill>
                  <a:srgbClr val="5E6A78"/>
                </a:solidFill>
                <a:latin typeface="IBM Plex Sans"/>
              </a:rPr>
              <a:t>especificidad</a:t>
            </a:r>
            <a:r>
              <a:rPr sz="900" dirty="0">
                <a:solidFill>
                  <a:srgbClr val="5E6A78"/>
                </a:solidFill>
                <a:latin typeface="IBM Plex Sans"/>
              </a:rPr>
              <a:t> · VPP: </a:t>
            </a:r>
            <a:r>
              <a:rPr sz="900" dirty="0" err="1">
                <a:solidFill>
                  <a:srgbClr val="5E6A78"/>
                </a:solidFill>
                <a:latin typeface="IBM Plex Sans"/>
              </a:rPr>
              <a:t>variación</a:t>
            </a:r>
            <a:r>
              <a:rPr sz="900" dirty="0">
                <a:solidFill>
                  <a:srgbClr val="5E6A78"/>
                </a:solidFill>
                <a:latin typeface="IBM Plex Sans"/>
              </a:rPr>
              <a:t> de la </a:t>
            </a:r>
            <a:r>
              <a:rPr sz="900" dirty="0" err="1">
                <a:solidFill>
                  <a:srgbClr val="5E6A78"/>
                </a:solidFill>
                <a:latin typeface="IBM Plex Sans"/>
              </a:rPr>
              <a:t>presión</a:t>
            </a:r>
            <a:r>
              <a:rPr sz="900" dirty="0">
                <a:solidFill>
                  <a:srgbClr val="5E6A78"/>
                </a:solidFill>
                <a:latin typeface="IBM Plex Sans"/>
              </a:rPr>
              <a:t> de </a:t>
            </a:r>
            <a:r>
              <a:rPr sz="900" dirty="0" err="1">
                <a:solidFill>
                  <a:srgbClr val="5E6A78"/>
                </a:solidFill>
                <a:latin typeface="IBM Plex Sans"/>
              </a:rPr>
              <a:t>pulso</a:t>
            </a:r>
            <a:br>
              <a:rPr lang="es-ES" sz="900" dirty="0">
                <a:solidFill>
                  <a:srgbClr val="5E6A78"/>
                </a:solidFill>
                <a:latin typeface="IBM Plex Sans"/>
              </a:rPr>
            </a:br>
            <a:r>
              <a:rPr lang="es-ES" sz="900" dirty="0">
                <a:solidFill>
                  <a:srgbClr val="5E6A78"/>
                </a:solidFill>
                <a:latin typeface="IBM Plex Sans"/>
              </a:rPr>
              <a:t>* </a:t>
            </a:r>
            <a:r>
              <a:rPr lang="es-ES" sz="900" dirty="0"/>
              <a:t>Pulse </a:t>
            </a:r>
            <a:r>
              <a:rPr lang="es-ES" sz="900" dirty="0" err="1"/>
              <a:t>Pressure</a:t>
            </a:r>
            <a:r>
              <a:rPr lang="es-ES" sz="900" dirty="0"/>
              <a:t> </a:t>
            </a:r>
            <a:r>
              <a:rPr lang="es-ES" sz="900" dirty="0" err="1"/>
              <a:t>Variation</a:t>
            </a:r>
            <a:endParaRPr sz="900" dirty="0">
              <a:solidFill>
                <a:srgbClr val="5E6A78"/>
              </a:solidFill>
              <a:latin typeface="IBM Plex Sans"/>
            </a:endParaRPr>
          </a:p>
        </p:txBody>
      </p:sp>
      <p:sp>
        <p:nvSpPr>
          <p:cNvPr id="30" name="Pie Jorge Roja"/>
          <p:cNvSpPr txBox="1"/>
          <p:nvPr/>
        </p:nvSpPr>
        <p:spPr>
          <a:xfrm>
            <a:off x="812800" y="6400000"/>
            <a:ext cx="4000000" cy="260000"/>
          </a:xfrm>
          <a:prstGeom prst="rect">
            <a:avLst/>
          </a:prstGeom>
          <a:noFill/>
        </p:spPr>
        <p:txBody>
          <a:bodyPr wrap="square" anchor="ctr" lIns="0" rIns="0" tIns="0" bIns="0">
            <a:spAutoFit/>
          </a:bodyPr>
          <a:lstStyle/>
          <a:p>
            <a:pPr algn="l"/>
            <a:r>
              <a:rPr sz="1050">
                <a:solidFill>
                  <a:srgbClr val="5E6A78"/>
                </a:solidFill>
                <a:latin typeface="IBM Plex Sans"/>
              </a:rPr>
              <a:t>Jorge Rojas Rodríguez</a:t>
            </a:r>
          </a:p>
        </p:txBody>
      </p:sp>
      <p:sp>
        <p:nvSpPr>
          <p:cNvPr id="31" name="Pie 14"/>
          <p:cNvSpPr txBox="1"/>
          <p:nvPr/>
        </p:nvSpPr>
        <p:spPr>
          <a:xfrm>
            <a:off x="5596000" y="6400000"/>
            <a:ext cx="1000000" cy="260000"/>
          </a:xfrm>
          <a:prstGeom prst="rect">
            <a:avLst/>
          </a:prstGeom>
          <a:noFill/>
        </p:spPr>
        <p:txBody>
          <a:bodyPr wrap="square" anchor="ctr" lIns="0" rIns="0" tIns="0" bIns="0">
            <a:spAutoFit/>
          </a:bodyPr>
          <a:lstStyle/>
          <a:p>
            <a:pPr algn="ctr"/>
            <a:r>
              <a:rPr sz="1050">
                <a:solidFill>
                  <a:srgbClr val="5E6A78"/>
                </a:solidFill>
                <a:latin typeface="IBM Plex Sans"/>
              </a:rPr>
              <a:t>14</a:t>
            </a:r>
          </a:p>
        </p:txBody>
      </p:sp>
      <p:sp>
        <p:nvSpPr>
          <p:cNvPr id="32" name="Pie MedicinaCa"/>
          <p:cNvSpPr txBox="1"/>
          <p:nvPr/>
        </p:nvSpPr>
        <p:spPr>
          <a:xfrm>
            <a:off x="7379200" y="6400000"/>
            <a:ext cx="4000000" cy="260000"/>
          </a:xfrm>
          <a:prstGeom prst="rect">
            <a:avLst/>
          </a:prstGeom>
          <a:noFill/>
        </p:spPr>
        <p:txBody>
          <a:bodyPr wrap="square" anchor="ctr" lIns="0" rIns="0" tIns="0" bIns="0">
            <a:spAutoFit/>
          </a:bodyPr>
          <a:lstStyle/>
          <a:p>
            <a:pPr algn="r"/>
            <a:r>
              <a:rPr sz="1050">
                <a:solidFill>
                  <a:srgbClr val="5E6A78"/>
                </a:solidFill>
                <a:latin typeface="IBM Plex Sans"/>
              </a:rPr>
              <a:t>MedicinaCardiometabolica.com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812800" y="812800"/>
            <a:ext cx="457200" cy="50800"/>
          </a:xfrm>
          <a:prstGeom prst="roundRect">
            <a:avLst>
              <a:gd name="adj" fmla="val 50000"/>
            </a:avLst>
          </a:prstGeom>
          <a:solidFill>
            <a:srgbClr val="E07B24"/>
          </a:solidFill>
          <a:ln/>
        </p:spPr>
        <p:txBody>
          <a:bodyPr/>
          <a:lstStyle/>
          <a:p>
            <a:endParaRPr/>
          </a:p>
        </p:txBody>
      </p:sp>
      <p:sp>
        <p:nvSpPr>
          <p:cNvPr id="3" name="Text 1"/>
          <p:cNvSpPr/>
          <p:nvPr/>
        </p:nvSpPr>
        <p:spPr>
          <a:xfrm>
            <a:off x="812800" y="9525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B4541A"/>
                </a:solidFill>
                <a:latin typeface="IBM Plex Sans" pitchFamily="34" charset="0"/>
                <a:ea typeface="IBM Plex Sans" pitchFamily="34" charset="-122"/>
                <a:cs typeface="IBM Plex Sans" pitchFamily="34" charset="-120"/>
              </a:rPr>
              <a:t>PRESIÓN DE PULSO · EN SHOCK SÉPTICO</a:t>
            </a:r>
            <a:endParaRPr lang="en-US" sz="1200" dirty="0"/>
          </a:p>
        </p:txBody>
      </p:sp>
      <p:sp>
        <p:nvSpPr>
          <p:cNvPr id="4" name="Text 2"/>
          <p:cNvSpPr>
            <a:spLocks noGrp="1"/>
          </p:cNvSpPr>
          <p:nvPr>
            <p:ph type="title"/>
          </p:nvPr>
        </p:nvSpPr>
        <p:spPr>
          <a:xfrm>
            <a:off x="812800" y="1254720"/>
            <a:ext cx="10883392" cy="444500"/>
          </a:xfrm>
          <a:prstGeom prst="rect">
            <a:avLst/>
          </a:prstGeom>
          <a:noFill/>
          <a:ln/>
        </p:spPr>
        <p:txBody>
          <a:bodyPr wrap="square" lIns="0" tIns="0" rIns="0" bIns="0" rtlCol="0" anchor="t">
            <a:normAutofit/>
          </a:bodyPr>
          <a:lstStyle/>
          <a:p>
            <a:pPr marL="0" indent="0" algn="l">
              <a:lnSpc>
                <a:spcPts val="3300"/>
              </a:lnSpc>
              <a:buNone/>
            </a:pPr>
            <a:r>
              <a:rPr lang="en-US" sz="3000" b="1" i="0" dirty="0">
                <a:solidFill>
                  <a:srgbClr val="0E2A47"/>
                </a:solidFill>
                <a:latin typeface="Source Serif 4" pitchFamily="18" charset="0"/>
                <a:ea typeface="Source Serif 4" pitchFamily="18" charset="-122"/>
                <a:cs typeface="Source Serif 4" pitchFamily="18" charset="-120"/>
              </a:rPr>
              <a:t>Cómo interpretar la PP al pie de la cama</a:t>
            </a:r>
            <a:endParaRPr lang="en-US" sz="3000" dirty="0"/>
          </a:p>
        </p:txBody>
      </p:sp>
      <p:sp>
        <p:nvSpPr>
          <p:cNvPr id="27" name="TextBox 26"/>
          <p:cNvSpPr txBox="1"/>
          <p:nvPr/>
        </p:nvSpPr>
        <p:spPr>
          <a:xfrm>
            <a:off x="812800" y="1840000"/>
            <a:ext cx="5150000" cy="300000"/>
          </a:xfrm>
          <a:prstGeom prst="rect">
            <a:avLst/>
          </a:prstGeom>
          <a:noFill/>
        </p:spPr>
        <p:txBody>
          <a:bodyPr wrap="square" lIns="0" rIns="0" anchor="t">
            <a:spAutoFit/>
          </a:bodyPr>
          <a:lstStyle/>
          <a:p>
            <a:pPr algn="l"/>
            <a:r>
              <a:rPr sz="1400" b="1">
                <a:solidFill>
                  <a:srgbClr val="0E2A47"/>
                </a:solidFill>
                <a:latin typeface="IBM Plex Sans"/>
              </a:rPr>
              <a:t>Cada lectura abre una pregunta</a:t>
            </a:r>
          </a:p>
        </p:txBody>
      </p:sp>
      <p:sp>
        <p:nvSpPr>
          <p:cNvPr id="28" name="Rounded Rectangle 27"/>
          <p:cNvSpPr/>
          <p:nvPr/>
        </p:nvSpPr>
        <p:spPr>
          <a:xfrm>
            <a:off x="812800" y="2200000"/>
            <a:ext cx="5150000" cy="1000000"/>
          </a:xfrm>
          <a:prstGeom prst="roundRect">
            <a:avLst>
              <a:gd name="adj" fmla="val 8000"/>
            </a:avLst>
          </a:prstGeom>
          <a:solidFill>
            <a:srgbClr val="E6F0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Rounded Rectangle 28"/>
          <p:cNvSpPr/>
          <p:nvPr/>
        </p:nvSpPr>
        <p:spPr>
          <a:xfrm>
            <a:off x="922800" y="2310000"/>
            <a:ext cx="1150000" cy="780000"/>
          </a:xfrm>
          <a:prstGeom prst="roundRect">
            <a:avLst>
              <a:gd name="adj" fmla="val 15000"/>
            </a:avLst>
          </a:prstGeom>
          <a:solidFill>
            <a:srgbClr val="1F6FB2"/>
          </a:solidFill>
          <a:ln>
            <a:noFill/>
          </a:ln>
          <a:effectLst/>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1800" b="1">
                <a:solidFill>
                  <a:srgbClr val="FFFFFF"/>
                </a:solidFill>
                <a:latin typeface="IBM Plex Sans"/>
              </a:rPr>
              <a:t>PP &lt; 40</a:t>
            </a:r>
          </a:p>
          <a:p>
            <a:pPr algn="ctr"/>
            <a:r>
              <a:rPr sz="1100" b="0">
                <a:solidFill>
                  <a:srgbClr val="FFFFFF"/>
                </a:solidFill>
                <a:latin typeface="IBM Plex Sans"/>
              </a:rPr>
              <a:t>estrecha</a:t>
            </a:r>
          </a:p>
        </p:txBody>
      </p:sp>
      <p:sp>
        <p:nvSpPr>
          <p:cNvPr id="30" name="TextBox 29"/>
          <p:cNvSpPr txBox="1"/>
          <p:nvPr/>
        </p:nvSpPr>
        <p:spPr>
          <a:xfrm>
            <a:off x="2192800" y="2280000"/>
            <a:ext cx="3680000" cy="840000"/>
          </a:xfrm>
          <a:prstGeom prst="rect">
            <a:avLst/>
          </a:prstGeom>
          <a:noFill/>
        </p:spPr>
        <p:txBody>
          <a:bodyPr wrap="square" lIns="45720" rIns="45720" anchor="ctr">
            <a:spAutoFit/>
          </a:bodyPr>
          <a:lstStyle/>
          <a:p>
            <a:pPr algn="l"/>
            <a:r>
              <a:rPr sz="1500" b="1" dirty="0">
                <a:solidFill>
                  <a:srgbClr val="1B4F86"/>
                </a:solidFill>
                <a:latin typeface="IBM Plex Sans"/>
              </a:rPr>
              <a:t>¿</a:t>
            </a:r>
            <a:r>
              <a:rPr sz="1500" b="1" dirty="0" err="1">
                <a:solidFill>
                  <a:srgbClr val="1B4F86"/>
                </a:solidFill>
                <a:latin typeface="IBM Plex Sans"/>
              </a:rPr>
              <a:t>Responde</a:t>
            </a:r>
            <a:r>
              <a:rPr sz="1500" b="1" dirty="0">
                <a:solidFill>
                  <a:srgbClr val="1B4F86"/>
                </a:solidFill>
                <a:latin typeface="IBM Plex Sans"/>
              </a:rPr>
              <a:t> a </a:t>
            </a:r>
            <a:r>
              <a:rPr sz="1500" b="1" dirty="0" err="1">
                <a:solidFill>
                  <a:srgbClr val="1B4F86"/>
                </a:solidFill>
                <a:latin typeface="IBM Plex Sans"/>
              </a:rPr>
              <a:t>fluidos</a:t>
            </a:r>
            <a:r>
              <a:rPr sz="1500" b="1" dirty="0">
                <a:solidFill>
                  <a:srgbClr val="1B4F86"/>
                </a:solidFill>
                <a:latin typeface="IBM Plex Sans"/>
              </a:rPr>
              <a:t>?</a:t>
            </a:r>
          </a:p>
          <a:p>
            <a:pPr algn="l">
              <a:spcBef>
                <a:spcPts val="200"/>
              </a:spcBef>
            </a:pPr>
            <a:r>
              <a:rPr sz="1150" b="0" dirty="0" err="1">
                <a:solidFill>
                  <a:srgbClr val="3D4B5C"/>
                </a:solidFill>
                <a:latin typeface="IBM Plex Sans"/>
              </a:rPr>
              <a:t>Sospecha</a:t>
            </a:r>
            <a:r>
              <a:rPr sz="1150" b="0" dirty="0">
                <a:solidFill>
                  <a:srgbClr val="3D4B5C"/>
                </a:solidFill>
                <a:latin typeface="IBM Plex Sans"/>
              </a:rPr>
              <a:t> de </a:t>
            </a:r>
            <a:r>
              <a:rPr sz="1150" b="0" dirty="0" err="1">
                <a:solidFill>
                  <a:srgbClr val="3D4B5C"/>
                </a:solidFill>
                <a:latin typeface="IBM Plex Sans"/>
              </a:rPr>
              <a:t>volumen</a:t>
            </a:r>
            <a:r>
              <a:rPr sz="1150" b="0" dirty="0">
                <a:solidFill>
                  <a:srgbClr val="3D4B5C"/>
                </a:solidFill>
                <a:latin typeface="IBM Plex Sans"/>
              </a:rPr>
              <a:t> </a:t>
            </a:r>
            <a:r>
              <a:rPr sz="1150" b="0" dirty="0" err="1">
                <a:solidFill>
                  <a:srgbClr val="3D4B5C"/>
                </a:solidFill>
                <a:latin typeface="IBM Plex Sans"/>
              </a:rPr>
              <a:t>sistólico</a:t>
            </a:r>
            <a:r>
              <a:rPr sz="1150" b="0" dirty="0">
                <a:solidFill>
                  <a:srgbClr val="3D4B5C"/>
                </a:solidFill>
                <a:latin typeface="IBM Plex Sans"/>
              </a:rPr>
              <a:t> bajo. Si no </a:t>
            </a:r>
            <a:r>
              <a:rPr sz="1150" b="0" dirty="0" err="1">
                <a:solidFill>
                  <a:srgbClr val="3D4B5C"/>
                </a:solidFill>
                <a:latin typeface="IBM Plex Sans"/>
              </a:rPr>
              <a:t>responde</a:t>
            </a:r>
            <a:r>
              <a:rPr sz="1150" b="0" dirty="0">
                <a:solidFill>
                  <a:srgbClr val="3D4B5C"/>
                </a:solidFill>
                <a:latin typeface="IBM Plex Sans"/>
              </a:rPr>
              <a:t>, </a:t>
            </a:r>
            <a:r>
              <a:rPr sz="1150" b="0" dirty="0" err="1">
                <a:solidFill>
                  <a:srgbClr val="3D4B5C"/>
                </a:solidFill>
                <a:latin typeface="IBM Plex Sans"/>
              </a:rPr>
              <a:t>el</a:t>
            </a:r>
            <a:r>
              <a:rPr sz="1150" b="0" dirty="0">
                <a:solidFill>
                  <a:srgbClr val="3D4B5C"/>
                </a:solidFill>
                <a:latin typeface="IBM Plex Sans"/>
              </a:rPr>
              <a:t> </a:t>
            </a:r>
            <a:r>
              <a:rPr sz="1150" b="0" dirty="0" err="1">
                <a:solidFill>
                  <a:srgbClr val="3D4B5C"/>
                </a:solidFill>
                <a:latin typeface="IBM Plex Sans"/>
              </a:rPr>
              <a:t>siguiente</a:t>
            </a:r>
            <a:r>
              <a:rPr sz="1150" b="0" dirty="0">
                <a:solidFill>
                  <a:srgbClr val="3D4B5C"/>
                </a:solidFill>
                <a:latin typeface="IBM Plex Sans"/>
              </a:rPr>
              <a:t> paso es </a:t>
            </a:r>
            <a:r>
              <a:rPr sz="1150" b="0" dirty="0" err="1">
                <a:solidFill>
                  <a:srgbClr val="3D4B5C"/>
                </a:solidFill>
                <a:latin typeface="IBM Plex Sans"/>
              </a:rPr>
              <a:t>mirar</a:t>
            </a:r>
            <a:r>
              <a:rPr sz="1150" b="0" dirty="0">
                <a:solidFill>
                  <a:srgbClr val="3D4B5C"/>
                </a:solidFill>
                <a:latin typeface="IBM Plex Sans"/>
              </a:rPr>
              <a:t> </a:t>
            </a:r>
            <a:r>
              <a:rPr sz="1150" b="0" dirty="0" err="1">
                <a:solidFill>
                  <a:srgbClr val="3D4B5C"/>
                </a:solidFill>
                <a:latin typeface="IBM Plex Sans"/>
              </a:rPr>
              <a:t>el</a:t>
            </a:r>
            <a:r>
              <a:rPr sz="1150" b="0" dirty="0">
                <a:solidFill>
                  <a:srgbClr val="3D4B5C"/>
                </a:solidFill>
                <a:latin typeface="IBM Plex Sans"/>
              </a:rPr>
              <a:t> </a:t>
            </a:r>
            <a:r>
              <a:rPr sz="1150" b="0" dirty="0" err="1">
                <a:solidFill>
                  <a:srgbClr val="3D4B5C"/>
                </a:solidFill>
                <a:latin typeface="IBM Plex Sans"/>
              </a:rPr>
              <a:t>corazón</a:t>
            </a:r>
            <a:r>
              <a:rPr sz="1150" b="0" dirty="0">
                <a:solidFill>
                  <a:srgbClr val="3D4B5C"/>
                </a:solidFill>
                <a:latin typeface="IBM Plex Sans"/>
              </a:rPr>
              <a:t>.</a:t>
            </a:r>
          </a:p>
        </p:txBody>
      </p:sp>
      <p:sp>
        <p:nvSpPr>
          <p:cNvPr id="31" name="Rounded Rectangle 30"/>
          <p:cNvSpPr/>
          <p:nvPr/>
        </p:nvSpPr>
        <p:spPr>
          <a:xfrm>
            <a:off x="812800" y="3260000"/>
            <a:ext cx="5150000" cy="1000000"/>
          </a:xfrm>
          <a:prstGeom prst="roundRect">
            <a:avLst>
              <a:gd name="adj" fmla="val 8000"/>
            </a:avLst>
          </a:prstGeom>
          <a:solidFill>
            <a:srgbClr val="F2F4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Rounded Rectangle 31"/>
          <p:cNvSpPr/>
          <p:nvPr/>
        </p:nvSpPr>
        <p:spPr>
          <a:xfrm>
            <a:off x="922800" y="3370000"/>
            <a:ext cx="1150000" cy="780000"/>
          </a:xfrm>
          <a:prstGeom prst="roundRect">
            <a:avLst>
              <a:gd name="adj" fmla="val 15000"/>
            </a:avLst>
          </a:prstGeom>
          <a:solidFill>
            <a:srgbClr val="5E6A78"/>
          </a:solidFill>
          <a:ln>
            <a:noFill/>
          </a:ln>
          <a:effectLst/>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1800" b="1">
                <a:solidFill>
                  <a:srgbClr val="FFFFFF"/>
                </a:solidFill>
                <a:latin typeface="IBM Plex Sans"/>
              </a:rPr>
              <a:t>≈ 40</a:t>
            </a:r>
          </a:p>
          <a:p>
            <a:pPr algn="ctr"/>
            <a:r>
              <a:rPr sz="1100" b="0">
                <a:solidFill>
                  <a:srgbClr val="FFFFFF"/>
                </a:solidFill>
                <a:latin typeface="IBM Plex Sans"/>
              </a:rPr>
              <a:t>habitual</a:t>
            </a:r>
          </a:p>
        </p:txBody>
      </p:sp>
      <p:sp>
        <p:nvSpPr>
          <p:cNvPr id="33" name="TextBox 32"/>
          <p:cNvSpPr txBox="1"/>
          <p:nvPr/>
        </p:nvSpPr>
        <p:spPr>
          <a:xfrm>
            <a:off x="2192800" y="3404775"/>
            <a:ext cx="3680000" cy="710451"/>
          </a:xfrm>
          <a:prstGeom prst="rect">
            <a:avLst/>
          </a:prstGeom>
          <a:noFill/>
        </p:spPr>
        <p:txBody>
          <a:bodyPr wrap="square" lIns="45720" rIns="45720" anchor="ctr">
            <a:spAutoFit/>
          </a:bodyPr>
          <a:lstStyle/>
          <a:p>
            <a:pPr algn="l"/>
            <a:r>
              <a:rPr sz="1500" b="1" dirty="0">
                <a:solidFill>
                  <a:srgbClr val="0E2A47"/>
                </a:solidFill>
                <a:latin typeface="IBM Plex Sans"/>
              </a:rPr>
              <a:t>¿El CRT </a:t>
            </a:r>
            <a:r>
              <a:rPr sz="1500" b="1" dirty="0" err="1">
                <a:solidFill>
                  <a:srgbClr val="0E2A47"/>
                </a:solidFill>
                <a:latin typeface="IBM Plex Sans"/>
              </a:rPr>
              <a:t>está</a:t>
            </a:r>
            <a:r>
              <a:rPr sz="1500" b="1" dirty="0">
                <a:solidFill>
                  <a:srgbClr val="0E2A47"/>
                </a:solidFill>
                <a:latin typeface="IBM Plex Sans"/>
              </a:rPr>
              <a:t> normal?</a:t>
            </a:r>
          </a:p>
          <a:p>
            <a:pPr algn="l">
              <a:spcBef>
                <a:spcPts val="200"/>
              </a:spcBef>
            </a:pPr>
            <a:r>
              <a:rPr sz="1150" b="0" dirty="0">
                <a:solidFill>
                  <a:srgbClr val="3D4B5C"/>
                </a:solidFill>
              </a:rPr>
              <a:t>Si </a:t>
            </a:r>
            <a:r>
              <a:rPr sz="1150" b="0" dirty="0" err="1">
                <a:solidFill>
                  <a:srgbClr val="3D4B5C"/>
                </a:solidFill>
              </a:rPr>
              <a:t>sigue</a:t>
            </a:r>
            <a:r>
              <a:rPr sz="1150" b="0" dirty="0">
                <a:solidFill>
                  <a:srgbClr val="3D4B5C"/>
                </a:solidFill>
              </a:rPr>
              <a:t> &gt; 3 s, una PP «normal» no </a:t>
            </a:r>
            <a:r>
              <a:rPr sz="1150" b="0" dirty="0" err="1">
                <a:solidFill>
                  <a:srgbClr val="3D4B5C"/>
                </a:solidFill>
              </a:rPr>
              <a:t>tranquiliza</a:t>
            </a:r>
            <a:r>
              <a:rPr sz="1150" b="0" dirty="0">
                <a:solidFill>
                  <a:srgbClr val="3D4B5C"/>
                </a:solidFill>
              </a:rPr>
              <a:t>: hay que </a:t>
            </a:r>
            <a:r>
              <a:rPr sz="1150" b="0" dirty="0" err="1">
                <a:solidFill>
                  <a:srgbClr val="3D4B5C"/>
                </a:solidFill>
              </a:rPr>
              <a:t>seguir</a:t>
            </a:r>
            <a:r>
              <a:rPr sz="1150" b="0" dirty="0">
                <a:solidFill>
                  <a:srgbClr val="3D4B5C"/>
                </a:solidFill>
              </a:rPr>
              <a:t> </a:t>
            </a:r>
            <a:r>
              <a:rPr sz="1150" b="0" dirty="0" err="1">
                <a:solidFill>
                  <a:srgbClr val="3D4B5C"/>
                </a:solidFill>
              </a:rPr>
              <a:t>buscando</a:t>
            </a:r>
            <a:r>
              <a:rPr lang="es-ES" sz="1150" dirty="0">
                <a:solidFill>
                  <a:srgbClr val="3D4B5C"/>
                </a:solidFill>
              </a:rPr>
              <a:t> </a:t>
            </a:r>
            <a:r>
              <a:rPr lang="es-ES" sz="1150" dirty="0"/>
              <a:t>la causa de la hipoperfusión</a:t>
            </a:r>
            <a:endParaRPr sz="1150" b="0" dirty="0">
              <a:solidFill>
                <a:srgbClr val="3D4B5C"/>
              </a:solidFill>
            </a:endParaRPr>
          </a:p>
        </p:txBody>
      </p:sp>
      <p:sp>
        <p:nvSpPr>
          <p:cNvPr id="34" name="Rounded Rectangle 33"/>
          <p:cNvSpPr/>
          <p:nvPr/>
        </p:nvSpPr>
        <p:spPr>
          <a:xfrm>
            <a:off x="812800" y="4320000"/>
            <a:ext cx="5150000" cy="1000000"/>
          </a:xfrm>
          <a:prstGeom prst="roundRect">
            <a:avLst>
              <a:gd name="adj" fmla="val 8000"/>
            </a:avLst>
          </a:prstGeom>
          <a:solidFill>
            <a:srgbClr val="FDEE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Rounded Rectangle 34"/>
          <p:cNvSpPr/>
          <p:nvPr/>
        </p:nvSpPr>
        <p:spPr>
          <a:xfrm>
            <a:off x="922800" y="4430000"/>
            <a:ext cx="1150000" cy="780000"/>
          </a:xfrm>
          <a:prstGeom prst="roundRect">
            <a:avLst>
              <a:gd name="adj" fmla="val 15000"/>
            </a:avLst>
          </a:prstGeom>
          <a:solidFill>
            <a:srgbClr val="E07B24"/>
          </a:solidFill>
          <a:ln>
            <a:noFill/>
          </a:ln>
          <a:effectLst/>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1800" b="1">
                <a:solidFill>
                  <a:srgbClr val="2B1404"/>
                </a:solidFill>
                <a:latin typeface="IBM Plex Sans"/>
              </a:rPr>
              <a:t>&gt; 60</a:t>
            </a:r>
          </a:p>
          <a:p>
            <a:pPr algn="ctr"/>
            <a:r>
              <a:rPr sz="1100" b="0">
                <a:solidFill>
                  <a:srgbClr val="2B1404"/>
                </a:solidFill>
                <a:latin typeface="IBM Plex Sans"/>
              </a:rPr>
              <a:t>amplia</a:t>
            </a:r>
          </a:p>
        </p:txBody>
      </p:sp>
      <p:sp>
        <p:nvSpPr>
          <p:cNvPr id="36" name="TextBox 35"/>
          <p:cNvSpPr txBox="1"/>
          <p:nvPr/>
        </p:nvSpPr>
        <p:spPr>
          <a:xfrm>
            <a:off x="2192800" y="4400000"/>
            <a:ext cx="3680000" cy="840000"/>
          </a:xfrm>
          <a:prstGeom prst="rect">
            <a:avLst/>
          </a:prstGeom>
          <a:noFill/>
        </p:spPr>
        <p:txBody>
          <a:bodyPr wrap="square" lIns="45720" rIns="45720" anchor="ctr">
            <a:spAutoFit/>
          </a:bodyPr>
          <a:lstStyle/>
          <a:p>
            <a:pPr algn="l"/>
            <a:r>
              <a:rPr sz="1500" b="1">
                <a:solidFill>
                  <a:srgbClr val="8A3E12"/>
                </a:solidFill>
                <a:latin typeface="IBM Plex Sans"/>
              </a:rPr>
              <a:t>¿Cómo está la PAD?</a:t>
            </a:r>
          </a:p>
          <a:p>
            <a:pPr algn="l">
              <a:spcBef>
                <a:spcPts val="200"/>
              </a:spcBef>
            </a:pPr>
            <a:r>
              <a:rPr sz="1150" b="0">
                <a:solidFill>
                  <a:srgbClr val="3D4B5C"/>
                </a:solidFill>
                <a:latin typeface="IBM Plex Sans"/>
              </a:rPr>
              <a:t>Si es &lt; 50 mmHg, lo que falta es tono: pensar en noradrenalina.</a:t>
            </a:r>
          </a:p>
        </p:txBody>
      </p:sp>
      <p:sp>
        <p:nvSpPr>
          <p:cNvPr id="37" name="Rounded Rectangle 36"/>
          <p:cNvSpPr/>
          <p:nvPr/>
        </p:nvSpPr>
        <p:spPr>
          <a:xfrm>
            <a:off x="6150000" y="1840000"/>
            <a:ext cx="5229200" cy="420000"/>
          </a:xfrm>
          <a:prstGeom prst="roundRect">
            <a:avLst>
              <a:gd name="adj" fmla="val 8000"/>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wrap="square" lIns="182880" rIns="182880" rtlCol="0" anchor="ctr"/>
          <a:lstStyle/>
          <a:p>
            <a:pPr algn="l"/>
            <a:r>
              <a:rPr sz="1400" b="1">
                <a:solidFill>
                  <a:srgbClr val="FFFFFF"/>
                </a:solidFill>
                <a:latin typeface="IBM Plex Sans"/>
              </a:rPr>
              <a:t>Lo que la PP no te dice</a:t>
            </a:r>
          </a:p>
        </p:txBody>
      </p:sp>
      <p:sp>
        <p:nvSpPr>
          <p:cNvPr id="38" name="Rounded Rectangle 37"/>
          <p:cNvSpPr/>
          <p:nvPr/>
        </p:nvSpPr>
        <p:spPr>
          <a:xfrm>
            <a:off x="6150000" y="2320000"/>
            <a:ext cx="5229200" cy="2900000"/>
          </a:xfrm>
          <a:prstGeom prst="roundRect">
            <a:avLst>
              <a:gd name="adj" fmla="val 8000"/>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wrap="square" lIns="182880" rIns="182880" rtlCol="0" anchor="ctr"/>
          <a:lstStyle/>
          <a:p>
            <a:pPr algn="l"/>
            <a:r>
              <a:rPr sz="1400" b="1" dirty="0">
                <a:solidFill>
                  <a:srgbClr val="E07B24"/>
                </a:solidFill>
                <a:latin typeface="IBM Plex Sans"/>
              </a:rPr>
              <a:t>✕  </a:t>
            </a:r>
            <a:r>
              <a:rPr sz="1500" b="1" dirty="0">
                <a:solidFill>
                  <a:srgbClr val="0E2A47"/>
                </a:solidFill>
                <a:latin typeface="IBM Plex Sans"/>
              </a:rPr>
              <a:t>Si </a:t>
            </a:r>
            <a:r>
              <a:rPr sz="1500" b="1" dirty="0" err="1">
                <a:solidFill>
                  <a:srgbClr val="0E2A47"/>
                </a:solidFill>
                <a:latin typeface="IBM Plex Sans"/>
              </a:rPr>
              <a:t>el</a:t>
            </a:r>
            <a:r>
              <a:rPr sz="1500" b="1" dirty="0">
                <a:solidFill>
                  <a:srgbClr val="0E2A47"/>
                </a:solidFill>
                <a:latin typeface="IBM Plex Sans"/>
              </a:rPr>
              <a:t> </a:t>
            </a:r>
            <a:r>
              <a:rPr sz="1500" b="1" dirty="0" err="1">
                <a:solidFill>
                  <a:srgbClr val="0E2A47"/>
                </a:solidFill>
                <a:latin typeface="IBM Plex Sans"/>
              </a:rPr>
              <a:t>paciente</a:t>
            </a:r>
            <a:r>
              <a:rPr sz="1500" b="1" dirty="0">
                <a:solidFill>
                  <a:srgbClr val="0E2A47"/>
                </a:solidFill>
                <a:latin typeface="IBM Plex Sans"/>
              </a:rPr>
              <a:t> </a:t>
            </a:r>
            <a:r>
              <a:rPr sz="1500" b="1" dirty="0" err="1">
                <a:solidFill>
                  <a:srgbClr val="0E2A47"/>
                </a:solidFill>
                <a:latin typeface="IBM Plex Sans"/>
              </a:rPr>
              <a:t>responde</a:t>
            </a:r>
            <a:r>
              <a:rPr sz="1500" b="1" dirty="0">
                <a:solidFill>
                  <a:srgbClr val="0E2A47"/>
                </a:solidFill>
                <a:latin typeface="IBM Plex Sans"/>
              </a:rPr>
              <a:t> a </a:t>
            </a:r>
            <a:r>
              <a:rPr sz="1500" b="1" dirty="0" err="1">
                <a:solidFill>
                  <a:srgbClr val="0E2A47"/>
                </a:solidFill>
                <a:latin typeface="IBM Plex Sans"/>
              </a:rPr>
              <a:t>fluidos</a:t>
            </a:r>
            <a:r>
              <a:rPr sz="1500" b="1" dirty="0">
                <a:solidFill>
                  <a:srgbClr val="0E2A47"/>
                </a:solidFill>
                <a:latin typeface="IBM Plex Sans"/>
              </a:rPr>
              <a:t>. </a:t>
            </a:r>
            <a:r>
              <a:rPr sz="1400" b="0" dirty="0" err="1">
                <a:solidFill>
                  <a:srgbClr val="3D4B5C"/>
                </a:solidFill>
                <a:latin typeface="IBM Plex Sans"/>
              </a:rPr>
              <a:t>Eso</a:t>
            </a:r>
            <a:r>
              <a:rPr sz="1400" b="0" dirty="0">
                <a:solidFill>
                  <a:srgbClr val="3D4B5C"/>
                </a:solidFill>
                <a:latin typeface="IBM Plex Sans"/>
              </a:rPr>
              <a:t> lo </a:t>
            </a:r>
            <a:r>
              <a:rPr sz="1400" b="0" dirty="0" err="1">
                <a:solidFill>
                  <a:srgbClr val="3D4B5C"/>
                </a:solidFill>
                <a:latin typeface="IBM Plex Sans"/>
              </a:rPr>
              <a:t>dicen</a:t>
            </a:r>
            <a:r>
              <a:rPr sz="1400" b="0" dirty="0">
                <a:solidFill>
                  <a:srgbClr val="3D4B5C"/>
                </a:solidFill>
                <a:latin typeface="IBM Plex Sans"/>
              </a:rPr>
              <a:t> la </a:t>
            </a:r>
            <a:r>
              <a:rPr sz="1400" b="0" dirty="0" err="1">
                <a:solidFill>
                  <a:srgbClr val="3D4B5C"/>
                </a:solidFill>
                <a:latin typeface="IBM Plex Sans"/>
              </a:rPr>
              <a:t>elevación</a:t>
            </a:r>
            <a:r>
              <a:rPr sz="1400" b="0" dirty="0">
                <a:solidFill>
                  <a:srgbClr val="3D4B5C"/>
                </a:solidFill>
                <a:latin typeface="IBM Plex Sans"/>
              </a:rPr>
              <a:t> </a:t>
            </a:r>
            <a:r>
              <a:rPr sz="1400" b="0" dirty="0" err="1">
                <a:solidFill>
                  <a:srgbClr val="3D4B5C"/>
                </a:solidFill>
                <a:latin typeface="IBM Plex Sans"/>
              </a:rPr>
              <a:t>pasiva</a:t>
            </a:r>
            <a:r>
              <a:rPr sz="1400" b="0" dirty="0">
                <a:solidFill>
                  <a:srgbClr val="3D4B5C"/>
                </a:solidFill>
                <a:latin typeface="IBM Plex Sans"/>
              </a:rPr>
              <a:t> de </a:t>
            </a:r>
            <a:r>
              <a:rPr sz="1400" b="0" dirty="0" err="1">
                <a:solidFill>
                  <a:srgbClr val="3D4B5C"/>
                </a:solidFill>
                <a:latin typeface="IBM Plex Sans"/>
              </a:rPr>
              <a:t>piernas</a:t>
            </a:r>
            <a:r>
              <a:rPr sz="1400" b="0" dirty="0">
                <a:solidFill>
                  <a:srgbClr val="3D4B5C"/>
                </a:solidFill>
                <a:latin typeface="IBM Plex Sans"/>
              </a:rPr>
              <a:t>, la VPP</a:t>
            </a:r>
            <a:r>
              <a:rPr lang="es-ES" sz="1400" b="0" dirty="0">
                <a:solidFill>
                  <a:srgbClr val="3D4B5C"/>
                </a:solidFill>
                <a:latin typeface="IBM Plex Sans"/>
              </a:rPr>
              <a:t>*</a:t>
            </a:r>
            <a:r>
              <a:rPr sz="1400" b="0" dirty="0">
                <a:solidFill>
                  <a:srgbClr val="3D4B5C"/>
                </a:solidFill>
                <a:latin typeface="IBM Plex Sans"/>
              </a:rPr>
              <a:t> (con </a:t>
            </a:r>
            <a:r>
              <a:rPr sz="1400" b="0" dirty="0" err="1">
                <a:solidFill>
                  <a:srgbClr val="3D4B5C"/>
                </a:solidFill>
                <a:latin typeface="IBM Plex Sans"/>
              </a:rPr>
              <a:t>ventilación</a:t>
            </a:r>
            <a:r>
              <a:rPr sz="1400" b="0" dirty="0">
                <a:solidFill>
                  <a:srgbClr val="3D4B5C"/>
                </a:solidFill>
                <a:latin typeface="IBM Plex Sans"/>
              </a:rPr>
              <a:t> </a:t>
            </a:r>
            <a:r>
              <a:rPr sz="1400" b="0" dirty="0" err="1">
                <a:solidFill>
                  <a:srgbClr val="3D4B5C"/>
                </a:solidFill>
                <a:latin typeface="IBM Plex Sans"/>
              </a:rPr>
              <a:t>controlada</a:t>
            </a:r>
            <a:r>
              <a:rPr sz="1400" b="0" dirty="0">
                <a:solidFill>
                  <a:srgbClr val="3D4B5C"/>
                </a:solidFill>
                <a:latin typeface="IBM Plex Sans"/>
              </a:rPr>
              <a:t>) o un </a:t>
            </a:r>
            <a:r>
              <a:rPr sz="1400" b="0" dirty="0" err="1">
                <a:solidFill>
                  <a:srgbClr val="3D4B5C"/>
                </a:solidFill>
                <a:latin typeface="IBM Plex Sans"/>
              </a:rPr>
              <a:t>minibolo</a:t>
            </a:r>
            <a:r>
              <a:rPr sz="1400" b="0" dirty="0">
                <a:solidFill>
                  <a:srgbClr val="3D4B5C"/>
                </a:solidFill>
                <a:latin typeface="IBM Plex Sans"/>
              </a:rPr>
              <a:t> </a:t>
            </a:r>
            <a:r>
              <a:rPr sz="1400" b="0" dirty="0" err="1">
                <a:solidFill>
                  <a:srgbClr val="3D4B5C"/>
                </a:solidFill>
                <a:latin typeface="IBM Plex Sans"/>
              </a:rPr>
              <a:t>midiendo</a:t>
            </a:r>
            <a:r>
              <a:rPr sz="1400" b="0" dirty="0">
                <a:solidFill>
                  <a:srgbClr val="3D4B5C"/>
                </a:solidFill>
                <a:latin typeface="IBM Plex Sans"/>
              </a:rPr>
              <a:t> </a:t>
            </a:r>
            <a:r>
              <a:rPr sz="1400" b="0" dirty="0" err="1">
                <a:solidFill>
                  <a:srgbClr val="3D4B5C"/>
                </a:solidFill>
                <a:latin typeface="IBM Plex Sans"/>
              </a:rPr>
              <a:t>el</a:t>
            </a:r>
            <a:r>
              <a:rPr sz="1400" b="0" dirty="0">
                <a:solidFill>
                  <a:srgbClr val="3D4B5C"/>
                </a:solidFill>
                <a:latin typeface="IBM Plex Sans"/>
              </a:rPr>
              <a:t> </a:t>
            </a:r>
            <a:r>
              <a:rPr sz="1400" b="0" dirty="0" err="1">
                <a:solidFill>
                  <a:srgbClr val="3D4B5C"/>
                </a:solidFill>
                <a:latin typeface="IBM Plex Sans"/>
              </a:rPr>
              <a:t>gasto</a:t>
            </a:r>
            <a:r>
              <a:rPr sz="1400" b="0" dirty="0">
                <a:solidFill>
                  <a:srgbClr val="3D4B5C"/>
                </a:solidFill>
                <a:latin typeface="IBM Plex Sans"/>
              </a:rPr>
              <a:t>.</a:t>
            </a:r>
          </a:p>
          <a:p>
            <a:pPr algn="l">
              <a:spcBef>
                <a:spcPts val="1800"/>
              </a:spcBef>
            </a:pPr>
            <a:r>
              <a:rPr sz="1400" b="1" dirty="0">
                <a:solidFill>
                  <a:srgbClr val="E07B24"/>
                </a:solidFill>
                <a:latin typeface="IBM Plex Sans"/>
              </a:rPr>
              <a:t>✕  </a:t>
            </a:r>
            <a:r>
              <a:rPr sz="1500" b="1" dirty="0">
                <a:solidFill>
                  <a:srgbClr val="0E2A47"/>
                </a:solidFill>
                <a:latin typeface="IBM Plex Sans"/>
              </a:rPr>
              <a:t>Si la </a:t>
            </a:r>
            <a:r>
              <a:rPr sz="1500" b="1" dirty="0" err="1">
                <a:solidFill>
                  <a:srgbClr val="0E2A47"/>
                </a:solidFill>
                <a:latin typeface="IBM Plex Sans"/>
              </a:rPr>
              <a:t>perfusión</a:t>
            </a:r>
            <a:r>
              <a:rPr sz="1500" b="1" dirty="0">
                <a:solidFill>
                  <a:srgbClr val="0E2A47"/>
                </a:solidFill>
                <a:latin typeface="IBM Plex Sans"/>
              </a:rPr>
              <a:t> </a:t>
            </a:r>
            <a:r>
              <a:rPr sz="1500" b="1" dirty="0" err="1">
                <a:solidFill>
                  <a:srgbClr val="0E2A47"/>
                </a:solidFill>
                <a:latin typeface="IBM Plex Sans"/>
              </a:rPr>
              <a:t>está</a:t>
            </a:r>
            <a:r>
              <a:rPr sz="1500" b="1" dirty="0">
                <a:solidFill>
                  <a:srgbClr val="0E2A47"/>
                </a:solidFill>
                <a:latin typeface="IBM Plex Sans"/>
              </a:rPr>
              <a:t> bien. </a:t>
            </a:r>
            <a:r>
              <a:rPr sz="1400" b="0" dirty="0">
                <a:solidFill>
                  <a:srgbClr val="3D4B5C"/>
                </a:solidFill>
                <a:latin typeface="IBM Plex Sans"/>
              </a:rPr>
              <a:t>Una PP normal con CRT &gt; 3 s o </a:t>
            </a:r>
            <a:r>
              <a:rPr sz="1400" b="0" dirty="0" err="1">
                <a:solidFill>
                  <a:srgbClr val="3D4B5C"/>
                </a:solidFill>
                <a:latin typeface="IBM Plex Sans"/>
              </a:rPr>
              <a:t>lactato</a:t>
            </a:r>
            <a:r>
              <a:rPr sz="1400" b="0" dirty="0">
                <a:solidFill>
                  <a:srgbClr val="3D4B5C"/>
                </a:solidFill>
                <a:latin typeface="IBM Plex Sans"/>
              </a:rPr>
              <a:t> alto </a:t>
            </a:r>
            <a:r>
              <a:rPr sz="1400" b="0" dirty="0" err="1">
                <a:solidFill>
                  <a:srgbClr val="3D4B5C"/>
                </a:solidFill>
                <a:latin typeface="IBM Plex Sans"/>
              </a:rPr>
              <a:t>obliga</a:t>
            </a:r>
            <a:r>
              <a:rPr sz="1400" b="0" dirty="0">
                <a:solidFill>
                  <a:srgbClr val="3D4B5C"/>
                </a:solidFill>
                <a:latin typeface="IBM Plex Sans"/>
              </a:rPr>
              <a:t> a </a:t>
            </a:r>
            <a:r>
              <a:rPr sz="1400" b="0" dirty="0" err="1">
                <a:solidFill>
                  <a:srgbClr val="3D4B5C"/>
                </a:solidFill>
                <a:latin typeface="IBM Plex Sans"/>
              </a:rPr>
              <a:t>seguir</a:t>
            </a:r>
            <a:r>
              <a:rPr sz="1400" b="0" dirty="0">
                <a:solidFill>
                  <a:srgbClr val="3D4B5C"/>
                </a:solidFill>
                <a:latin typeface="IBM Plex Sans"/>
              </a:rPr>
              <a:t> </a:t>
            </a:r>
            <a:r>
              <a:rPr sz="1400" b="0" dirty="0" err="1">
                <a:solidFill>
                  <a:srgbClr val="3D4B5C"/>
                </a:solidFill>
                <a:latin typeface="IBM Plex Sans"/>
              </a:rPr>
              <a:t>buscando</a:t>
            </a:r>
            <a:r>
              <a:rPr sz="1400" b="0" dirty="0">
                <a:solidFill>
                  <a:srgbClr val="3D4B5C"/>
                </a:solidFill>
                <a:latin typeface="IBM Plex Sans"/>
              </a:rPr>
              <a:t>.</a:t>
            </a:r>
          </a:p>
          <a:p>
            <a:pPr algn="l">
              <a:spcBef>
                <a:spcPts val="1800"/>
              </a:spcBef>
            </a:pPr>
            <a:r>
              <a:rPr sz="1400" b="1" dirty="0">
                <a:solidFill>
                  <a:srgbClr val="E07B24"/>
                </a:solidFill>
                <a:latin typeface="IBM Plex Sans"/>
              </a:rPr>
              <a:t>✕  </a:t>
            </a:r>
            <a:r>
              <a:rPr sz="1500" b="1" dirty="0">
                <a:solidFill>
                  <a:srgbClr val="0E2A47"/>
                </a:solidFill>
                <a:latin typeface="IBM Plex Sans"/>
              </a:rPr>
              <a:t>A </a:t>
            </a:r>
            <a:r>
              <a:rPr sz="1500" b="1" dirty="0" err="1">
                <a:solidFill>
                  <a:srgbClr val="0E2A47"/>
                </a:solidFill>
                <a:latin typeface="IBM Plex Sans"/>
              </a:rPr>
              <a:t>cuánto</a:t>
            </a:r>
            <a:r>
              <a:rPr sz="1500" b="1" dirty="0">
                <a:solidFill>
                  <a:srgbClr val="0E2A47"/>
                </a:solidFill>
                <a:latin typeface="IBM Plex Sans"/>
              </a:rPr>
              <a:t> hay que </a:t>
            </a:r>
            <a:r>
              <a:rPr sz="1500" b="1" dirty="0" err="1">
                <a:solidFill>
                  <a:srgbClr val="0E2A47"/>
                </a:solidFill>
                <a:latin typeface="IBM Plex Sans"/>
              </a:rPr>
              <a:t>llevarla</a:t>
            </a:r>
            <a:r>
              <a:rPr sz="1500" b="1" dirty="0">
                <a:solidFill>
                  <a:srgbClr val="0E2A47"/>
                </a:solidFill>
                <a:latin typeface="IBM Plex Sans"/>
              </a:rPr>
              <a:t>. </a:t>
            </a:r>
            <a:r>
              <a:rPr sz="1400" b="0" dirty="0">
                <a:solidFill>
                  <a:srgbClr val="3D4B5C"/>
                </a:solidFill>
                <a:latin typeface="IBM Plex Sans"/>
              </a:rPr>
              <a:t>No es una meta: no se </a:t>
            </a:r>
            <a:r>
              <a:rPr sz="1400" b="0" dirty="0" err="1">
                <a:solidFill>
                  <a:srgbClr val="3D4B5C"/>
                </a:solidFill>
                <a:latin typeface="IBM Plex Sans"/>
              </a:rPr>
              <a:t>titulan</a:t>
            </a:r>
            <a:r>
              <a:rPr sz="1400" b="0" dirty="0">
                <a:solidFill>
                  <a:srgbClr val="3D4B5C"/>
                </a:solidFill>
                <a:latin typeface="IBM Plex Sans"/>
              </a:rPr>
              <a:t> </a:t>
            </a:r>
            <a:r>
              <a:rPr sz="1400" b="0" dirty="0" err="1">
                <a:solidFill>
                  <a:srgbClr val="3D4B5C"/>
                </a:solidFill>
                <a:latin typeface="IBM Plex Sans"/>
              </a:rPr>
              <a:t>fluidos</a:t>
            </a:r>
            <a:r>
              <a:rPr sz="1400" b="0" dirty="0">
                <a:solidFill>
                  <a:srgbClr val="3D4B5C"/>
                </a:solidFill>
                <a:latin typeface="IBM Plex Sans"/>
              </a:rPr>
              <a:t> </a:t>
            </a:r>
            <a:r>
              <a:rPr sz="1400" b="0" dirty="0" err="1">
                <a:solidFill>
                  <a:srgbClr val="3D4B5C"/>
                </a:solidFill>
                <a:latin typeface="IBM Plex Sans"/>
              </a:rPr>
              <a:t>ni</a:t>
            </a:r>
            <a:r>
              <a:rPr sz="1400" b="0" dirty="0">
                <a:solidFill>
                  <a:srgbClr val="3D4B5C"/>
                </a:solidFill>
                <a:latin typeface="IBM Plex Sans"/>
              </a:rPr>
              <a:t> </a:t>
            </a:r>
            <a:r>
              <a:rPr sz="1400" b="0" dirty="0" err="1">
                <a:solidFill>
                  <a:srgbClr val="3D4B5C"/>
                </a:solidFill>
                <a:latin typeface="IBM Plex Sans"/>
              </a:rPr>
              <a:t>vasopresores</a:t>
            </a:r>
            <a:r>
              <a:rPr sz="1400" b="0" dirty="0">
                <a:solidFill>
                  <a:srgbClr val="3D4B5C"/>
                </a:solidFill>
                <a:latin typeface="IBM Plex Sans"/>
              </a:rPr>
              <a:t> para «</a:t>
            </a:r>
            <a:r>
              <a:rPr sz="1400" b="0" dirty="0" err="1">
                <a:solidFill>
                  <a:srgbClr val="3D4B5C"/>
                </a:solidFill>
                <a:latin typeface="IBM Plex Sans"/>
              </a:rPr>
              <a:t>subir</a:t>
            </a:r>
            <a:r>
              <a:rPr sz="1400" b="0" dirty="0">
                <a:solidFill>
                  <a:srgbClr val="3D4B5C"/>
                </a:solidFill>
                <a:latin typeface="IBM Plex Sans"/>
              </a:rPr>
              <a:t> la PP».</a:t>
            </a:r>
          </a:p>
        </p:txBody>
      </p:sp>
      <p:sp>
        <p:nvSpPr>
          <p:cNvPr id="39" name="Rounded Rectangle 38"/>
          <p:cNvSpPr/>
          <p:nvPr/>
        </p:nvSpPr>
        <p:spPr>
          <a:xfrm>
            <a:off x="812800" y="5380000"/>
            <a:ext cx="10566400" cy="620000"/>
          </a:xfrm>
          <a:prstGeom prst="roundRect">
            <a:avLst>
              <a:gd name="adj" fmla="val 12000"/>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wrap="square" lIns="228600" rIns="228600" rtlCol="0" anchor="ctr"/>
          <a:lstStyle/>
          <a:p>
            <a:pPr algn="l"/>
            <a:r>
              <a:rPr sz="1300" b="1" dirty="0" err="1">
                <a:solidFill>
                  <a:srgbClr val="F0A35E"/>
                </a:solidFill>
                <a:latin typeface="IBM Plex Sans"/>
              </a:rPr>
              <a:t>Mensaje</a:t>
            </a:r>
            <a:r>
              <a:rPr sz="1300" b="1" dirty="0">
                <a:solidFill>
                  <a:srgbClr val="F0A35E"/>
                </a:solidFill>
                <a:latin typeface="IBM Plex Sans"/>
              </a:rPr>
              <a:t> </a:t>
            </a:r>
            <a:r>
              <a:rPr sz="1300" b="1" dirty="0" err="1">
                <a:solidFill>
                  <a:srgbClr val="F0A35E"/>
                </a:solidFill>
                <a:latin typeface="IBM Plex Sans"/>
              </a:rPr>
              <a:t>clínico</a:t>
            </a:r>
            <a:r>
              <a:rPr sz="1300" b="1" dirty="0">
                <a:solidFill>
                  <a:srgbClr val="F0A35E"/>
                </a:solidFill>
                <a:latin typeface="IBM Plex Sans"/>
              </a:rPr>
              <a:t>: </a:t>
            </a:r>
            <a:r>
              <a:rPr sz="1300" b="0" dirty="0">
                <a:solidFill>
                  <a:srgbClr val="FFFFFF"/>
                </a:solidFill>
                <a:latin typeface="IBM Plex Sans"/>
              </a:rPr>
              <a:t>la PP no da la </a:t>
            </a:r>
            <a:r>
              <a:rPr sz="1300" b="0" dirty="0" err="1">
                <a:solidFill>
                  <a:srgbClr val="FFFFFF"/>
                </a:solidFill>
                <a:latin typeface="IBM Plex Sans"/>
              </a:rPr>
              <a:t>respuesta</a:t>
            </a:r>
            <a:r>
              <a:rPr sz="1300" b="0" dirty="0">
                <a:solidFill>
                  <a:srgbClr val="FFFFFF"/>
                </a:solidFill>
                <a:latin typeface="IBM Plex Sans"/>
              </a:rPr>
              <a:t>, da la </a:t>
            </a:r>
            <a:r>
              <a:rPr sz="1300" b="0" dirty="0" err="1">
                <a:solidFill>
                  <a:srgbClr val="FFFFFF"/>
                </a:solidFill>
                <a:latin typeface="IBM Plex Sans"/>
              </a:rPr>
              <a:t>siguiente</a:t>
            </a:r>
            <a:r>
              <a:rPr sz="1300" b="0" dirty="0">
                <a:solidFill>
                  <a:srgbClr val="FFFFFF"/>
                </a:solidFill>
                <a:latin typeface="IBM Plex Sans"/>
              </a:rPr>
              <a:t> </a:t>
            </a:r>
            <a:r>
              <a:rPr sz="1300" b="0" dirty="0" err="1">
                <a:solidFill>
                  <a:srgbClr val="FFFFFF"/>
                </a:solidFill>
                <a:latin typeface="IBM Plex Sans"/>
              </a:rPr>
              <a:t>pregunta</a:t>
            </a:r>
            <a:r>
              <a:rPr sz="1300" b="0" dirty="0">
                <a:solidFill>
                  <a:srgbClr val="FFFFFF"/>
                </a:solidFill>
                <a:latin typeface="IBM Plex Sans"/>
              </a:rPr>
              <a:t>. Una PP </a:t>
            </a:r>
            <a:r>
              <a:rPr sz="1300" b="0" dirty="0" err="1">
                <a:solidFill>
                  <a:srgbClr val="FFFFFF"/>
                </a:solidFill>
                <a:latin typeface="IBM Plex Sans"/>
              </a:rPr>
              <a:t>baja</a:t>
            </a:r>
            <a:r>
              <a:rPr sz="1300" b="0" dirty="0">
                <a:solidFill>
                  <a:srgbClr val="FFFFFF"/>
                </a:solidFill>
                <a:latin typeface="IBM Plex Sans"/>
              </a:rPr>
              <a:t> </a:t>
            </a:r>
            <a:r>
              <a:rPr sz="1300" b="0" dirty="0" err="1">
                <a:solidFill>
                  <a:srgbClr val="FFFFFF"/>
                </a:solidFill>
                <a:latin typeface="IBM Plex Sans"/>
              </a:rPr>
              <a:t>orienta</a:t>
            </a:r>
            <a:r>
              <a:rPr sz="1300" b="0" dirty="0">
                <a:solidFill>
                  <a:srgbClr val="FFFFFF"/>
                </a:solidFill>
                <a:latin typeface="IBM Plex Sans"/>
              </a:rPr>
              <a:t>, </a:t>
            </a:r>
            <a:r>
              <a:rPr sz="1300" b="0" dirty="0" err="1">
                <a:solidFill>
                  <a:srgbClr val="FFFFFF"/>
                </a:solidFill>
                <a:latin typeface="IBM Plex Sans"/>
              </a:rPr>
              <a:t>pero</a:t>
            </a:r>
            <a:r>
              <a:rPr sz="1300" b="0" dirty="0">
                <a:solidFill>
                  <a:srgbClr val="FFFFFF"/>
                </a:solidFill>
                <a:latin typeface="IBM Plex Sans"/>
              </a:rPr>
              <a:t> no </a:t>
            </a:r>
            <a:r>
              <a:rPr sz="1300" b="0" dirty="0" err="1">
                <a:solidFill>
                  <a:srgbClr val="FFFFFF"/>
                </a:solidFill>
                <a:latin typeface="IBM Plex Sans"/>
              </a:rPr>
              <a:t>ordena</a:t>
            </a:r>
            <a:r>
              <a:rPr sz="1300" b="0" dirty="0">
                <a:solidFill>
                  <a:srgbClr val="FFFFFF"/>
                </a:solidFill>
                <a:latin typeface="IBM Plex Sans"/>
              </a:rPr>
              <a:t> pasar </a:t>
            </a:r>
            <a:r>
              <a:rPr sz="1300" b="0" dirty="0" err="1">
                <a:solidFill>
                  <a:srgbClr val="FFFFFF"/>
                </a:solidFill>
                <a:latin typeface="IBM Plex Sans"/>
              </a:rPr>
              <a:t>fluidos</a:t>
            </a:r>
            <a:r>
              <a:rPr sz="1300" b="0" dirty="0">
                <a:solidFill>
                  <a:srgbClr val="FFFFFF"/>
                </a:solidFill>
                <a:latin typeface="IBM Plex Sans"/>
              </a:rPr>
              <a:t>.</a:t>
            </a:r>
            <a:endParaRPr lang="es-ES" sz="1300" b="0" dirty="0">
              <a:solidFill>
                <a:srgbClr val="FFFFFF"/>
              </a:solidFill>
              <a:latin typeface="IBM Plex Sans"/>
            </a:endParaRPr>
          </a:p>
          <a:p>
            <a:pPr algn="l"/>
            <a:r>
              <a:rPr lang="es-PE" sz="1050" dirty="0">
                <a:solidFill>
                  <a:srgbClr val="FFFFFF"/>
                </a:solidFill>
                <a:latin typeface="IBM Plex Sans"/>
              </a:rPr>
              <a:t>* </a:t>
            </a:r>
            <a:r>
              <a:rPr lang="es-ES" sz="1050" dirty="0"/>
              <a:t>Variación de la Presión de Pulso</a:t>
            </a:r>
            <a:endParaRPr sz="1050" b="0" dirty="0">
              <a:solidFill>
                <a:srgbClr val="FFFFFF"/>
              </a:solidFill>
              <a:latin typeface="IBM Plex Sans"/>
            </a:endParaRPr>
          </a:p>
        </p:txBody>
      </p:sp>
      <p:sp>
        <p:nvSpPr>
          <p:cNvPr id="40" name="Pie Jorge Roja"/>
          <p:cNvSpPr txBox="1"/>
          <p:nvPr/>
        </p:nvSpPr>
        <p:spPr>
          <a:xfrm>
            <a:off x="812800" y="6400000"/>
            <a:ext cx="4000000" cy="260000"/>
          </a:xfrm>
          <a:prstGeom prst="rect">
            <a:avLst/>
          </a:prstGeom>
          <a:noFill/>
        </p:spPr>
        <p:txBody>
          <a:bodyPr wrap="square" anchor="ctr" lIns="0" rIns="0" tIns="0" bIns="0">
            <a:spAutoFit/>
          </a:bodyPr>
          <a:lstStyle/>
          <a:p>
            <a:pPr algn="l"/>
            <a:r>
              <a:rPr sz="1050">
                <a:solidFill>
                  <a:srgbClr val="5E6A78"/>
                </a:solidFill>
                <a:latin typeface="IBM Plex Sans"/>
              </a:rPr>
              <a:t>Jorge Rojas Rodríguez</a:t>
            </a:r>
          </a:p>
        </p:txBody>
      </p:sp>
      <p:sp>
        <p:nvSpPr>
          <p:cNvPr id="41" name="Pie 15"/>
          <p:cNvSpPr txBox="1"/>
          <p:nvPr/>
        </p:nvSpPr>
        <p:spPr>
          <a:xfrm>
            <a:off x="5596000" y="6400000"/>
            <a:ext cx="1000000" cy="260000"/>
          </a:xfrm>
          <a:prstGeom prst="rect">
            <a:avLst/>
          </a:prstGeom>
          <a:noFill/>
        </p:spPr>
        <p:txBody>
          <a:bodyPr wrap="square" anchor="ctr" lIns="0" rIns="0" tIns="0" bIns="0">
            <a:spAutoFit/>
          </a:bodyPr>
          <a:lstStyle/>
          <a:p>
            <a:pPr algn="ctr"/>
            <a:r>
              <a:rPr sz="1050">
                <a:solidFill>
                  <a:srgbClr val="5E6A78"/>
                </a:solidFill>
                <a:latin typeface="IBM Plex Sans"/>
              </a:rPr>
              <a:t>15</a:t>
            </a:r>
          </a:p>
        </p:txBody>
      </p:sp>
      <p:sp>
        <p:nvSpPr>
          <p:cNvPr id="42" name="Pie MedicinaCa"/>
          <p:cNvSpPr txBox="1"/>
          <p:nvPr/>
        </p:nvSpPr>
        <p:spPr>
          <a:xfrm>
            <a:off x="7379200" y="6400000"/>
            <a:ext cx="4000000" cy="260000"/>
          </a:xfrm>
          <a:prstGeom prst="rect">
            <a:avLst/>
          </a:prstGeom>
          <a:noFill/>
        </p:spPr>
        <p:txBody>
          <a:bodyPr wrap="square" anchor="ctr" lIns="0" rIns="0" tIns="0" bIns="0">
            <a:spAutoFit/>
          </a:bodyPr>
          <a:lstStyle/>
          <a:p>
            <a:pPr algn="r"/>
            <a:r>
              <a:rPr sz="1050">
                <a:solidFill>
                  <a:srgbClr val="5E6A78"/>
                </a:solidFill>
                <a:latin typeface="IBM Plex Sans"/>
              </a:rPr>
              <a:t>MedicinaCardiometabolica.com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812800" y="812800"/>
            <a:ext cx="457200" cy="50800"/>
          </a:xfrm>
          <a:prstGeom prst="roundRect">
            <a:avLst>
              <a:gd name="adj" fmla="val 50000"/>
            </a:avLst>
          </a:prstGeom>
          <a:solidFill>
            <a:srgbClr val="E07B24"/>
          </a:solidFill>
          <a:ln/>
        </p:spPr>
        <p:txBody>
          <a:bodyPr/>
          <a:lstStyle/>
          <a:p>
            <a:endParaRPr/>
          </a:p>
        </p:txBody>
      </p:sp>
      <p:sp>
        <p:nvSpPr>
          <p:cNvPr id="3" name="Text 1"/>
          <p:cNvSpPr/>
          <p:nvPr/>
        </p:nvSpPr>
        <p:spPr>
          <a:xfrm>
            <a:off x="812800" y="9525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B4541A"/>
                </a:solidFill>
                <a:latin typeface="IBM Plex Sans" pitchFamily="34" charset="0"/>
                <a:ea typeface="IBM Plex Sans" pitchFamily="34" charset="-122"/>
                <a:cs typeface="IBM Plex Sans" pitchFamily="34" charset="-120"/>
              </a:rPr>
              <a:t>PRESIÓN DE PULSO · NORADRENALINA</a:t>
            </a:r>
            <a:endParaRPr lang="en-US" sz="1200" dirty="0"/>
          </a:p>
        </p:txBody>
      </p:sp>
      <p:sp>
        <p:nvSpPr>
          <p:cNvPr id="4" name="Text 2"/>
          <p:cNvSpPr>
            <a:spLocks noGrp="1"/>
          </p:cNvSpPr>
          <p:nvPr>
            <p:ph type="title"/>
          </p:nvPr>
        </p:nvSpPr>
        <p:spPr>
          <a:xfrm>
            <a:off x="812800" y="1254720"/>
            <a:ext cx="10883392" cy="444500"/>
          </a:xfrm>
          <a:prstGeom prst="rect">
            <a:avLst/>
          </a:prstGeom>
          <a:noFill/>
          <a:ln/>
        </p:spPr>
        <p:txBody>
          <a:bodyPr wrap="square" lIns="0" tIns="0" rIns="0" bIns="0" rtlCol="0" anchor="t">
            <a:normAutofit/>
          </a:bodyPr>
          <a:lstStyle/>
          <a:p>
            <a:pPr marL="0" indent="0" algn="l">
              <a:lnSpc>
                <a:spcPts val="3300"/>
              </a:lnSpc>
              <a:buNone/>
            </a:pPr>
            <a:r>
              <a:rPr lang="en-US" sz="3000" b="1" i="0" dirty="0">
                <a:solidFill>
                  <a:srgbClr val="0E2A47"/>
                </a:solidFill>
                <a:latin typeface="Source Serif 4" pitchFamily="18" charset="0"/>
                <a:ea typeface="Source Serif 4" pitchFamily="18" charset="-122"/>
                <a:cs typeface="Source Serif 4" pitchFamily="18" charset="-120"/>
              </a:rPr>
              <a:t>Noradrenalina y PP: lo que sube no siempre es el gasto</a:t>
            </a:r>
            <a:endParaRPr lang="en-US" sz="3000" dirty="0"/>
          </a:p>
        </p:txBody>
      </p:sp>
      <p:sp>
        <p:nvSpPr>
          <p:cNvPr id="27" name="Rounded Rectangle 26"/>
          <p:cNvSpPr/>
          <p:nvPr/>
        </p:nvSpPr>
        <p:spPr>
          <a:xfrm>
            <a:off x="812800" y="1840000"/>
            <a:ext cx="3500000" cy="1950000"/>
          </a:xfrm>
          <a:prstGeom prst="roundRect">
            <a:avLst>
              <a:gd name="adj" fmla="val 8000"/>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wrap="square" lIns="182880" rIns="182880" rtlCol="0" anchor="ctr"/>
          <a:lstStyle/>
          <a:p>
            <a:pPr algn="l"/>
            <a:r>
              <a:rPr sz="1400" b="1">
                <a:solidFill>
                  <a:srgbClr val="0E2A47"/>
                </a:solidFill>
                <a:latin typeface="IBM Plex Sans"/>
              </a:rPr>
              <a:t>Efecto esperado</a:t>
            </a:r>
          </a:p>
          <a:p>
            <a:pPr algn="l">
              <a:spcBef>
                <a:spcPts val="800"/>
              </a:spcBef>
            </a:pPr>
            <a:r>
              <a:rPr sz="1300" b="1">
                <a:solidFill>
                  <a:srgbClr val="1B4F86"/>
                </a:solidFill>
                <a:latin typeface="IBM Plex Sans"/>
              </a:rPr>
              <a:t>↑ PAD: </a:t>
            </a:r>
            <a:r>
              <a:rPr sz="1200" b="0">
                <a:solidFill>
                  <a:srgbClr val="3D4B5C"/>
                </a:solidFill>
                <a:latin typeface="IBM Plex Sans"/>
              </a:rPr>
              <a:t>vasoconstricción α1, más tono vascular.</a:t>
            </a:r>
          </a:p>
          <a:p>
            <a:pPr algn="l">
              <a:spcBef>
                <a:spcPts val="600"/>
              </a:spcBef>
            </a:pPr>
            <a:r>
              <a:rPr sz="1300" b="1">
                <a:solidFill>
                  <a:srgbClr val="8A3E12"/>
                </a:solidFill>
                <a:latin typeface="IBM Plex Sans"/>
              </a:rPr>
              <a:t>↑ PAS posible: </a:t>
            </a:r>
            <a:r>
              <a:rPr sz="1200" b="0">
                <a:solidFill>
                  <a:srgbClr val="3D4B5C"/>
                </a:solidFill>
                <a:latin typeface="IBM Plex Sans"/>
              </a:rPr>
              <a:t>más poscarga, arterias más rígidas y, en algunos, más volumen sistólico.</a:t>
            </a:r>
          </a:p>
          <a:p>
            <a:pPr algn="l">
              <a:spcBef>
                <a:spcPts val="800"/>
              </a:spcBef>
            </a:pPr>
            <a:r>
              <a:rPr sz="1200" b="1">
                <a:solidFill>
                  <a:srgbClr val="0E2A47"/>
                </a:solidFill>
                <a:latin typeface="IBM Plex Sans"/>
              </a:rPr>
              <a:t>La PAD refleja mejor el tono que la PP.</a:t>
            </a:r>
          </a:p>
        </p:txBody>
      </p:sp>
      <p:sp>
        <p:nvSpPr>
          <p:cNvPr id="28" name="Rounded Rectangle 27"/>
          <p:cNvSpPr/>
          <p:nvPr/>
        </p:nvSpPr>
        <p:spPr>
          <a:xfrm>
            <a:off x="4442800" y="1840000"/>
            <a:ext cx="2225000" cy="1950000"/>
          </a:xfrm>
          <a:prstGeom prst="roundRect">
            <a:avLst>
              <a:gd name="adj" fmla="val 8000"/>
            </a:avLst>
          </a:prstGeom>
          <a:solidFill>
            <a:srgbClr val="FBEAE8"/>
          </a:solidFill>
          <a:ln>
            <a:noFill/>
          </a:ln>
          <a:effectLst/>
        </p:spPr>
        <p:style>
          <a:lnRef idx="1">
            <a:schemeClr val="accent1"/>
          </a:lnRef>
          <a:fillRef idx="3">
            <a:schemeClr val="accent1"/>
          </a:fillRef>
          <a:effectRef idx="2">
            <a:schemeClr val="accent1"/>
          </a:effectRef>
          <a:fontRef idx="minor">
            <a:schemeClr val="lt1"/>
          </a:fontRef>
        </p:style>
        <p:txBody>
          <a:bodyPr wrap="square" lIns="137160" rIns="137160" rtlCol="0" anchor="ctr"/>
          <a:lstStyle/>
          <a:p>
            <a:pPr algn="ctr"/>
            <a:r>
              <a:rPr sz="1200" b="1">
                <a:solidFill>
                  <a:srgbClr val="C0392B"/>
                </a:solidFill>
                <a:latin typeface="IBM Plex Sans"/>
              </a:rPr>
              <a:t>A · Sube más la PAS</a:t>
            </a:r>
          </a:p>
          <a:p>
            <a:pPr algn="ctr">
              <a:spcBef>
                <a:spcPts val="600"/>
              </a:spcBef>
            </a:pPr>
            <a:r>
              <a:rPr sz="1500" b="1">
                <a:solidFill>
                  <a:srgbClr val="0E2A47"/>
                </a:solidFill>
                <a:latin typeface="IBM Plex Sans"/>
              </a:rPr>
              <a:t>La PP se amplía</a:t>
            </a:r>
          </a:p>
          <a:p>
            <a:pPr algn="ctr">
              <a:spcBef>
                <a:spcPts val="1000"/>
              </a:spcBef>
            </a:pPr>
            <a:r>
              <a:rPr sz="1300" b="0">
                <a:solidFill>
                  <a:srgbClr val="3D4B5C"/>
                </a:solidFill>
                <a:latin typeface="IBM Plex Sans"/>
              </a:rPr>
              <a:t>90/50 → 120/65</a:t>
            </a:r>
          </a:p>
          <a:p>
            <a:pPr algn="ctr">
              <a:spcBef>
                <a:spcPts val="200"/>
              </a:spcBef>
            </a:pPr>
            <a:r>
              <a:rPr sz="1700" b="1">
                <a:solidFill>
                  <a:srgbClr val="C0392B"/>
                </a:solidFill>
                <a:latin typeface="IBM Plex Sans"/>
              </a:rPr>
              <a:t>PP 40 → 55</a:t>
            </a:r>
          </a:p>
        </p:txBody>
      </p:sp>
      <p:sp>
        <p:nvSpPr>
          <p:cNvPr id="29" name="Rounded Rectangle 28"/>
          <p:cNvSpPr/>
          <p:nvPr/>
        </p:nvSpPr>
        <p:spPr>
          <a:xfrm>
            <a:off x="6797800" y="1840000"/>
            <a:ext cx="2225000" cy="1950000"/>
          </a:xfrm>
          <a:prstGeom prst="roundRect">
            <a:avLst>
              <a:gd name="adj" fmla="val 8000"/>
            </a:avLst>
          </a:prstGeom>
          <a:solidFill>
            <a:srgbClr val="E6F0F9"/>
          </a:solidFill>
          <a:ln>
            <a:noFill/>
          </a:ln>
          <a:effectLst/>
        </p:spPr>
        <p:style>
          <a:lnRef idx="1">
            <a:schemeClr val="accent1"/>
          </a:lnRef>
          <a:fillRef idx="3">
            <a:schemeClr val="accent1"/>
          </a:fillRef>
          <a:effectRef idx="2">
            <a:schemeClr val="accent1"/>
          </a:effectRef>
          <a:fontRef idx="minor">
            <a:schemeClr val="lt1"/>
          </a:fontRef>
        </p:style>
        <p:txBody>
          <a:bodyPr wrap="square" lIns="137160" rIns="137160" rtlCol="0" anchor="ctr"/>
          <a:lstStyle/>
          <a:p>
            <a:pPr algn="ctr"/>
            <a:r>
              <a:rPr sz="1200" b="1">
                <a:solidFill>
                  <a:srgbClr val="1F6FB2"/>
                </a:solidFill>
                <a:latin typeface="IBM Plex Sans"/>
              </a:rPr>
              <a:t>B · Sube más la PAD</a:t>
            </a:r>
          </a:p>
          <a:p>
            <a:pPr algn="ctr">
              <a:spcBef>
                <a:spcPts val="600"/>
              </a:spcBef>
            </a:pPr>
            <a:r>
              <a:rPr sz="1500" b="1">
                <a:solidFill>
                  <a:srgbClr val="0E2A47"/>
                </a:solidFill>
                <a:latin typeface="IBM Plex Sans"/>
              </a:rPr>
              <a:t>La PP se estrecha</a:t>
            </a:r>
          </a:p>
          <a:p>
            <a:pPr algn="ctr">
              <a:spcBef>
                <a:spcPts val="1000"/>
              </a:spcBef>
            </a:pPr>
            <a:r>
              <a:rPr sz="1300" b="0">
                <a:solidFill>
                  <a:srgbClr val="3D4B5C"/>
                </a:solidFill>
                <a:latin typeface="IBM Plex Sans"/>
              </a:rPr>
              <a:t>90/50 → 110/75</a:t>
            </a:r>
          </a:p>
          <a:p>
            <a:pPr algn="ctr">
              <a:spcBef>
                <a:spcPts val="200"/>
              </a:spcBef>
            </a:pPr>
            <a:r>
              <a:rPr sz="1700" b="1">
                <a:solidFill>
                  <a:srgbClr val="1F6FB2"/>
                </a:solidFill>
                <a:latin typeface="IBM Plex Sans"/>
              </a:rPr>
              <a:t>PP 40 → 35</a:t>
            </a:r>
          </a:p>
        </p:txBody>
      </p:sp>
      <p:sp>
        <p:nvSpPr>
          <p:cNvPr id="30" name="Rounded Rectangle 29"/>
          <p:cNvSpPr/>
          <p:nvPr/>
        </p:nvSpPr>
        <p:spPr>
          <a:xfrm>
            <a:off x="9152800" y="1840000"/>
            <a:ext cx="2225000" cy="1950000"/>
          </a:xfrm>
          <a:prstGeom prst="roundRect">
            <a:avLst>
              <a:gd name="adj" fmla="val 8000"/>
            </a:avLst>
          </a:prstGeom>
          <a:solidFill>
            <a:srgbClr val="E6F3EA"/>
          </a:solidFill>
          <a:ln>
            <a:noFill/>
          </a:ln>
          <a:effectLst/>
        </p:spPr>
        <p:style>
          <a:lnRef idx="1">
            <a:schemeClr val="accent1"/>
          </a:lnRef>
          <a:fillRef idx="3">
            <a:schemeClr val="accent1"/>
          </a:fillRef>
          <a:effectRef idx="2">
            <a:schemeClr val="accent1"/>
          </a:effectRef>
          <a:fontRef idx="minor">
            <a:schemeClr val="lt1"/>
          </a:fontRef>
        </p:style>
        <p:txBody>
          <a:bodyPr wrap="square" lIns="137160" rIns="137160" rtlCol="0" anchor="ctr"/>
          <a:lstStyle/>
          <a:p>
            <a:pPr algn="ctr"/>
            <a:r>
              <a:rPr sz="1200" b="1">
                <a:solidFill>
                  <a:srgbClr val="2E7D4F"/>
                </a:solidFill>
                <a:latin typeface="IBM Plex Sans"/>
              </a:rPr>
              <a:t>C · Suben parecido</a:t>
            </a:r>
          </a:p>
          <a:p>
            <a:pPr algn="ctr">
              <a:spcBef>
                <a:spcPts val="600"/>
              </a:spcBef>
            </a:pPr>
            <a:r>
              <a:rPr sz="1500" b="1">
                <a:solidFill>
                  <a:srgbClr val="0E2A47"/>
                </a:solidFill>
                <a:latin typeface="IBM Plex Sans"/>
              </a:rPr>
              <a:t>La PP cambia poco</a:t>
            </a:r>
          </a:p>
          <a:p>
            <a:pPr algn="ctr">
              <a:spcBef>
                <a:spcPts val="1000"/>
              </a:spcBef>
            </a:pPr>
            <a:r>
              <a:rPr sz="1300" b="0">
                <a:solidFill>
                  <a:srgbClr val="3D4B5C"/>
                </a:solidFill>
                <a:latin typeface="IBM Plex Sans"/>
              </a:rPr>
              <a:t>90/50 → 110/70</a:t>
            </a:r>
          </a:p>
          <a:p>
            <a:pPr algn="ctr">
              <a:spcBef>
                <a:spcPts val="200"/>
              </a:spcBef>
            </a:pPr>
            <a:r>
              <a:rPr sz="1700" b="1">
                <a:solidFill>
                  <a:srgbClr val="2E7D4F"/>
                </a:solidFill>
                <a:latin typeface="IBM Plex Sans"/>
              </a:rPr>
              <a:t>PP 40 → 40</a:t>
            </a:r>
          </a:p>
        </p:txBody>
      </p:sp>
      <p:sp>
        <p:nvSpPr>
          <p:cNvPr id="31" name="Rounded Rectangle 30"/>
          <p:cNvSpPr/>
          <p:nvPr/>
        </p:nvSpPr>
        <p:spPr>
          <a:xfrm>
            <a:off x="812800" y="3920000"/>
            <a:ext cx="5218200" cy="1330000"/>
          </a:xfrm>
          <a:prstGeom prst="roundRect">
            <a:avLst>
              <a:gd name="adj" fmla="val 8000"/>
            </a:avLst>
          </a:prstGeom>
          <a:solidFill>
            <a:srgbClr val="F2F4F6"/>
          </a:solidFill>
          <a:ln>
            <a:noFill/>
          </a:ln>
          <a:effectLst/>
        </p:spPr>
        <p:style>
          <a:lnRef idx="1">
            <a:schemeClr val="accent1"/>
          </a:lnRef>
          <a:fillRef idx="3">
            <a:schemeClr val="accent1"/>
          </a:fillRef>
          <a:effectRef idx="2">
            <a:schemeClr val="accent1"/>
          </a:effectRef>
          <a:fontRef idx="minor">
            <a:schemeClr val="lt1"/>
          </a:fontRef>
        </p:style>
        <p:txBody>
          <a:bodyPr wrap="square" lIns="182880" rIns="182880" rtlCol="0" anchor="ctr"/>
          <a:lstStyle/>
          <a:p>
            <a:pPr algn="l"/>
            <a:r>
              <a:rPr sz="1200" b="1">
                <a:solidFill>
                  <a:srgbClr val="0E2A47"/>
                </a:solidFill>
                <a:latin typeface="IBM Plex Sans"/>
              </a:rPr>
              <a:t>Monnet et al., Crit Care Med 2011</a:t>
            </a:r>
          </a:p>
          <a:p>
            <a:pPr algn="l">
              <a:spcBef>
                <a:spcPts val="400"/>
              </a:spcBef>
            </a:pPr>
            <a:r>
              <a:rPr sz="1200" b="0">
                <a:solidFill>
                  <a:srgbClr val="3D4B5C"/>
                </a:solidFill>
                <a:latin typeface="IBM Plex Sans"/>
              </a:rPr>
              <a:t>La presión arterial siguió los cambios de gasto tras un bolo de fluidos (r = 0,56), pero </a:t>
            </a:r>
            <a:r>
              <a:rPr sz="1200" b="1">
                <a:solidFill>
                  <a:srgbClr val="8A3E12"/>
                </a:solidFill>
                <a:latin typeface="IBM Plex Sans"/>
              </a:rPr>
              <a:t>no</a:t>
            </a:r>
            <a:r>
              <a:rPr sz="1200" b="0">
                <a:solidFill>
                  <a:srgbClr val="3D4B5C"/>
                </a:solidFill>
                <a:latin typeface="IBM Plex Sans"/>
              </a:rPr>
              <a:t> los que produjo la noradrenalina.</a:t>
            </a:r>
          </a:p>
        </p:txBody>
      </p:sp>
      <p:sp>
        <p:nvSpPr>
          <p:cNvPr id="32" name="Rounded Rectangle 31"/>
          <p:cNvSpPr/>
          <p:nvPr/>
        </p:nvSpPr>
        <p:spPr>
          <a:xfrm>
            <a:off x="6161000" y="3920000"/>
            <a:ext cx="5218200" cy="1330000"/>
          </a:xfrm>
          <a:prstGeom prst="roundRect">
            <a:avLst>
              <a:gd name="adj" fmla="val 8000"/>
            </a:avLst>
          </a:prstGeom>
          <a:solidFill>
            <a:srgbClr val="F2F4F6"/>
          </a:solidFill>
          <a:ln>
            <a:noFill/>
          </a:ln>
          <a:effectLst/>
        </p:spPr>
        <p:style>
          <a:lnRef idx="1">
            <a:schemeClr val="accent1"/>
          </a:lnRef>
          <a:fillRef idx="3">
            <a:schemeClr val="accent1"/>
          </a:fillRef>
          <a:effectRef idx="2">
            <a:schemeClr val="accent1"/>
          </a:effectRef>
          <a:fontRef idx="minor">
            <a:schemeClr val="lt1"/>
          </a:fontRef>
        </p:style>
        <p:txBody>
          <a:bodyPr wrap="square" lIns="182880" rIns="182880" rtlCol="0" anchor="ctr"/>
          <a:lstStyle/>
          <a:p>
            <a:pPr algn="l"/>
            <a:r>
              <a:rPr sz="1200" b="1">
                <a:solidFill>
                  <a:srgbClr val="0E2A47"/>
                </a:solidFill>
                <a:latin typeface="IBM Plex Sans"/>
              </a:rPr>
              <a:t>Putowski et al., Crit Care 2025 (revisión)</a:t>
            </a:r>
          </a:p>
          <a:p>
            <a:pPr algn="l">
              <a:spcBef>
                <a:spcPts val="400"/>
              </a:spcBef>
            </a:pPr>
            <a:r>
              <a:rPr sz="1200" b="0">
                <a:solidFill>
                  <a:srgbClr val="3D4B5C"/>
                </a:solidFill>
                <a:latin typeface="IBM Plex Sans"/>
              </a:rPr>
              <a:t>Al iniciar o subir noradrenalina, la PP periférica subió mucho más que el gasto; al bajarla, cayó la PP sin cambiar el volumen sistólico.</a:t>
            </a:r>
          </a:p>
        </p:txBody>
      </p:sp>
      <p:sp>
        <p:nvSpPr>
          <p:cNvPr id="33" name="Rounded Rectangle 32"/>
          <p:cNvSpPr/>
          <p:nvPr/>
        </p:nvSpPr>
        <p:spPr>
          <a:xfrm>
            <a:off x="812800" y="5380000"/>
            <a:ext cx="10566400" cy="620000"/>
          </a:xfrm>
          <a:prstGeom prst="roundRect">
            <a:avLst>
              <a:gd name="adj" fmla="val 12000"/>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wrap="square" lIns="228600" rIns="228600" rtlCol="0" anchor="ctr"/>
          <a:lstStyle/>
          <a:p>
            <a:pPr algn="l"/>
            <a:r>
              <a:rPr sz="1300" b="1">
                <a:solidFill>
                  <a:srgbClr val="F0A35E"/>
                </a:solidFill>
                <a:latin typeface="IBM Plex Sans"/>
              </a:rPr>
              <a:t>Para la guardia: </a:t>
            </a:r>
            <a:r>
              <a:rPr sz="1300" b="0">
                <a:solidFill>
                  <a:srgbClr val="FFFFFF"/>
                </a:solidFill>
                <a:latin typeface="IBM Plex Sans"/>
              </a:rPr>
              <a:t>una PP más alta durante la titulación no prueba más volumen sistólico. Léela junto a la PAD, el CRT, la respuesta a fluidos y, si se puede, la eco.</a:t>
            </a:r>
          </a:p>
        </p:txBody>
      </p:sp>
      <p:sp>
        <p:nvSpPr>
          <p:cNvPr id="34" name="Pie Jorge Roja"/>
          <p:cNvSpPr txBox="1"/>
          <p:nvPr/>
        </p:nvSpPr>
        <p:spPr>
          <a:xfrm>
            <a:off x="812800" y="6400000"/>
            <a:ext cx="4000000" cy="260000"/>
          </a:xfrm>
          <a:prstGeom prst="rect">
            <a:avLst/>
          </a:prstGeom>
          <a:noFill/>
        </p:spPr>
        <p:txBody>
          <a:bodyPr wrap="square" anchor="ctr" lIns="0" rIns="0" tIns="0" bIns="0">
            <a:spAutoFit/>
          </a:bodyPr>
          <a:lstStyle/>
          <a:p>
            <a:pPr algn="l"/>
            <a:r>
              <a:rPr sz="1050">
                <a:solidFill>
                  <a:srgbClr val="5E6A78"/>
                </a:solidFill>
                <a:latin typeface="IBM Plex Sans"/>
              </a:rPr>
              <a:t>Jorge Rojas Rodríguez</a:t>
            </a:r>
          </a:p>
        </p:txBody>
      </p:sp>
      <p:sp>
        <p:nvSpPr>
          <p:cNvPr id="35" name="Pie 16"/>
          <p:cNvSpPr txBox="1"/>
          <p:nvPr/>
        </p:nvSpPr>
        <p:spPr>
          <a:xfrm>
            <a:off x="5596000" y="6400000"/>
            <a:ext cx="1000000" cy="260000"/>
          </a:xfrm>
          <a:prstGeom prst="rect">
            <a:avLst/>
          </a:prstGeom>
          <a:noFill/>
        </p:spPr>
        <p:txBody>
          <a:bodyPr wrap="square" anchor="ctr" lIns="0" rIns="0" tIns="0" bIns="0">
            <a:spAutoFit/>
          </a:bodyPr>
          <a:lstStyle/>
          <a:p>
            <a:pPr algn="ctr"/>
            <a:r>
              <a:rPr sz="1050">
                <a:solidFill>
                  <a:srgbClr val="5E6A78"/>
                </a:solidFill>
                <a:latin typeface="IBM Plex Sans"/>
              </a:rPr>
              <a:t>16</a:t>
            </a:r>
          </a:p>
        </p:txBody>
      </p:sp>
      <p:sp>
        <p:nvSpPr>
          <p:cNvPr id="36" name="Pie MedicinaCa"/>
          <p:cNvSpPr txBox="1"/>
          <p:nvPr/>
        </p:nvSpPr>
        <p:spPr>
          <a:xfrm>
            <a:off x="7379200" y="6400000"/>
            <a:ext cx="4000000" cy="260000"/>
          </a:xfrm>
          <a:prstGeom prst="rect">
            <a:avLst/>
          </a:prstGeom>
          <a:noFill/>
        </p:spPr>
        <p:txBody>
          <a:bodyPr wrap="square" anchor="ctr" lIns="0" rIns="0" tIns="0" bIns="0">
            <a:spAutoFit/>
          </a:bodyPr>
          <a:lstStyle/>
          <a:p>
            <a:pPr algn="r"/>
            <a:r>
              <a:rPr sz="1050">
                <a:solidFill>
                  <a:srgbClr val="5E6A78"/>
                </a:solidFill>
                <a:latin typeface="IBM Plex Sans"/>
              </a:rPr>
              <a:t>MedicinaCardiometabolica.com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812800" y="812800"/>
            <a:ext cx="457200" cy="50800"/>
          </a:xfrm>
          <a:prstGeom prst="roundRect">
            <a:avLst>
              <a:gd name="adj" fmla="val 50000"/>
            </a:avLst>
          </a:prstGeom>
          <a:solidFill>
            <a:srgbClr val="E07B24"/>
          </a:solidFill>
          <a:ln/>
        </p:spPr>
        <p:txBody>
          <a:bodyPr/>
          <a:lstStyle/>
          <a:p>
            <a:endParaRPr/>
          </a:p>
        </p:txBody>
      </p:sp>
      <p:sp>
        <p:nvSpPr>
          <p:cNvPr id="3" name="Text 1"/>
          <p:cNvSpPr/>
          <p:nvPr/>
        </p:nvSpPr>
        <p:spPr>
          <a:xfrm>
            <a:off x="812800" y="9525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B4541A"/>
                </a:solidFill>
                <a:latin typeface="IBM Plex Sans" pitchFamily="34" charset="0"/>
                <a:ea typeface="IBM Plex Sans" pitchFamily="34" charset="-122"/>
                <a:cs typeface="IBM Plex Sans" pitchFamily="34" charset="-120"/>
              </a:rPr>
              <a:t>PRESIÓN DE PULSO · APLICACIÓN</a:t>
            </a:r>
            <a:endParaRPr lang="en-US" sz="1200" dirty="0"/>
          </a:p>
        </p:txBody>
      </p:sp>
      <p:sp>
        <p:nvSpPr>
          <p:cNvPr id="4" name="Text 2"/>
          <p:cNvSpPr>
            <a:spLocks noGrp="1"/>
          </p:cNvSpPr>
          <p:nvPr>
            <p:ph type="title"/>
          </p:nvPr>
        </p:nvSpPr>
        <p:spPr>
          <a:xfrm>
            <a:off x="812800" y="1254720"/>
            <a:ext cx="10883392" cy="444500"/>
          </a:xfrm>
          <a:prstGeom prst="rect">
            <a:avLst/>
          </a:prstGeom>
          <a:noFill/>
          <a:ln/>
        </p:spPr>
        <p:txBody>
          <a:bodyPr wrap="square" lIns="0" tIns="0" rIns="0" bIns="0" rtlCol="0" anchor="t">
            <a:normAutofit/>
          </a:bodyPr>
          <a:lstStyle/>
          <a:p>
            <a:pPr marL="0" indent="0" algn="l">
              <a:lnSpc>
                <a:spcPts val="3300"/>
              </a:lnSpc>
              <a:buNone/>
            </a:pPr>
            <a:r>
              <a:rPr lang="en-US" sz="3000" b="1" i="0" dirty="0">
                <a:solidFill>
                  <a:srgbClr val="0E2A47"/>
                </a:solidFill>
                <a:latin typeface="Source Serif 4" pitchFamily="18" charset="0"/>
                <a:ea typeface="Source Serif 4" pitchFamily="18" charset="-122"/>
                <a:cs typeface="Source Serif 4" pitchFamily="18" charset="-120"/>
              </a:rPr>
              <a:t>Si el CRT está alterado, la PP orienta el primer paso</a:t>
            </a:r>
            <a:endParaRPr lang="en-US" sz="3000" dirty="0"/>
          </a:p>
        </p:txBody>
      </p:sp>
      <p:sp>
        <p:nvSpPr>
          <p:cNvPr id="27" name="Rounded Rectangle 26"/>
          <p:cNvSpPr/>
          <p:nvPr/>
        </p:nvSpPr>
        <p:spPr>
          <a:xfrm>
            <a:off x="1212800" y="1840000"/>
            <a:ext cx="6000000" cy="560000"/>
          </a:xfrm>
          <a:prstGeom prst="roundRect">
            <a:avLst>
              <a:gd name="adj" fmla="val 15000"/>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700" b="1">
                <a:solidFill>
                  <a:srgbClr val="FFFFFF"/>
                </a:solidFill>
                <a:latin typeface="IBM Plex Sans"/>
              </a:rPr>
              <a:t>Shock séptico + CRT &gt; 3 s</a:t>
            </a:r>
          </a:p>
          <a:p>
            <a:pPr algn="ctr"/>
            <a:r>
              <a:rPr sz="1150" b="0">
                <a:solidFill>
                  <a:srgbClr val="C9D6E3"/>
                </a:solidFill>
                <a:latin typeface="IBM Plex Sans"/>
              </a:rPr>
              <a:t>Primer paso: mirar la presión de pulso</a:t>
            </a:r>
          </a:p>
        </p:txBody>
      </p:sp>
      <p:sp>
        <p:nvSpPr>
          <p:cNvPr id="28" name="Down Arrow 27"/>
          <p:cNvSpPr/>
          <p:nvPr/>
        </p:nvSpPr>
        <p:spPr>
          <a:xfrm>
            <a:off x="4082800" y="2420000"/>
            <a:ext cx="260000" cy="200000"/>
          </a:xfrm>
          <a:prstGeom prst="downArrow">
            <a:avLst/>
          </a:prstGeom>
          <a:solidFill>
            <a:srgbClr val="9AA8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Rounded Rectangle 28"/>
          <p:cNvSpPr/>
          <p:nvPr/>
        </p:nvSpPr>
        <p:spPr>
          <a:xfrm>
            <a:off x="1212800" y="2640000"/>
            <a:ext cx="6000000" cy="560000"/>
          </a:xfrm>
          <a:prstGeom prst="roundRect">
            <a:avLst>
              <a:gd name="adj" fmla="val 15000"/>
            </a:avLst>
          </a:prstGeom>
          <a:solidFill>
            <a:srgbClr val="E6F0F9"/>
          </a:solidFill>
          <a:ln w="19050">
            <a:solidFill>
              <a:srgbClr val="1F6FB2"/>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700" b="1">
                <a:solidFill>
                  <a:srgbClr val="1B4F86"/>
                </a:solidFill>
                <a:latin typeface="IBM Plex Sans"/>
              </a:rPr>
              <a:t>PP &lt; 40 mmHg</a:t>
            </a:r>
          </a:p>
          <a:p>
            <a:pPr algn="ctr"/>
            <a:r>
              <a:rPr sz="1150" b="0">
                <a:solidFill>
                  <a:srgbClr val="3D4B5C"/>
                </a:solidFill>
                <a:latin typeface="IBM Plex Sans"/>
              </a:rPr>
              <a:t>Sospecha de volumen sistólico bajo</a:t>
            </a:r>
          </a:p>
        </p:txBody>
      </p:sp>
      <p:sp>
        <p:nvSpPr>
          <p:cNvPr id="30" name="Down Arrow 29"/>
          <p:cNvSpPr/>
          <p:nvPr/>
        </p:nvSpPr>
        <p:spPr>
          <a:xfrm>
            <a:off x="4082800" y="3220000"/>
            <a:ext cx="260000" cy="200000"/>
          </a:xfrm>
          <a:prstGeom prst="downArrow">
            <a:avLst/>
          </a:prstGeom>
          <a:solidFill>
            <a:srgbClr val="9AA8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Rounded Rectangle 30"/>
          <p:cNvSpPr/>
          <p:nvPr/>
        </p:nvSpPr>
        <p:spPr>
          <a:xfrm>
            <a:off x="1212800" y="3440000"/>
            <a:ext cx="6000000" cy="560000"/>
          </a:xfrm>
          <a:prstGeom prst="roundRect">
            <a:avLst>
              <a:gd name="adj" fmla="val 15000"/>
            </a:avLst>
          </a:prstGeom>
          <a:solidFill>
            <a:srgbClr val="FDEEDF"/>
          </a:solidFill>
          <a:ln w="19050">
            <a:solidFill>
              <a:srgbClr val="E07B24"/>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700" b="1">
                <a:solidFill>
                  <a:srgbClr val="8A3E12"/>
                </a:solidFill>
                <a:latin typeface="IBM Plex Sans"/>
              </a:rPr>
              <a:t>¿Responde a fluidos?</a:t>
            </a:r>
          </a:p>
          <a:p>
            <a:pPr algn="ctr"/>
            <a:r>
              <a:rPr sz="1150" b="0">
                <a:solidFill>
                  <a:srgbClr val="3D4B5C"/>
                </a:solidFill>
                <a:latin typeface="IBM Plex Sans"/>
              </a:rPr>
              <a:t>Elevación pasiva de piernas, VPP o minibolo con medición de gasto</a:t>
            </a:r>
          </a:p>
        </p:txBody>
      </p:sp>
      <p:sp>
        <p:nvSpPr>
          <p:cNvPr id="32" name="Rectangle 31"/>
          <p:cNvSpPr/>
          <p:nvPr/>
        </p:nvSpPr>
        <p:spPr>
          <a:xfrm>
            <a:off x="4193750" y="4000000"/>
            <a:ext cx="38100" cy="110000"/>
          </a:xfrm>
          <a:prstGeom prst="rect">
            <a:avLst/>
          </a:prstGeom>
          <a:solidFill>
            <a:srgbClr val="9AA8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Rectangle 32"/>
          <p:cNvSpPr/>
          <p:nvPr/>
        </p:nvSpPr>
        <p:spPr>
          <a:xfrm>
            <a:off x="2637800" y="4100000"/>
            <a:ext cx="3150000" cy="38100"/>
          </a:xfrm>
          <a:prstGeom prst="rect">
            <a:avLst/>
          </a:prstGeom>
          <a:solidFill>
            <a:srgbClr val="9AA8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Down Arrow 33"/>
          <p:cNvSpPr/>
          <p:nvPr/>
        </p:nvSpPr>
        <p:spPr>
          <a:xfrm>
            <a:off x="2527800" y="4120000"/>
            <a:ext cx="220000" cy="170000"/>
          </a:xfrm>
          <a:prstGeom prst="downArrow">
            <a:avLst/>
          </a:prstGeom>
          <a:solidFill>
            <a:srgbClr val="9AA8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Down Arrow 34"/>
          <p:cNvSpPr/>
          <p:nvPr/>
        </p:nvSpPr>
        <p:spPr>
          <a:xfrm>
            <a:off x="5677800" y="4120000"/>
            <a:ext cx="220000" cy="170000"/>
          </a:xfrm>
          <a:prstGeom prst="downArrow">
            <a:avLst/>
          </a:prstGeom>
          <a:solidFill>
            <a:srgbClr val="9AA8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Rounded Rectangle 35"/>
          <p:cNvSpPr/>
          <p:nvPr/>
        </p:nvSpPr>
        <p:spPr>
          <a:xfrm>
            <a:off x="1212800" y="4310000"/>
            <a:ext cx="2850000" cy="900000"/>
          </a:xfrm>
          <a:prstGeom prst="roundRect">
            <a:avLst>
              <a:gd name="adj" fmla="val 12000"/>
            </a:avLst>
          </a:prstGeom>
          <a:solidFill>
            <a:srgbClr val="E6F3EA"/>
          </a:solidFill>
          <a:ln w="19050">
            <a:solidFill>
              <a:srgbClr val="2E7D4F"/>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400" b="1">
                <a:solidFill>
                  <a:srgbClr val="2E7D4F"/>
                </a:solidFill>
                <a:latin typeface="IBM Plex Sans"/>
              </a:rPr>
              <a:t>Responde (+)</a:t>
            </a:r>
          </a:p>
          <a:p>
            <a:pPr algn="ctr">
              <a:spcBef>
                <a:spcPts val="400"/>
              </a:spcBef>
            </a:pPr>
            <a:r>
              <a:rPr sz="1250" b="1">
                <a:solidFill>
                  <a:srgbClr val="0E2A47"/>
                </a:solidFill>
                <a:latin typeface="IBM Plex Sans"/>
              </a:rPr>
              <a:t>Bolo de 500 mL (máx. 1000 mL)</a:t>
            </a:r>
          </a:p>
          <a:p>
            <a:pPr algn="ctr"/>
            <a:r>
              <a:rPr sz="1200" b="0">
                <a:solidFill>
                  <a:srgbClr val="3D4B5C"/>
                </a:solidFill>
                <a:latin typeface="IBM Plex Sans"/>
              </a:rPr>
              <a:t>y reevaluar el CRT</a:t>
            </a:r>
          </a:p>
        </p:txBody>
      </p:sp>
      <p:sp>
        <p:nvSpPr>
          <p:cNvPr id="37" name="Rounded Rectangle 36"/>
          <p:cNvSpPr/>
          <p:nvPr/>
        </p:nvSpPr>
        <p:spPr>
          <a:xfrm>
            <a:off x="4362800" y="4310000"/>
            <a:ext cx="2850000" cy="900000"/>
          </a:xfrm>
          <a:prstGeom prst="roundRect">
            <a:avLst>
              <a:gd name="adj" fmla="val 12000"/>
            </a:avLst>
          </a:prstGeom>
          <a:solidFill>
            <a:srgbClr val="F2F4F6"/>
          </a:solidFill>
          <a:ln w="19050">
            <a:solidFill>
              <a:srgbClr val="0E2A47"/>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400" b="1">
                <a:solidFill>
                  <a:srgbClr val="0E2A47"/>
                </a:solidFill>
                <a:latin typeface="IBM Plex Sans"/>
              </a:rPr>
              <a:t>No responde (−)</a:t>
            </a:r>
          </a:p>
          <a:p>
            <a:pPr algn="ctr">
              <a:spcBef>
                <a:spcPts val="400"/>
              </a:spcBef>
            </a:pPr>
            <a:r>
              <a:rPr sz="1250" b="1">
                <a:solidFill>
                  <a:srgbClr val="0E2A47"/>
                </a:solidFill>
                <a:latin typeface="IBM Plex Sans"/>
              </a:rPr>
              <a:t>Ecocardiografía</a:t>
            </a:r>
          </a:p>
          <a:p>
            <a:pPr algn="ctr"/>
            <a:r>
              <a:rPr sz="1200" b="0">
                <a:solidFill>
                  <a:srgbClr val="3D4B5C"/>
                </a:solidFill>
                <a:latin typeface="IBM Plex Sans"/>
              </a:rPr>
              <a:t>buscar disfunción cardíaca</a:t>
            </a:r>
          </a:p>
        </p:txBody>
      </p:sp>
      <p:sp>
        <p:nvSpPr>
          <p:cNvPr id="38" name="Rounded Rectangle 37"/>
          <p:cNvSpPr/>
          <p:nvPr/>
        </p:nvSpPr>
        <p:spPr>
          <a:xfrm>
            <a:off x="7542800" y="2640000"/>
            <a:ext cx="3836400" cy="1360000"/>
          </a:xfrm>
          <a:prstGeom prst="roundRect">
            <a:avLst>
              <a:gd name="adj" fmla="val 8000"/>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wrap="square" lIns="137160" rIns="137160" rtlCol="0" anchor="ctr"/>
          <a:lstStyle/>
          <a:p>
            <a:pPr algn="l"/>
            <a:r>
              <a:rPr sz="1300" b="1">
                <a:solidFill>
                  <a:srgbClr val="0E2A47"/>
                </a:solidFill>
                <a:latin typeface="IBM Plex Sans"/>
              </a:rPr>
              <a:t>¿Y si la PP es ≥ 40?</a:t>
            </a:r>
          </a:p>
          <a:p>
            <a:pPr algn="l">
              <a:spcBef>
                <a:spcPts val="600"/>
              </a:spcBef>
            </a:pPr>
            <a:r>
              <a:rPr sz="1150" b="0">
                <a:solidFill>
                  <a:srgbClr val="3D4B5C"/>
                </a:solidFill>
                <a:latin typeface="IBM Plex Sans"/>
              </a:rPr>
              <a:t>Mirar la diastólica. Si la PAD es &lt; 50, falta tono: noradrenalina hasta PAD ≥ 50.</a:t>
            </a:r>
          </a:p>
          <a:p>
            <a:pPr algn="l">
              <a:spcBef>
                <a:spcPts val="600"/>
              </a:spcBef>
            </a:pPr>
            <a:r>
              <a:rPr sz="1150" b="1">
                <a:solidFill>
                  <a:srgbClr val="B4541A"/>
                </a:solidFill>
                <a:latin typeface="IBM Plex Sans"/>
              </a:rPr>
              <a:t>→ Sección 3</a:t>
            </a:r>
          </a:p>
        </p:txBody>
      </p:sp>
      <p:sp>
        <p:nvSpPr>
          <p:cNvPr id="39" name="Rounded Rectangle 38"/>
          <p:cNvSpPr/>
          <p:nvPr/>
        </p:nvSpPr>
        <p:spPr>
          <a:xfrm>
            <a:off x="7542800" y="4310000"/>
            <a:ext cx="3836400" cy="900000"/>
          </a:xfrm>
          <a:prstGeom prst="roundRect">
            <a:avLst>
              <a:gd name="adj" fmla="val 8000"/>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wrap="square" lIns="137160" rIns="137160" rtlCol="0" anchor="ctr"/>
          <a:lstStyle/>
          <a:p>
            <a:pPr algn="l"/>
            <a:r>
              <a:rPr sz="1300" b="1">
                <a:solidFill>
                  <a:srgbClr val="0E2A47"/>
                </a:solidFill>
                <a:latin typeface="IBM Plex Sans"/>
              </a:rPr>
              <a:t>Tras cada paso, medir el CRT</a:t>
            </a:r>
          </a:p>
          <a:p>
            <a:pPr algn="l">
              <a:spcBef>
                <a:spcPts val="400"/>
              </a:spcBef>
            </a:pPr>
            <a:r>
              <a:rPr sz="1150" b="0">
                <a:solidFill>
                  <a:srgbClr val="3D4B5C"/>
                </a:solidFill>
                <a:latin typeface="IBM Plex Sans"/>
              </a:rPr>
              <a:t>Si sigue &gt; 3 s, pasar al siguiente nivel.</a:t>
            </a:r>
          </a:p>
        </p:txBody>
      </p:sp>
      <p:sp>
        <p:nvSpPr>
          <p:cNvPr id="40" name="Rounded Rectangle 39"/>
          <p:cNvSpPr/>
          <p:nvPr/>
        </p:nvSpPr>
        <p:spPr>
          <a:xfrm>
            <a:off x="812800" y="5380000"/>
            <a:ext cx="10566400" cy="620000"/>
          </a:xfrm>
          <a:prstGeom prst="roundRect">
            <a:avLst>
              <a:gd name="adj" fmla="val 12000"/>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wrap="square" lIns="228600" rIns="228600" rtlCol="0" anchor="ctr"/>
          <a:lstStyle/>
          <a:p>
            <a:pPr algn="l"/>
            <a:r>
              <a:rPr sz="1300" b="1">
                <a:solidFill>
                  <a:srgbClr val="F0A35E"/>
                </a:solidFill>
                <a:latin typeface="IBM Plex Sans"/>
              </a:rPr>
              <a:t>Para cerrar la PP: </a:t>
            </a:r>
            <a:r>
              <a:rPr sz="1300" b="0">
                <a:solidFill>
                  <a:srgbClr val="FFFFFF"/>
                </a:solidFill>
                <a:latin typeface="IBM Plex Sans"/>
              </a:rPr>
              <a:t>una PP baja no ordena un bolo. Abre una pregunta: ¿este paciente responde a fluidos? Si no responde, toca mirar el corazón.</a:t>
            </a:r>
          </a:p>
        </p:txBody>
      </p:sp>
      <p:sp>
        <p:nvSpPr>
          <p:cNvPr id="41" name="Pie Jorge Roja"/>
          <p:cNvSpPr txBox="1"/>
          <p:nvPr/>
        </p:nvSpPr>
        <p:spPr>
          <a:xfrm>
            <a:off x="812800" y="6400000"/>
            <a:ext cx="4000000" cy="260000"/>
          </a:xfrm>
          <a:prstGeom prst="rect">
            <a:avLst/>
          </a:prstGeom>
          <a:noFill/>
        </p:spPr>
        <p:txBody>
          <a:bodyPr wrap="square" anchor="ctr" lIns="0" rIns="0" tIns="0" bIns="0">
            <a:spAutoFit/>
          </a:bodyPr>
          <a:lstStyle/>
          <a:p>
            <a:pPr algn="l"/>
            <a:r>
              <a:rPr sz="1050">
                <a:solidFill>
                  <a:srgbClr val="5E6A78"/>
                </a:solidFill>
                <a:latin typeface="IBM Plex Sans"/>
              </a:rPr>
              <a:t>Jorge Rojas Rodríguez</a:t>
            </a:r>
          </a:p>
        </p:txBody>
      </p:sp>
      <p:sp>
        <p:nvSpPr>
          <p:cNvPr id="42" name="Pie 17"/>
          <p:cNvSpPr txBox="1"/>
          <p:nvPr/>
        </p:nvSpPr>
        <p:spPr>
          <a:xfrm>
            <a:off x="5596000" y="6400000"/>
            <a:ext cx="1000000" cy="260000"/>
          </a:xfrm>
          <a:prstGeom prst="rect">
            <a:avLst/>
          </a:prstGeom>
          <a:noFill/>
        </p:spPr>
        <p:txBody>
          <a:bodyPr wrap="square" anchor="ctr" lIns="0" rIns="0" tIns="0" bIns="0">
            <a:spAutoFit/>
          </a:bodyPr>
          <a:lstStyle/>
          <a:p>
            <a:pPr algn="ctr"/>
            <a:r>
              <a:rPr sz="1050">
                <a:solidFill>
                  <a:srgbClr val="5E6A78"/>
                </a:solidFill>
                <a:latin typeface="IBM Plex Sans"/>
              </a:rPr>
              <a:t>17</a:t>
            </a:r>
          </a:p>
        </p:txBody>
      </p:sp>
      <p:sp>
        <p:nvSpPr>
          <p:cNvPr id="43" name="Pie MedicinaCa"/>
          <p:cNvSpPr txBox="1"/>
          <p:nvPr/>
        </p:nvSpPr>
        <p:spPr>
          <a:xfrm>
            <a:off x="7379200" y="6400000"/>
            <a:ext cx="4000000" cy="260000"/>
          </a:xfrm>
          <a:prstGeom prst="rect">
            <a:avLst/>
          </a:prstGeom>
          <a:noFill/>
        </p:spPr>
        <p:txBody>
          <a:bodyPr wrap="square" anchor="ctr" lIns="0" rIns="0" tIns="0" bIns="0">
            <a:spAutoFit/>
          </a:bodyPr>
          <a:lstStyle/>
          <a:p>
            <a:pPr algn="r"/>
            <a:r>
              <a:rPr sz="1050">
                <a:solidFill>
                  <a:srgbClr val="5E6A78"/>
                </a:solidFill>
                <a:latin typeface="IBM Plex Sans"/>
              </a:rPr>
              <a:t>MedicinaCardiometabolica.com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A23383C-4DD6-4B56-87E7-B188B637FAA4}"/>
              </a:ext>
            </a:extLst>
          </p:cNvPr>
          <p:cNvSpPr>
            <a:spLocks noGrp="1"/>
          </p:cNvSpPr>
          <p:nvPr>
            <p:ph type="title"/>
          </p:nvPr>
        </p:nvSpPr>
        <p:spPr>
          <a:xfrm>
            <a:off x="812800" y="393700"/>
            <a:ext cx="10566400" cy="419100"/>
          </a:xfrm>
        </p:spPr>
        <p:txBody>
          <a:bodyPr/>
          <a:lstStyle/>
          <a:p>
            <a:pPr algn="ctr"/>
            <a:r>
              <a:rPr lang="es-ES" b="1" dirty="0"/>
              <a:t>PRESIÓN DE PULSO</a:t>
            </a:r>
            <a:br>
              <a:rPr lang="es-ES" b="1" dirty="0"/>
            </a:br>
            <a:r>
              <a:rPr lang="es-ES" b="1" dirty="0"/>
              <a:t>3 mensajes para llevar al hospital</a:t>
            </a:r>
            <a:br>
              <a:rPr lang="es-ES" b="1" dirty="0"/>
            </a:br>
            <a:endParaRPr lang="es-ES" dirty="0"/>
          </a:p>
        </p:txBody>
      </p:sp>
      <p:sp>
        <p:nvSpPr>
          <p:cNvPr id="3" name="Marcador de texto 2">
            <a:extLst>
              <a:ext uri="{FF2B5EF4-FFF2-40B4-BE49-F238E27FC236}">
                <a16:creationId xmlns:a16="http://schemas.microsoft.com/office/drawing/2014/main" id="{8FA194B2-F4BA-4359-8792-7CE3E6BD345C}"/>
              </a:ext>
            </a:extLst>
          </p:cNvPr>
          <p:cNvSpPr>
            <a:spLocks noGrp="1"/>
          </p:cNvSpPr>
          <p:nvPr>
            <p:ph type="body" idx="101"/>
          </p:nvPr>
        </p:nvSpPr>
        <p:spPr/>
        <p:txBody>
          <a:bodyPr/>
          <a:lstStyle/>
          <a:p>
            <a:pPr marL="342900" indent="-342900">
              <a:buFont typeface="+mj-lt"/>
              <a:buAutoNum type="arabicPeriod"/>
            </a:pPr>
            <a:r>
              <a:rPr lang="es-ES" sz="1800" b="1" dirty="0"/>
              <a:t>La PP orienta, pero no mide el volumen sistólico: </a:t>
            </a:r>
            <a:r>
              <a:rPr lang="es-ES" sz="1800" dirty="0"/>
              <a:t>una PP &lt; 40 mmHg lo sugiere con buena especificidad, pero una PP normal no lo descarta. No hay un punto de corte validado.</a:t>
            </a:r>
            <a:br>
              <a:rPr lang="es-ES" sz="1800" dirty="0"/>
            </a:br>
            <a:endParaRPr lang="es-ES" sz="1800" dirty="0"/>
          </a:p>
          <a:p>
            <a:pPr marL="342900" indent="-342900">
              <a:buFont typeface="+mj-lt"/>
              <a:buAutoNum type="arabicPeriod"/>
            </a:pPr>
            <a:r>
              <a:rPr lang="es-ES" sz="2000" b="1" dirty="0"/>
              <a:t>Una PP baja no indica administrar fluidos automáticamente</a:t>
            </a:r>
            <a:r>
              <a:rPr lang="es-ES" sz="1800" b="1" dirty="0"/>
              <a:t>: </a:t>
            </a:r>
            <a:r>
              <a:rPr lang="es-ES" sz="1800" dirty="0"/>
              <a:t>primero, ¿responde a fluidos? Si responde, 500 mL (máx. 1000 mL) y reevaluar el CRT. Si no responde, ecocardiografía.</a:t>
            </a:r>
            <a:br>
              <a:rPr lang="es-ES" sz="1800" dirty="0"/>
            </a:br>
            <a:endParaRPr lang="es-ES" sz="1800" dirty="0"/>
          </a:p>
          <a:p>
            <a:pPr marL="342900" indent="-342900">
              <a:buFont typeface="+mj-lt"/>
              <a:buAutoNum type="arabicPeriod"/>
            </a:pPr>
            <a:r>
              <a:rPr lang="es-ES" sz="1800" b="1" dirty="0"/>
              <a:t>Con noradrenalina, la PP pierde valor: </a:t>
            </a:r>
            <a:r>
              <a:rPr lang="es-ES" sz="1800" dirty="0"/>
              <a:t>el vasopresor la modifica sin que eso signifique más gasto. Durante la titulación, guiarse por la PAD y el CRT, no por la PP.</a:t>
            </a:r>
          </a:p>
          <a:p>
            <a:endParaRPr lang="es-ES" sz="1800" dirty="0"/>
          </a:p>
        </p:txBody>
      </p:sp>
      <p:sp>
        <p:nvSpPr>
          <p:cNvPr id="4" name="Pie Jorge Roja"/>
          <p:cNvSpPr txBox="1"/>
          <p:nvPr/>
        </p:nvSpPr>
        <p:spPr>
          <a:xfrm>
            <a:off x="812800" y="6400000"/>
            <a:ext cx="4000000" cy="260000"/>
          </a:xfrm>
          <a:prstGeom prst="rect">
            <a:avLst/>
          </a:prstGeom>
          <a:noFill/>
        </p:spPr>
        <p:txBody>
          <a:bodyPr wrap="square" anchor="ctr" lIns="0" rIns="0" tIns="0" bIns="0">
            <a:spAutoFit/>
          </a:bodyPr>
          <a:lstStyle/>
          <a:p>
            <a:pPr algn="l"/>
            <a:r>
              <a:rPr sz="1050">
                <a:solidFill>
                  <a:srgbClr val="5E6A78"/>
                </a:solidFill>
                <a:latin typeface="IBM Plex Sans"/>
              </a:rPr>
              <a:t>Jorge Rojas Rodríguez</a:t>
            </a:r>
          </a:p>
        </p:txBody>
      </p:sp>
      <p:sp>
        <p:nvSpPr>
          <p:cNvPr id="5" name="Pie 18"/>
          <p:cNvSpPr txBox="1"/>
          <p:nvPr/>
        </p:nvSpPr>
        <p:spPr>
          <a:xfrm>
            <a:off x="5596000" y="6400000"/>
            <a:ext cx="1000000" cy="260000"/>
          </a:xfrm>
          <a:prstGeom prst="rect">
            <a:avLst/>
          </a:prstGeom>
          <a:noFill/>
        </p:spPr>
        <p:txBody>
          <a:bodyPr wrap="square" anchor="ctr" lIns="0" rIns="0" tIns="0" bIns="0">
            <a:spAutoFit/>
          </a:bodyPr>
          <a:lstStyle/>
          <a:p>
            <a:pPr algn="ctr"/>
            <a:r>
              <a:rPr sz="1050">
                <a:solidFill>
                  <a:srgbClr val="5E6A78"/>
                </a:solidFill>
                <a:latin typeface="IBM Plex Sans"/>
              </a:rPr>
              <a:t>18</a:t>
            </a:r>
          </a:p>
        </p:txBody>
      </p:sp>
      <p:sp>
        <p:nvSpPr>
          <p:cNvPr id="6" name="Pie MedicinaCa"/>
          <p:cNvSpPr txBox="1"/>
          <p:nvPr/>
        </p:nvSpPr>
        <p:spPr>
          <a:xfrm>
            <a:off x="7379200" y="6400000"/>
            <a:ext cx="4000000" cy="260000"/>
          </a:xfrm>
          <a:prstGeom prst="rect">
            <a:avLst/>
          </a:prstGeom>
          <a:noFill/>
        </p:spPr>
        <p:txBody>
          <a:bodyPr wrap="square" anchor="ctr" lIns="0" rIns="0" tIns="0" bIns="0">
            <a:spAutoFit/>
          </a:bodyPr>
          <a:lstStyle/>
          <a:p>
            <a:pPr algn="r"/>
            <a:r>
              <a:rPr sz="1050">
                <a:solidFill>
                  <a:srgbClr val="5E6A78"/>
                </a:solidFill>
                <a:latin typeface="IBM Plex Sans"/>
              </a:rPr>
              <a:t>MedicinaCardiometabolica.com</a:t>
            </a:r>
          </a:p>
        </p:txBody>
      </p:sp>
    </p:spTree>
    <p:extLst>
      <p:ext uri="{BB962C8B-B14F-4D97-AF65-F5344CB8AC3E}">
        <p14:creationId xmlns:p14="http://schemas.microsoft.com/office/powerpoint/2010/main" val="38034853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228828" y="2159000"/>
            <a:ext cx="1734344" cy="2565400"/>
          </a:xfrm>
          <a:prstGeom prst="rect">
            <a:avLst/>
          </a:prstGeom>
          <a:noFill/>
          <a:ln/>
        </p:spPr>
        <p:txBody>
          <a:bodyPr wrap="square" lIns="0" tIns="0" rIns="0" bIns="0" rtlCol="0" anchor="t">
            <a:normAutofit lnSpcReduction="10000"/>
          </a:bodyPr>
          <a:lstStyle/>
          <a:p>
            <a:pPr marL="0" indent="0" algn="ctr">
              <a:lnSpc>
                <a:spcPts val="20000"/>
              </a:lnSpc>
              <a:buNone/>
            </a:pPr>
            <a:r>
              <a:rPr lang="en-US" sz="20000" b="1" dirty="0">
                <a:solidFill>
                  <a:srgbClr val="0E2A47"/>
                </a:solidFill>
                <a:latin typeface="Source Serif 4" pitchFamily="18" charset="0"/>
                <a:ea typeface="Source Serif 4" pitchFamily="18" charset="-122"/>
                <a:cs typeface="Source Serif 4" pitchFamily="18" charset="-120"/>
              </a:rPr>
              <a:t>3</a:t>
            </a:r>
            <a:endParaRPr lang="en-US" sz="20000" dirty="0"/>
          </a:p>
        </p:txBody>
      </p:sp>
      <p:sp>
        <p:nvSpPr>
          <p:cNvPr id="3" name="Pie Jorge Roja"/>
          <p:cNvSpPr txBox="1"/>
          <p:nvPr/>
        </p:nvSpPr>
        <p:spPr>
          <a:xfrm>
            <a:off x="812800" y="6400000"/>
            <a:ext cx="4000000" cy="260000"/>
          </a:xfrm>
          <a:prstGeom prst="rect">
            <a:avLst/>
          </a:prstGeom>
          <a:noFill/>
        </p:spPr>
        <p:txBody>
          <a:bodyPr wrap="square" anchor="ctr" lIns="0" rIns="0" tIns="0" bIns="0">
            <a:spAutoFit/>
          </a:bodyPr>
          <a:lstStyle/>
          <a:p>
            <a:pPr algn="l"/>
            <a:r>
              <a:rPr sz="1050">
                <a:solidFill>
                  <a:srgbClr val="5E6A78"/>
                </a:solidFill>
                <a:latin typeface="IBM Plex Sans"/>
              </a:rPr>
              <a:t>Jorge Rojas Rodríguez</a:t>
            </a:r>
          </a:p>
        </p:txBody>
      </p:sp>
      <p:sp>
        <p:nvSpPr>
          <p:cNvPr id="4" name="Pie 19"/>
          <p:cNvSpPr txBox="1"/>
          <p:nvPr/>
        </p:nvSpPr>
        <p:spPr>
          <a:xfrm>
            <a:off x="5596000" y="6400000"/>
            <a:ext cx="1000000" cy="260000"/>
          </a:xfrm>
          <a:prstGeom prst="rect">
            <a:avLst/>
          </a:prstGeom>
          <a:noFill/>
        </p:spPr>
        <p:txBody>
          <a:bodyPr wrap="square" anchor="ctr" lIns="0" rIns="0" tIns="0" bIns="0">
            <a:spAutoFit/>
          </a:bodyPr>
          <a:lstStyle/>
          <a:p>
            <a:pPr algn="ctr"/>
            <a:r>
              <a:rPr sz="1050">
                <a:solidFill>
                  <a:srgbClr val="5E6A78"/>
                </a:solidFill>
                <a:latin typeface="IBM Plex Sans"/>
              </a:rPr>
              <a:t>19</a:t>
            </a:r>
          </a:p>
        </p:txBody>
      </p:sp>
      <p:sp>
        <p:nvSpPr>
          <p:cNvPr id="5" name="Pie MedicinaCa"/>
          <p:cNvSpPr txBox="1"/>
          <p:nvPr/>
        </p:nvSpPr>
        <p:spPr>
          <a:xfrm>
            <a:off x="7379200" y="6400000"/>
            <a:ext cx="4000000" cy="260000"/>
          </a:xfrm>
          <a:prstGeom prst="rect">
            <a:avLst/>
          </a:prstGeom>
          <a:noFill/>
        </p:spPr>
        <p:txBody>
          <a:bodyPr wrap="square" anchor="ctr" lIns="0" rIns="0" tIns="0" bIns="0">
            <a:spAutoFit/>
          </a:bodyPr>
          <a:lstStyle/>
          <a:p>
            <a:pPr algn="r"/>
            <a:r>
              <a:rPr sz="1050">
                <a:solidFill>
                  <a:srgbClr val="5E6A78"/>
                </a:solidFill>
                <a:latin typeface="IBM Plex Sans"/>
              </a:rPr>
              <a:t>MedicinaCardiometabolica.com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812800" y="812800"/>
            <a:ext cx="457200" cy="50800"/>
          </a:xfrm>
          <a:prstGeom prst="roundRect">
            <a:avLst>
              <a:gd name="adj" fmla="val 50000"/>
            </a:avLst>
          </a:prstGeom>
          <a:solidFill>
            <a:srgbClr val="E07B24"/>
          </a:solidFill>
          <a:ln/>
        </p:spPr>
        <p:txBody>
          <a:bodyPr/>
          <a:lstStyle/>
          <a:p>
            <a:endParaRPr/>
          </a:p>
        </p:txBody>
      </p:sp>
      <p:sp>
        <p:nvSpPr>
          <p:cNvPr id="3" name="Text 1"/>
          <p:cNvSpPr/>
          <p:nvPr/>
        </p:nvSpPr>
        <p:spPr>
          <a:xfrm>
            <a:off x="812800" y="9525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B4541A"/>
                </a:solidFill>
                <a:latin typeface="IBM Plex Sans" pitchFamily="34" charset="0"/>
                <a:ea typeface="IBM Plex Sans" pitchFamily="34" charset="-122"/>
                <a:cs typeface="IBM Plex Sans" pitchFamily="34" charset="-120"/>
              </a:rPr>
              <a:t>TEORÍA · DIASTÓLICA E ÍNDICE DE SHOCK DIASTÓLICO</a:t>
            </a:r>
            <a:endParaRPr lang="en-US" sz="1200" dirty="0"/>
          </a:p>
        </p:txBody>
      </p:sp>
      <p:sp>
        <p:nvSpPr>
          <p:cNvPr id="4" name="Text 2"/>
          <p:cNvSpPr>
            <a:spLocks noGrp="1"/>
          </p:cNvSpPr>
          <p:nvPr>
            <p:ph type="title"/>
          </p:nvPr>
        </p:nvSpPr>
        <p:spPr>
          <a:xfrm>
            <a:off x="812800" y="1254720"/>
            <a:ext cx="10883392" cy="444500"/>
          </a:xfrm>
          <a:prstGeom prst="rect">
            <a:avLst/>
          </a:prstGeom>
          <a:noFill/>
          <a:ln/>
        </p:spPr>
        <p:txBody>
          <a:bodyPr wrap="square" lIns="0" tIns="0" rIns="0" bIns="0" rtlCol="0" anchor="t">
            <a:normAutofit/>
          </a:bodyPr>
          <a:lstStyle/>
          <a:p>
            <a:pPr marL="0" indent="0" algn="l">
              <a:lnSpc>
                <a:spcPts val="3300"/>
              </a:lnSpc>
              <a:buNone/>
            </a:pPr>
            <a:r>
              <a:rPr lang="en-US" sz="3000" b="1" i="0" dirty="0">
                <a:solidFill>
                  <a:srgbClr val="0E2A47"/>
                </a:solidFill>
                <a:latin typeface="Source Serif 4" pitchFamily="18" charset="0"/>
                <a:ea typeface="Source Serif 4" pitchFamily="18" charset="-122"/>
                <a:cs typeface="Source Serif 4" pitchFamily="18" charset="-120"/>
              </a:rPr>
              <a:t>PAD y DSI: dos maneras de leer el tono vascular</a:t>
            </a:r>
            <a:endParaRPr lang="en-US" sz="3000" dirty="0"/>
          </a:p>
        </p:txBody>
      </p:sp>
      <p:sp>
        <p:nvSpPr>
          <p:cNvPr id="5" name="Text 3"/>
          <p:cNvSpPr/>
          <p:nvPr/>
        </p:nvSpPr>
        <p:spPr>
          <a:xfrm>
            <a:off x="812800" y="1927820"/>
            <a:ext cx="6174232" cy="284427"/>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0E2A47"/>
                </a:solidFill>
                <a:latin typeface="IBM Plex Sans" pitchFamily="34" charset="0"/>
                <a:ea typeface="IBM Plex Sans" pitchFamily="34" charset="-122"/>
                <a:cs typeface="IBM Plex Sans" pitchFamily="34" charset="-120"/>
              </a:rPr>
              <a:t>Qué determina la PAD</a:t>
            </a:r>
            <a:endParaRPr lang="en-US" sz="1700" dirty="0"/>
          </a:p>
        </p:txBody>
      </p:sp>
      <p:sp>
        <p:nvSpPr>
          <p:cNvPr id="6" name="Text 4"/>
          <p:cNvSpPr/>
          <p:nvPr/>
        </p:nvSpPr>
        <p:spPr>
          <a:xfrm>
            <a:off x="812800" y="2313856"/>
            <a:ext cx="457200" cy="457200"/>
          </a:xfrm>
          <a:prstGeom prst="roundRect">
            <a:avLst>
              <a:gd name="adj" fmla="val 50000"/>
            </a:avLst>
          </a:prstGeom>
          <a:solidFill>
            <a:srgbClr val="1F6FB2"/>
          </a:solidFill>
          <a:ln/>
        </p:spPr>
        <p:txBody>
          <a:bodyPr wrap="square" lIns="0" tIns="0" rIns="0" bIns="0" rtlCol="0" anchor="ctr">
            <a:normAutofit/>
          </a:bodyPr>
          <a:lstStyle/>
          <a:p>
            <a:pPr marL="0" indent="0" algn="ctr">
              <a:lnSpc>
                <a:spcPts val="2240"/>
              </a:lnSpc>
              <a:buNone/>
            </a:pPr>
            <a:r>
              <a:rPr lang="en-US" sz="1600" b="1" dirty="0">
                <a:solidFill>
                  <a:srgbClr val="FFFFFF"/>
                </a:solidFill>
                <a:latin typeface="IBM Plex Sans" pitchFamily="34" charset="0"/>
                <a:ea typeface="IBM Plex Sans" pitchFamily="34" charset="-122"/>
                <a:cs typeface="IBM Plex Sans" pitchFamily="34" charset="-120"/>
              </a:rPr>
              <a:t>1</a:t>
            </a:r>
            <a:endParaRPr lang="en-US" sz="1600" dirty="0"/>
          </a:p>
        </p:txBody>
      </p:sp>
      <p:sp>
        <p:nvSpPr>
          <p:cNvPr id="7" name="Text 5"/>
          <p:cNvSpPr/>
          <p:nvPr/>
        </p:nvSpPr>
        <p:spPr>
          <a:xfrm>
            <a:off x="1397000" y="2417961"/>
            <a:ext cx="5572506" cy="274307"/>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3D4B5C"/>
                </a:solidFill>
                <a:latin typeface="IBM Plex Sans" pitchFamily="34" charset="0"/>
                <a:ea typeface="IBM Plex Sans" pitchFamily="34" charset="-122"/>
                <a:cs typeface="IBM Plex Sans" pitchFamily="34" charset="-120"/>
              </a:rPr>
              <a:t>Resistencia vascular periférica:</a:t>
            </a:r>
            <a:r>
              <a:rPr lang="en-US" sz="1400" dirty="0">
                <a:solidFill>
                  <a:srgbClr val="3D4B5C"/>
                </a:solidFill>
                <a:latin typeface="IBM Plex Sans" pitchFamily="34" charset="0"/>
                <a:ea typeface="IBM Plex Sans" pitchFamily="34" charset="-122"/>
                <a:cs typeface="IBM Plex Sans" pitchFamily="34" charset="-120"/>
              </a:rPr>
              <a:t> el factor principal</a:t>
            </a:r>
            <a:endParaRPr lang="en-US" sz="1400" dirty="0"/>
          </a:p>
        </p:txBody>
      </p:sp>
      <p:sp>
        <p:nvSpPr>
          <p:cNvPr id="8" name="Text 6"/>
          <p:cNvSpPr/>
          <p:nvPr/>
        </p:nvSpPr>
        <p:spPr>
          <a:xfrm>
            <a:off x="812800" y="2898056"/>
            <a:ext cx="457200" cy="457200"/>
          </a:xfrm>
          <a:prstGeom prst="roundRect">
            <a:avLst>
              <a:gd name="adj" fmla="val 50000"/>
            </a:avLst>
          </a:prstGeom>
          <a:solidFill>
            <a:srgbClr val="5A93CB"/>
          </a:solidFill>
          <a:ln/>
        </p:spPr>
        <p:txBody>
          <a:bodyPr wrap="square" lIns="0" tIns="0" rIns="0" bIns="0" rtlCol="0" anchor="ctr">
            <a:normAutofit/>
          </a:bodyPr>
          <a:lstStyle/>
          <a:p>
            <a:pPr marL="0" indent="0" algn="ctr">
              <a:lnSpc>
                <a:spcPts val="2240"/>
              </a:lnSpc>
              <a:buNone/>
            </a:pPr>
            <a:r>
              <a:rPr lang="en-US" sz="1600" b="1" dirty="0">
                <a:solidFill>
                  <a:srgbClr val="FFFFFF"/>
                </a:solidFill>
                <a:latin typeface="IBM Plex Sans" pitchFamily="34" charset="0"/>
                <a:ea typeface="IBM Plex Sans" pitchFamily="34" charset="-122"/>
                <a:cs typeface="IBM Plex Sans" pitchFamily="34" charset="-120"/>
              </a:rPr>
              <a:t>2</a:t>
            </a:r>
            <a:endParaRPr lang="en-US" sz="1600" dirty="0"/>
          </a:p>
        </p:txBody>
      </p:sp>
      <p:sp>
        <p:nvSpPr>
          <p:cNvPr id="9" name="Text 7"/>
          <p:cNvSpPr/>
          <p:nvPr/>
        </p:nvSpPr>
        <p:spPr>
          <a:xfrm>
            <a:off x="1397000" y="3002161"/>
            <a:ext cx="5572506" cy="274307"/>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3D4B5C"/>
                </a:solidFill>
                <a:latin typeface="IBM Plex Sans" pitchFamily="34" charset="0"/>
                <a:ea typeface="IBM Plex Sans" pitchFamily="34" charset="-122"/>
                <a:cs typeface="IBM Plex Sans" pitchFamily="34" charset="-120"/>
              </a:rPr>
              <a:t>Frecuencia cardíaca:</a:t>
            </a:r>
            <a:r>
              <a:rPr lang="en-US" sz="1400" dirty="0">
                <a:solidFill>
                  <a:srgbClr val="3D4B5C"/>
                </a:solidFill>
                <a:latin typeface="IBM Plex Sans" pitchFamily="34" charset="0"/>
                <a:ea typeface="IBM Plex Sans" pitchFamily="34" charset="-122"/>
                <a:cs typeface="IBM Plex Sans" pitchFamily="34" charset="-120"/>
              </a:rPr>
              <a:t> cuanto más rápida, menos dura la diástole</a:t>
            </a:r>
            <a:endParaRPr lang="en-US" sz="1400" dirty="0"/>
          </a:p>
        </p:txBody>
      </p:sp>
      <p:sp>
        <p:nvSpPr>
          <p:cNvPr id="10" name="Text 8"/>
          <p:cNvSpPr/>
          <p:nvPr/>
        </p:nvSpPr>
        <p:spPr>
          <a:xfrm>
            <a:off x="812800" y="3482256"/>
            <a:ext cx="457200" cy="457200"/>
          </a:xfrm>
          <a:prstGeom prst="roundRect">
            <a:avLst>
              <a:gd name="adj" fmla="val 50000"/>
            </a:avLst>
          </a:prstGeom>
          <a:solidFill>
            <a:srgbClr val="9AA8B6"/>
          </a:solidFill>
          <a:ln/>
        </p:spPr>
        <p:txBody>
          <a:bodyPr wrap="square" lIns="0" tIns="0" rIns="0" bIns="0" rtlCol="0" anchor="ctr">
            <a:normAutofit/>
          </a:bodyPr>
          <a:lstStyle/>
          <a:p>
            <a:pPr marL="0" indent="0" algn="ctr">
              <a:lnSpc>
                <a:spcPts val="2240"/>
              </a:lnSpc>
              <a:buNone/>
            </a:pPr>
            <a:r>
              <a:rPr lang="en-US" sz="1600" b="1" dirty="0">
                <a:solidFill>
                  <a:srgbClr val="FFFFFF"/>
                </a:solidFill>
                <a:latin typeface="IBM Plex Sans" pitchFamily="34" charset="0"/>
                <a:ea typeface="IBM Plex Sans" pitchFamily="34" charset="-122"/>
                <a:cs typeface="IBM Plex Sans" pitchFamily="34" charset="-120"/>
              </a:rPr>
              <a:t>3</a:t>
            </a:r>
            <a:endParaRPr lang="en-US" sz="1600" dirty="0"/>
          </a:p>
        </p:txBody>
      </p:sp>
      <p:sp>
        <p:nvSpPr>
          <p:cNvPr id="11" name="Text 9"/>
          <p:cNvSpPr/>
          <p:nvPr/>
        </p:nvSpPr>
        <p:spPr>
          <a:xfrm>
            <a:off x="1397000" y="3586361"/>
            <a:ext cx="5572506" cy="274307"/>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3D4B5C"/>
                </a:solidFill>
                <a:latin typeface="IBM Plex Sans" pitchFamily="34" charset="0"/>
                <a:ea typeface="IBM Plex Sans" pitchFamily="34" charset="-122"/>
                <a:cs typeface="IBM Plex Sans" pitchFamily="34" charset="-120"/>
              </a:rPr>
              <a:t>Rigidez arterial:</a:t>
            </a:r>
            <a:r>
              <a:rPr lang="en-US" sz="1400" dirty="0">
                <a:solidFill>
                  <a:srgbClr val="3D4B5C"/>
                </a:solidFill>
                <a:latin typeface="IBM Plex Sans" pitchFamily="34" charset="0"/>
                <a:ea typeface="IBM Plex Sans" pitchFamily="34" charset="-122"/>
                <a:cs typeface="IBM Plex Sans" pitchFamily="34" charset="-120"/>
              </a:rPr>
              <a:t> menor peso</a:t>
            </a:r>
            <a:endParaRPr lang="en-US" sz="1400" dirty="0"/>
          </a:p>
        </p:txBody>
      </p:sp>
      <p:sp>
        <p:nvSpPr>
          <p:cNvPr id="12" name="Shape 10"/>
          <p:cNvSpPr/>
          <p:nvPr/>
        </p:nvSpPr>
        <p:spPr>
          <a:xfrm>
            <a:off x="812800" y="4066456"/>
            <a:ext cx="5994400" cy="741627"/>
          </a:xfrm>
          <a:prstGeom prst="roundRect">
            <a:avLst>
              <a:gd name="adj" fmla="val 13700"/>
            </a:avLst>
          </a:prstGeom>
          <a:solidFill>
            <a:srgbClr val="FDEEDF"/>
          </a:solidFill>
          <a:ln/>
        </p:spPr>
        <p:txBody>
          <a:bodyPr/>
          <a:lstStyle/>
          <a:p>
            <a:endParaRPr/>
          </a:p>
        </p:txBody>
      </p:sp>
      <p:pic>
        <p:nvPicPr>
          <p:cNvPr id="13" name="Image 0" descr="Warning"/>
          <p:cNvPicPr>
            <a:picLocks noChangeAspect="1"/>
          </p:cNvPicPr>
          <p:nvPr/>
        </p:nvPicPr>
        <p:blipFill>
          <a:blip r:embed="rId3"/>
          <a:srcRect/>
          <a:stretch/>
        </p:blipFill>
        <p:spPr>
          <a:xfrm>
            <a:off x="977900" y="4297561"/>
            <a:ext cx="279400" cy="279400"/>
          </a:xfrm>
          <a:prstGeom prst="rect">
            <a:avLst/>
          </a:prstGeom>
        </p:spPr>
      </p:pic>
      <p:sp>
        <p:nvSpPr>
          <p:cNvPr id="14" name="Text 11"/>
          <p:cNvSpPr/>
          <p:nvPr/>
        </p:nvSpPr>
        <p:spPr>
          <a:xfrm>
            <a:off x="1371600" y="4206156"/>
            <a:ext cx="5428615" cy="487627"/>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5A2A0C"/>
                </a:solidFill>
                <a:latin typeface="IBM Plex Sans" pitchFamily="34" charset="0"/>
                <a:ea typeface="IBM Plex Sans" pitchFamily="34" charset="-122"/>
                <a:cs typeface="IBM Plex Sans" pitchFamily="34" charset="-120"/>
              </a:rPr>
              <a:t>El ventrículo izquierdo se perfunde en diástole: PAD baja más taquicardia = menos flujo coronario.</a:t>
            </a:r>
            <a:endParaRPr lang="en-US" sz="1300" dirty="0"/>
          </a:p>
        </p:txBody>
      </p:sp>
      <p:sp>
        <p:nvSpPr>
          <p:cNvPr id="15" name="Shape 12"/>
          <p:cNvSpPr/>
          <p:nvPr/>
        </p:nvSpPr>
        <p:spPr>
          <a:xfrm>
            <a:off x="7061200" y="1927820"/>
            <a:ext cx="4318000" cy="609600"/>
          </a:xfrm>
          <a:prstGeom prst="roundRect">
            <a:avLst>
              <a:gd name="adj" fmla="val 16667"/>
            </a:avLst>
          </a:prstGeom>
          <a:solidFill>
            <a:srgbClr val="F4F5F7"/>
          </a:solidFill>
          <a:ln/>
        </p:spPr>
        <p:txBody>
          <a:bodyPr/>
          <a:lstStyle/>
          <a:p>
            <a:endParaRPr/>
          </a:p>
        </p:txBody>
      </p:sp>
      <p:sp>
        <p:nvSpPr>
          <p:cNvPr id="16" name="Text 13"/>
          <p:cNvSpPr/>
          <p:nvPr/>
        </p:nvSpPr>
        <p:spPr>
          <a:xfrm>
            <a:off x="7239000" y="2108138"/>
            <a:ext cx="2225199" cy="274307"/>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D4B5C"/>
                </a:solidFill>
                <a:latin typeface="IBM Plex Sans" pitchFamily="34" charset="0"/>
                <a:ea typeface="IBM Plex Sans" pitchFamily="34" charset="-122"/>
                <a:cs typeface="IBM Plex Sans" pitchFamily="34" charset="-120"/>
              </a:rPr>
              <a:t>Índice de shock clásico</a:t>
            </a:r>
            <a:endParaRPr lang="en-US" sz="1400" dirty="0"/>
          </a:p>
        </p:txBody>
      </p:sp>
      <p:sp>
        <p:nvSpPr>
          <p:cNvPr id="17" name="Text 14"/>
          <p:cNvSpPr/>
          <p:nvPr/>
        </p:nvSpPr>
        <p:spPr>
          <a:xfrm>
            <a:off x="10003393" y="2054820"/>
            <a:ext cx="1198007" cy="381000"/>
          </a:xfrm>
          <a:prstGeom prst="rect">
            <a:avLst/>
          </a:prstGeom>
          <a:noFill/>
          <a:ln/>
        </p:spPr>
        <p:txBody>
          <a:bodyPr wrap="square" lIns="0" tIns="0" rIns="0" bIns="0" rtlCol="0" anchor="t">
            <a:normAutofit/>
          </a:bodyPr>
          <a:lstStyle/>
          <a:p>
            <a:pPr marL="0" indent="0" algn="r">
              <a:lnSpc>
                <a:spcPts val="2800"/>
              </a:lnSpc>
              <a:buNone/>
            </a:pPr>
            <a:r>
              <a:rPr lang="en-US" sz="2000" b="1" dirty="0">
                <a:solidFill>
                  <a:srgbClr val="0E2A47"/>
                </a:solidFill>
                <a:latin typeface="Source Serif 4" pitchFamily="18" charset="0"/>
                <a:ea typeface="Source Serif 4" pitchFamily="18" charset="-122"/>
                <a:cs typeface="Source Serif 4" pitchFamily="18" charset="-120"/>
              </a:rPr>
              <a:t>FC / PAS</a:t>
            </a:r>
            <a:endParaRPr lang="en-US" sz="2000" dirty="0"/>
          </a:p>
        </p:txBody>
      </p:sp>
      <p:sp>
        <p:nvSpPr>
          <p:cNvPr id="18" name="Shape 15"/>
          <p:cNvSpPr/>
          <p:nvPr/>
        </p:nvSpPr>
        <p:spPr>
          <a:xfrm>
            <a:off x="7061200" y="2651720"/>
            <a:ext cx="4318000" cy="609600"/>
          </a:xfrm>
          <a:prstGeom prst="roundRect">
            <a:avLst>
              <a:gd name="adj" fmla="val 16667"/>
            </a:avLst>
          </a:prstGeom>
          <a:solidFill>
            <a:srgbClr val="F4F5F7"/>
          </a:solidFill>
          <a:ln/>
        </p:spPr>
        <p:txBody>
          <a:bodyPr/>
          <a:lstStyle/>
          <a:p>
            <a:endParaRPr/>
          </a:p>
        </p:txBody>
      </p:sp>
      <p:sp>
        <p:nvSpPr>
          <p:cNvPr id="19" name="Text 16"/>
          <p:cNvSpPr/>
          <p:nvPr/>
        </p:nvSpPr>
        <p:spPr>
          <a:xfrm>
            <a:off x="7239000" y="2832038"/>
            <a:ext cx="2534510" cy="274307"/>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D4B5C"/>
                </a:solidFill>
                <a:latin typeface="IBM Plex Sans" pitchFamily="34" charset="0"/>
                <a:ea typeface="IBM Plex Sans" pitchFamily="34" charset="-122"/>
                <a:cs typeface="IBM Plex Sans" pitchFamily="34" charset="-120"/>
              </a:rPr>
              <a:t>Índice de shock modificado</a:t>
            </a:r>
            <a:endParaRPr lang="en-US" sz="1400" dirty="0"/>
          </a:p>
        </p:txBody>
      </p:sp>
      <p:sp>
        <p:nvSpPr>
          <p:cNvPr id="20" name="Text 17"/>
          <p:cNvSpPr/>
          <p:nvPr/>
        </p:nvSpPr>
        <p:spPr>
          <a:xfrm>
            <a:off x="9897904" y="2778720"/>
            <a:ext cx="1303496" cy="381000"/>
          </a:xfrm>
          <a:prstGeom prst="rect">
            <a:avLst/>
          </a:prstGeom>
          <a:noFill/>
          <a:ln/>
        </p:spPr>
        <p:txBody>
          <a:bodyPr wrap="square" lIns="0" tIns="0" rIns="0" bIns="0" rtlCol="0" anchor="t">
            <a:normAutofit/>
          </a:bodyPr>
          <a:lstStyle/>
          <a:p>
            <a:pPr marL="0" indent="0" algn="r">
              <a:lnSpc>
                <a:spcPts val="2800"/>
              </a:lnSpc>
              <a:buNone/>
            </a:pPr>
            <a:r>
              <a:rPr lang="en-US" sz="2000" b="1" dirty="0">
                <a:solidFill>
                  <a:srgbClr val="0E2A47"/>
                </a:solidFill>
                <a:latin typeface="Source Serif 4" pitchFamily="18" charset="0"/>
                <a:ea typeface="Source Serif 4" pitchFamily="18" charset="-122"/>
                <a:cs typeface="Source Serif 4" pitchFamily="18" charset="-120"/>
              </a:rPr>
              <a:t>FC / PAM</a:t>
            </a:r>
            <a:endParaRPr lang="en-US" sz="2000" dirty="0"/>
          </a:p>
        </p:txBody>
      </p:sp>
      <p:sp>
        <p:nvSpPr>
          <p:cNvPr id="21" name="Shape 18"/>
          <p:cNvSpPr/>
          <p:nvPr/>
        </p:nvSpPr>
        <p:spPr>
          <a:xfrm>
            <a:off x="7061200" y="3375620"/>
            <a:ext cx="4318000" cy="1071827"/>
          </a:xfrm>
          <a:prstGeom prst="roundRect">
            <a:avLst>
              <a:gd name="adj" fmla="val 9479"/>
            </a:avLst>
          </a:prstGeom>
          <a:solidFill>
            <a:srgbClr val="E07B24"/>
          </a:solidFill>
          <a:ln/>
        </p:spPr>
        <p:txBody>
          <a:bodyPr/>
          <a:lstStyle/>
          <a:p>
            <a:endParaRPr/>
          </a:p>
        </p:txBody>
      </p:sp>
      <p:sp>
        <p:nvSpPr>
          <p:cNvPr id="22" name="Text 19"/>
          <p:cNvSpPr/>
          <p:nvPr/>
        </p:nvSpPr>
        <p:spPr>
          <a:xfrm>
            <a:off x="7239000" y="3555938"/>
            <a:ext cx="2545060" cy="274307"/>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2B1404"/>
                </a:solidFill>
                <a:latin typeface="IBM Plex Sans" pitchFamily="34" charset="0"/>
                <a:ea typeface="IBM Plex Sans" pitchFamily="34" charset="-122"/>
                <a:cs typeface="IBM Plex Sans" pitchFamily="34" charset="-120"/>
              </a:rPr>
              <a:t>Índice de shock diastólico</a:t>
            </a:r>
            <a:endParaRPr lang="en-US" sz="1400" dirty="0"/>
          </a:p>
        </p:txBody>
      </p:sp>
      <p:sp>
        <p:nvSpPr>
          <p:cNvPr id="23" name="Text 20"/>
          <p:cNvSpPr/>
          <p:nvPr/>
        </p:nvSpPr>
        <p:spPr>
          <a:xfrm>
            <a:off x="9951879" y="3502620"/>
            <a:ext cx="1249521" cy="381000"/>
          </a:xfrm>
          <a:prstGeom prst="rect">
            <a:avLst/>
          </a:prstGeom>
          <a:noFill/>
          <a:ln/>
        </p:spPr>
        <p:txBody>
          <a:bodyPr wrap="square" lIns="0" tIns="0" rIns="0" bIns="0" rtlCol="0" anchor="t">
            <a:normAutofit/>
          </a:bodyPr>
          <a:lstStyle/>
          <a:p>
            <a:pPr marL="0" indent="0" algn="r">
              <a:lnSpc>
                <a:spcPts val="2800"/>
              </a:lnSpc>
              <a:buNone/>
            </a:pPr>
            <a:r>
              <a:rPr lang="en-US" sz="2000" b="1" dirty="0">
                <a:solidFill>
                  <a:srgbClr val="2B1404"/>
                </a:solidFill>
                <a:latin typeface="Source Serif 4" pitchFamily="18" charset="0"/>
                <a:ea typeface="Source Serif 4" pitchFamily="18" charset="-122"/>
                <a:cs typeface="Source Serif 4" pitchFamily="18" charset="-120"/>
              </a:rPr>
              <a:t>FC / PAD</a:t>
            </a:r>
            <a:endParaRPr lang="en-US" sz="2000" dirty="0"/>
          </a:p>
        </p:txBody>
      </p:sp>
      <p:sp>
        <p:nvSpPr>
          <p:cNvPr id="24" name="Text 21"/>
          <p:cNvSpPr/>
          <p:nvPr/>
        </p:nvSpPr>
        <p:spPr>
          <a:xfrm>
            <a:off x="7239000" y="3909020"/>
            <a:ext cx="4081272" cy="436827"/>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2B1404"/>
                </a:solidFill>
                <a:latin typeface="IBM Plex Sans" pitchFamily="34" charset="0"/>
                <a:ea typeface="IBM Plex Sans" pitchFamily="34" charset="-122"/>
                <a:cs typeface="IBM Plex Sans" pitchFamily="34" charset="-120"/>
              </a:rPr>
              <a:t>Suma taquicardia y pérdida de tono. En sepsis predijo mejor que el clásico.</a:t>
            </a:r>
            <a:endParaRPr lang="en-US" sz="1200" dirty="0"/>
          </a:p>
        </p:txBody>
      </p:sp>
      <p:sp>
        <p:nvSpPr>
          <p:cNvPr id="26" name="TextBox 25"/>
          <p:cNvSpPr txBox="1"/>
          <p:nvPr/>
        </p:nvSpPr>
        <p:spPr>
          <a:xfrm>
            <a:off x="812800" y="4980000"/>
            <a:ext cx="10566400" cy="260000"/>
          </a:xfrm>
          <a:prstGeom prst="rect">
            <a:avLst/>
          </a:prstGeom>
          <a:noFill/>
        </p:spPr>
        <p:txBody>
          <a:bodyPr wrap="square" lIns="0" rIns="0" anchor="t">
            <a:spAutoFit/>
          </a:bodyPr>
          <a:lstStyle/>
          <a:p>
            <a:pPr algn="l"/>
            <a:r>
              <a:rPr sz="1300" b="1">
                <a:solidFill>
                  <a:srgbClr val="0E2A47"/>
                </a:solidFill>
                <a:latin typeface="IBM Plex Sans"/>
              </a:rPr>
              <a:t>Puntos de corte usados en sepsis</a:t>
            </a:r>
            <a:r>
              <a:rPr sz="1200" b="0">
                <a:solidFill>
                  <a:srgbClr val="3D4B5C"/>
                </a:solidFill>
                <a:latin typeface="IBM Plex Sans"/>
              </a:rPr>
              <a:t>  ·  ninguno validado como meta de tratamiento</a:t>
            </a:r>
          </a:p>
        </p:txBody>
      </p:sp>
      <p:sp>
        <p:nvSpPr>
          <p:cNvPr id="27" name="Rounded Rectangle 26"/>
          <p:cNvSpPr/>
          <p:nvPr/>
        </p:nvSpPr>
        <p:spPr>
          <a:xfrm>
            <a:off x="812800" y="5280000"/>
            <a:ext cx="3435466" cy="700000"/>
          </a:xfrm>
          <a:prstGeom prst="roundRect">
            <a:avLst>
              <a:gd name="adj" fmla="val 8000"/>
            </a:avLst>
          </a:prstGeom>
          <a:solidFill>
            <a:srgbClr val="F2F4F6"/>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150" b="1">
                <a:solidFill>
                  <a:srgbClr val="0E2A47"/>
                </a:solidFill>
                <a:latin typeface="IBM Plex Sans"/>
              </a:rPr>
              <a:t>Índice de shock (FC / PAS)   </a:t>
            </a:r>
            <a:r>
              <a:rPr sz="2000" b="1">
                <a:solidFill>
                  <a:srgbClr val="0E2A47"/>
                </a:solidFill>
                <a:latin typeface="IBM Plex Sans"/>
              </a:rPr>
              <a:t>≥ 1,0</a:t>
            </a:r>
          </a:p>
          <a:p>
            <a:pPr algn="ctr"/>
            <a:r>
              <a:rPr sz="950" b="0">
                <a:solidFill>
                  <a:srgbClr val="5E6A78"/>
                </a:solidFill>
                <a:latin typeface="IBM Plex Sans"/>
              </a:rPr>
              <a:t>Normal 0,5–0,7 · Middleton 2019</a:t>
            </a:r>
          </a:p>
        </p:txBody>
      </p:sp>
      <p:sp>
        <p:nvSpPr>
          <p:cNvPr id="28" name="Rounded Rectangle 27"/>
          <p:cNvSpPr/>
          <p:nvPr/>
        </p:nvSpPr>
        <p:spPr>
          <a:xfrm>
            <a:off x="4378266" y="5280000"/>
            <a:ext cx="3435466" cy="700000"/>
          </a:xfrm>
          <a:prstGeom prst="roundRect">
            <a:avLst>
              <a:gd name="adj" fmla="val 8000"/>
            </a:avLst>
          </a:prstGeom>
          <a:solidFill>
            <a:srgbClr val="F2F4F6"/>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150" b="1">
                <a:solidFill>
                  <a:srgbClr val="0E2A47"/>
                </a:solidFill>
                <a:latin typeface="IBM Plex Sans"/>
              </a:rPr>
              <a:t>Modificado (FC / PAM)   </a:t>
            </a:r>
            <a:r>
              <a:rPr sz="2000" b="1">
                <a:solidFill>
                  <a:srgbClr val="0E2A47"/>
                </a:solidFill>
                <a:latin typeface="IBM Plex Sans"/>
              </a:rPr>
              <a:t>≥ 1,3</a:t>
            </a:r>
          </a:p>
          <a:p>
            <a:pPr algn="ctr"/>
            <a:r>
              <a:rPr sz="950" b="0">
                <a:solidFill>
                  <a:srgbClr val="5E6A78"/>
                </a:solidFill>
                <a:latin typeface="IBM Plex Sans"/>
              </a:rPr>
              <a:t>Jayaprakash 2018 · en Middleton 2019</a:t>
            </a:r>
          </a:p>
        </p:txBody>
      </p:sp>
      <p:sp>
        <p:nvSpPr>
          <p:cNvPr id="29" name="Rounded Rectangle 28"/>
          <p:cNvSpPr/>
          <p:nvPr/>
        </p:nvSpPr>
        <p:spPr>
          <a:xfrm>
            <a:off x="7943732" y="5280000"/>
            <a:ext cx="3435466" cy="700000"/>
          </a:xfrm>
          <a:prstGeom prst="roundRect">
            <a:avLst>
              <a:gd name="adj" fmla="val 8000"/>
            </a:avLst>
          </a:prstGeom>
          <a:solidFill>
            <a:srgbClr val="FDEED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150" b="1">
                <a:solidFill>
                  <a:srgbClr val="8A3E12"/>
                </a:solidFill>
                <a:latin typeface="IBM Plex Sans"/>
              </a:rPr>
              <a:t>Diastólico (FC / PAD)   </a:t>
            </a:r>
            <a:r>
              <a:rPr sz="2000" b="1">
                <a:solidFill>
                  <a:srgbClr val="8A3E12"/>
                </a:solidFill>
                <a:latin typeface="IBM Plex Sans"/>
              </a:rPr>
              <a:t>≥ 2,0</a:t>
            </a:r>
          </a:p>
          <a:p>
            <a:pPr algn="ctr"/>
            <a:r>
              <a:rPr sz="950" b="0">
                <a:solidFill>
                  <a:srgbClr val="5E6A78"/>
                </a:solidFill>
                <a:latin typeface="IBM Plex Sans"/>
              </a:rPr>
              <a:t>Kim 2022; Jeon 2024</a:t>
            </a:r>
          </a:p>
        </p:txBody>
      </p:sp>
      <p:sp>
        <p:nvSpPr>
          <p:cNvPr id="30" name="Pie Jorge Roja"/>
          <p:cNvSpPr txBox="1"/>
          <p:nvPr/>
        </p:nvSpPr>
        <p:spPr>
          <a:xfrm>
            <a:off x="812800" y="6400000"/>
            <a:ext cx="4000000" cy="260000"/>
          </a:xfrm>
          <a:prstGeom prst="rect">
            <a:avLst/>
          </a:prstGeom>
          <a:noFill/>
        </p:spPr>
        <p:txBody>
          <a:bodyPr wrap="square" anchor="ctr" lIns="0" rIns="0" tIns="0" bIns="0">
            <a:spAutoFit/>
          </a:bodyPr>
          <a:lstStyle/>
          <a:p>
            <a:pPr algn="l"/>
            <a:r>
              <a:rPr sz="1050">
                <a:solidFill>
                  <a:srgbClr val="5E6A78"/>
                </a:solidFill>
                <a:latin typeface="IBM Plex Sans"/>
              </a:rPr>
              <a:t>Jorge Rojas Rodríguez</a:t>
            </a:r>
          </a:p>
        </p:txBody>
      </p:sp>
      <p:sp>
        <p:nvSpPr>
          <p:cNvPr id="31" name="Pie 20"/>
          <p:cNvSpPr txBox="1"/>
          <p:nvPr/>
        </p:nvSpPr>
        <p:spPr>
          <a:xfrm>
            <a:off x="5596000" y="6400000"/>
            <a:ext cx="1000000" cy="260000"/>
          </a:xfrm>
          <a:prstGeom prst="rect">
            <a:avLst/>
          </a:prstGeom>
          <a:noFill/>
        </p:spPr>
        <p:txBody>
          <a:bodyPr wrap="square" anchor="ctr" lIns="0" rIns="0" tIns="0" bIns="0">
            <a:spAutoFit/>
          </a:bodyPr>
          <a:lstStyle/>
          <a:p>
            <a:pPr algn="ctr"/>
            <a:r>
              <a:rPr sz="1050">
                <a:solidFill>
                  <a:srgbClr val="5E6A78"/>
                </a:solidFill>
                <a:latin typeface="IBM Plex Sans"/>
              </a:rPr>
              <a:t>20</a:t>
            </a:r>
          </a:p>
        </p:txBody>
      </p:sp>
      <p:sp>
        <p:nvSpPr>
          <p:cNvPr id="32" name="Pie MedicinaCa"/>
          <p:cNvSpPr txBox="1"/>
          <p:nvPr/>
        </p:nvSpPr>
        <p:spPr>
          <a:xfrm>
            <a:off x="7379200" y="6400000"/>
            <a:ext cx="4000000" cy="260000"/>
          </a:xfrm>
          <a:prstGeom prst="rect">
            <a:avLst/>
          </a:prstGeom>
          <a:noFill/>
        </p:spPr>
        <p:txBody>
          <a:bodyPr wrap="square" anchor="ctr" lIns="0" rIns="0" tIns="0" bIns="0">
            <a:spAutoFit/>
          </a:bodyPr>
          <a:lstStyle/>
          <a:p>
            <a:pPr algn="r"/>
            <a:r>
              <a:rPr sz="1050">
                <a:solidFill>
                  <a:srgbClr val="5E6A78"/>
                </a:solidFill>
                <a:latin typeface="IBM Plex Sans"/>
              </a:rPr>
              <a:t>MedicinaCardiometabolica.com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812800" y="812800"/>
            <a:ext cx="457200" cy="50800"/>
          </a:xfrm>
          <a:prstGeom prst="roundRect">
            <a:avLst>
              <a:gd name="adj" fmla="val 50000"/>
            </a:avLst>
          </a:prstGeom>
          <a:solidFill>
            <a:srgbClr val="E07B24"/>
          </a:solidFill>
          <a:ln/>
        </p:spPr>
        <p:txBody>
          <a:bodyPr/>
          <a:lstStyle/>
          <a:p>
            <a:endParaRPr/>
          </a:p>
        </p:txBody>
      </p:sp>
      <p:sp>
        <p:nvSpPr>
          <p:cNvPr id="3" name="Text 1"/>
          <p:cNvSpPr/>
          <p:nvPr/>
        </p:nvSpPr>
        <p:spPr>
          <a:xfrm>
            <a:off x="812800" y="9525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B4541A"/>
                </a:solidFill>
                <a:latin typeface="IBM Plex Sans" pitchFamily="34" charset="0"/>
                <a:ea typeface="IBM Plex Sans" pitchFamily="34" charset="-122"/>
                <a:cs typeface="IBM Plex Sans" pitchFamily="34" charset="-120"/>
              </a:rPr>
              <a:t>PRESIÓN ARTERIAL DIASTÓLICA</a:t>
            </a:r>
            <a:endParaRPr lang="en-US" sz="1200" dirty="0"/>
          </a:p>
        </p:txBody>
      </p:sp>
      <p:sp>
        <p:nvSpPr>
          <p:cNvPr id="4" name="Text 2"/>
          <p:cNvSpPr>
            <a:spLocks noGrp="1"/>
          </p:cNvSpPr>
          <p:nvPr>
            <p:ph type="title"/>
          </p:nvPr>
        </p:nvSpPr>
        <p:spPr>
          <a:xfrm>
            <a:off x="812800" y="1254720"/>
            <a:ext cx="10883392" cy="444500"/>
          </a:xfrm>
          <a:prstGeom prst="rect">
            <a:avLst/>
          </a:prstGeom>
          <a:noFill/>
          <a:ln/>
        </p:spPr>
        <p:txBody>
          <a:bodyPr wrap="square" lIns="0" tIns="0" rIns="0" bIns="0" rtlCol="0" anchor="t">
            <a:normAutofit/>
          </a:bodyPr>
          <a:lstStyle/>
          <a:p>
            <a:pPr marL="0" indent="0" algn="l">
              <a:lnSpc>
                <a:spcPts val="3300"/>
              </a:lnSpc>
              <a:buNone/>
            </a:pPr>
            <a:r>
              <a:rPr lang="en-US" sz="3000" b="1" i="0" dirty="0">
                <a:solidFill>
                  <a:srgbClr val="0E2A47"/>
                </a:solidFill>
                <a:latin typeface="Source Serif 4" pitchFamily="18" charset="0"/>
                <a:ea typeface="Source Serif 4" pitchFamily="18" charset="-122"/>
                <a:cs typeface="Source Serif 4" pitchFamily="18" charset="-120"/>
              </a:rPr>
              <a:t>Cuando la diastólica se hunde, falta tono</a:t>
            </a:r>
            <a:endParaRPr lang="en-US" sz="3000" dirty="0"/>
          </a:p>
        </p:txBody>
      </p:sp>
      <p:pic>
        <p:nvPicPr>
          <p:cNvPr id="5" name="Image 0" descr="Curva de presión con la diastólica por debajo de la línea de 50 mmHg, en la zona de vasoplejía probable"/>
          <p:cNvPicPr>
            <a:picLocks noChangeAspect="1"/>
          </p:cNvPicPr>
          <p:nvPr/>
        </p:nvPicPr>
        <p:blipFill>
          <a:blip r:embed="rId3"/>
          <a:srcRect/>
          <a:stretch/>
        </p:blipFill>
        <p:spPr>
          <a:xfrm>
            <a:off x="812800" y="2678385"/>
            <a:ext cx="5715000" cy="2413000"/>
          </a:xfrm>
          <a:prstGeom prst="rect">
            <a:avLst/>
          </a:prstGeom>
        </p:spPr>
      </p:pic>
      <p:sp>
        <p:nvSpPr>
          <p:cNvPr id="6" name="Text 3"/>
          <p:cNvSpPr/>
          <p:nvPr/>
        </p:nvSpPr>
        <p:spPr>
          <a:xfrm>
            <a:off x="6578600" y="4024585"/>
            <a:ext cx="635000" cy="256514"/>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B4541A"/>
                </a:solidFill>
                <a:latin typeface="IBM Plex Sans" pitchFamily="34" charset="0"/>
                <a:ea typeface="IBM Plex Sans" pitchFamily="34" charset="-122"/>
                <a:cs typeface="IBM Plex Sans" pitchFamily="34" charset="-120"/>
              </a:rPr>
              <a:t>50</a:t>
            </a:r>
            <a:endParaRPr lang="en-US" sz="1300" dirty="0"/>
          </a:p>
        </p:txBody>
      </p:sp>
      <p:sp>
        <p:nvSpPr>
          <p:cNvPr id="7" name="Text 4"/>
          <p:cNvSpPr/>
          <p:nvPr/>
        </p:nvSpPr>
        <p:spPr>
          <a:xfrm>
            <a:off x="3479800" y="4519885"/>
            <a:ext cx="3505200" cy="256514"/>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8A3E12"/>
                </a:solidFill>
                <a:latin typeface="IBM Plex Sans" pitchFamily="34" charset="0"/>
                <a:ea typeface="IBM Plex Sans" pitchFamily="34" charset="-122"/>
                <a:cs typeface="IBM Plex Sans" pitchFamily="34" charset="-120"/>
              </a:rPr>
              <a:t>PAD &lt; 50 mmHg: vasoplejía probable</a:t>
            </a:r>
            <a:endParaRPr lang="en-US" sz="1300" dirty="0"/>
          </a:p>
        </p:txBody>
      </p:sp>
      <p:sp>
        <p:nvSpPr>
          <p:cNvPr id="15" name="Text 12"/>
          <p:cNvSpPr/>
          <p:nvPr/>
        </p:nvSpPr>
        <p:spPr>
          <a:xfrm>
            <a:off x="812800" y="6100000"/>
            <a:ext cx="10883392" cy="238720"/>
          </a:xfrm>
          <a:prstGeom prst="rect">
            <a:avLst/>
          </a:prstGeom>
          <a:noFill/>
          <a:ln/>
        </p:spPr>
        <p:txBody>
          <a:bodyPr wrap="square" lIns="0" tIns="0" rIns="0" bIns="0" rtlCol="0" anchor="t">
            <a:normAutofit/>
          </a:bodyPr>
          <a:lstStyle/>
          <a:p>
            <a:pPr marL="0" indent="0" algn="l">
              <a:lnSpc>
                <a:spcPts val="1680"/>
              </a:lnSpc>
              <a:buNone/>
            </a:pPr>
            <a:r>
              <a:rPr lang="en-US" sz="1000" dirty="0">
                <a:solidFill>
                  <a:srgbClr val="5E6A78"/>
                </a:solidFill>
                <a:latin typeface="IBM Plex Sans" pitchFamily="34" charset="0"/>
                <a:ea typeface="IBM Plex Sans" pitchFamily="34" charset="-122"/>
                <a:cs typeface="IBM Plex Sans" pitchFamily="34" charset="-120"/>
              </a:rPr>
              <a:t>No sustituye la meta de PAM ≥ 65 mmHg</a:t>
            </a:r>
            <a:endParaRPr lang="en-US" sz="1200" dirty="0"/>
          </a:p>
        </p:txBody>
      </p:sp>
      <p:sp>
        <p:nvSpPr>
          <p:cNvPr id="16" name="Rounded Rectangle 15"/>
          <p:cNvSpPr/>
          <p:nvPr/>
        </p:nvSpPr>
        <p:spPr>
          <a:xfrm>
            <a:off x="7467600" y="1950000"/>
            <a:ext cx="3911600" cy="1480000"/>
          </a:xfrm>
          <a:prstGeom prst="roundRect">
            <a:avLst>
              <a:gd name="adj" fmla="val 10000"/>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wrap="square" lIns="182880" rIns="182880" rtlCol="0" anchor="ctr"/>
          <a:lstStyle/>
          <a:p>
            <a:pPr algn="l"/>
            <a:r>
              <a:rPr sz="1150" b="1" dirty="0">
                <a:solidFill>
                  <a:srgbClr val="F0A35E"/>
                </a:solidFill>
                <a:latin typeface="IBM Plex Sans"/>
              </a:rPr>
              <a:t>ANDROMEDA-SHOCK-2 · JAMA 2025</a:t>
            </a:r>
          </a:p>
          <a:p>
            <a:pPr algn="l"/>
            <a:r>
              <a:rPr sz="1050" b="0" dirty="0" err="1">
                <a:solidFill>
                  <a:srgbClr val="C9D6E3"/>
                </a:solidFill>
                <a:latin typeface="IBM Plex Sans"/>
              </a:rPr>
              <a:t>Ensayo</a:t>
            </a:r>
            <a:r>
              <a:rPr sz="1050" b="0" dirty="0">
                <a:solidFill>
                  <a:srgbClr val="C9D6E3"/>
                </a:solidFill>
                <a:latin typeface="IBM Plex Sans"/>
              </a:rPr>
              <a:t> </a:t>
            </a:r>
            <a:r>
              <a:rPr sz="1050" b="0" dirty="0" err="1">
                <a:solidFill>
                  <a:srgbClr val="C9D6E3"/>
                </a:solidFill>
                <a:latin typeface="IBM Plex Sans"/>
              </a:rPr>
              <a:t>aleatorizado</a:t>
            </a:r>
            <a:r>
              <a:rPr sz="1050" b="0" dirty="0">
                <a:solidFill>
                  <a:srgbClr val="C9D6E3"/>
                </a:solidFill>
                <a:latin typeface="IBM Plex Sans"/>
              </a:rPr>
              <a:t> · 1501 </a:t>
            </a:r>
            <a:r>
              <a:rPr sz="1050" b="0" dirty="0" err="1">
                <a:solidFill>
                  <a:srgbClr val="C9D6E3"/>
                </a:solidFill>
                <a:latin typeface="IBM Plex Sans"/>
              </a:rPr>
              <a:t>pacientes</a:t>
            </a:r>
            <a:r>
              <a:rPr sz="1050" b="0" dirty="0">
                <a:solidFill>
                  <a:srgbClr val="C9D6E3"/>
                </a:solidFill>
                <a:latin typeface="IBM Plex Sans"/>
              </a:rPr>
              <a:t> · 86 UCI</a:t>
            </a:r>
          </a:p>
          <a:p>
            <a:pPr algn="l">
              <a:spcBef>
                <a:spcPts val="600"/>
              </a:spcBef>
            </a:pPr>
            <a:r>
              <a:rPr sz="1350" b="0" dirty="0">
                <a:solidFill>
                  <a:srgbClr val="FFFFFF"/>
                </a:solidFill>
                <a:latin typeface="IBM Plex Sans"/>
              </a:rPr>
              <a:t>Si PP ≥ 40 y PAD &lt; 50: </a:t>
            </a:r>
            <a:r>
              <a:rPr sz="1350" b="0" dirty="0" err="1">
                <a:solidFill>
                  <a:srgbClr val="FFFFFF"/>
                </a:solidFill>
                <a:latin typeface="IBM Plex Sans"/>
              </a:rPr>
              <a:t>noradrenalina</a:t>
            </a:r>
            <a:r>
              <a:rPr sz="1350" b="0" dirty="0">
                <a:solidFill>
                  <a:srgbClr val="FFFFFF"/>
                </a:solidFill>
                <a:latin typeface="IBM Plex Sans"/>
              </a:rPr>
              <a:t> hasta PAD ≥ 50 y </a:t>
            </a:r>
            <a:r>
              <a:rPr sz="1350" b="0" dirty="0" err="1">
                <a:solidFill>
                  <a:srgbClr val="FFFFFF"/>
                </a:solidFill>
                <a:latin typeface="IBM Plex Sans"/>
              </a:rPr>
              <a:t>reevaluar</a:t>
            </a:r>
            <a:r>
              <a:rPr sz="1350" b="0" dirty="0">
                <a:solidFill>
                  <a:srgbClr val="FFFFFF"/>
                </a:solidFill>
                <a:latin typeface="IBM Plex Sans"/>
              </a:rPr>
              <a:t> </a:t>
            </a:r>
            <a:r>
              <a:rPr sz="1350" b="0" dirty="0" err="1">
                <a:solidFill>
                  <a:srgbClr val="FFFFFF"/>
                </a:solidFill>
                <a:latin typeface="IBM Plex Sans"/>
              </a:rPr>
              <a:t>el</a:t>
            </a:r>
            <a:r>
              <a:rPr sz="1350" b="0" dirty="0">
                <a:solidFill>
                  <a:srgbClr val="FFFFFF"/>
                </a:solidFill>
                <a:latin typeface="IBM Plex Sans"/>
              </a:rPr>
              <a:t> CRT </a:t>
            </a:r>
            <a:r>
              <a:rPr sz="1350" b="0" dirty="0" err="1">
                <a:solidFill>
                  <a:srgbClr val="FFFFFF"/>
                </a:solidFill>
                <a:latin typeface="IBM Plex Sans"/>
              </a:rPr>
              <a:t>en</a:t>
            </a:r>
            <a:r>
              <a:rPr sz="1350" b="0" dirty="0">
                <a:solidFill>
                  <a:srgbClr val="FFFFFF"/>
                </a:solidFill>
                <a:latin typeface="IBM Plex Sans"/>
              </a:rPr>
              <a:t> 1 h</a:t>
            </a:r>
          </a:p>
        </p:txBody>
      </p:sp>
      <p:sp>
        <p:nvSpPr>
          <p:cNvPr id="17" name="Rounded Rectangle 16"/>
          <p:cNvSpPr/>
          <p:nvPr/>
        </p:nvSpPr>
        <p:spPr>
          <a:xfrm>
            <a:off x="7467600" y="3550000"/>
            <a:ext cx="3911600" cy="1650000"/>
          </a:xfrm>
          <a:prstGeom prst="roundRect">
            <a:avLst>
              <a:gd name="adj" fmla="val 10000"/>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wrap="square" lIns="182880" rIns="182880" rtlCol="0" anchor="ctr"/>
          <a:lstStyle/>
          <a:p>
            <a:pPr algn="l"/>
            <a:r>
              <a:rPr sz="1000" b="0" dirty="0" err="1">
                <a:solidFill>
                  <a:srgbClr val="5E6A78"/>
                </a:solidFill>
                <a:latin typeface="IBM Plex Sans"/>
              </a:rPr>
              <a:t>Goury</a:t>
            </a:r>
            <a:r>
              <a:rPr sz="1000" b="0" dirty="0">
                <a:solidFill>
                  <a:srgbClr val="5E6A78"/>
                </a:solidFill>
                <a:latin typeface="IBM Plex Sans"/>
              </a:rPr>
              <a:t> 2025 · post hoc ANDROMEDA-SHOCK · n = 424</a:t>
            </a:r>
          </a:p>
          <a:p>
            <a:pPr algn="l">
              <a:spcBef>
                <a:spcPts val="200"/>
              </a:spcBef>
            </a:pPr>
            <a:r>
              <a:rPr sz="1500" b="1" dirty="0" err="1">
                <a:solidFill>
                  <a:srgbClr val="1F6FB2"/>
                </a:solidFill>
                <a:latin typeface="IBM Plex Sans"/>
              </a:rPr>
              <a:t>VNERi</a:t>
            </a:r>
            <a:r>
              <a:rPr sz="1500" b="1" dirty="0">
                <a:solidFill>
                  <a:srgbClr val="1F6FB2"/>
                </a:solidFill>
                <a:latin typeface="IBM Plex Sans"/>
              </a:rPr>
              <a:t> = PAD / (NA × FC)</a:t>
            </a:r>
          </a:p>
          <a:p>
            <a:pPr algn="l">
              <a:spcBef>
                <a:spcPts val="400"/>
              </a:spcBef>
            </a:pPr>
            <a:r>
              <a:rPr sz="1150" b="0" dirty="0" err="1">
                <a:solidFill>
                  <a:srgbClr val="3D4B5C"/>
                </a:solidFill>
                <a:latin typeface="IBM Plex Sans"/>
              </a:rPr>
              <a:t>Ajusta</a:t>
            </a:r>
            <a:r>
              <a:rPr sz="1150" b="0" dirty="0">
                <a:solidFill>
                  <a:srgbClr val="3D4B5C"/>
                </a:solidFill>
                <a:latin typeface="IBM Plex Sans"/>
              </a:rPr>
              <a:t> la PAD por la </a:t>
            </a:r>
            <a:r>
              <a:rPr sz="1150" b="0" dirty="0" err="1">
                <a:solidFill>
                  <a:srgbClr val="3D4B5C"/>
                </a:solidFill>
                <a:latin typeface="IBM Plex Sans"/>
              </a:rPr>
              <a:t>dosis</a:t>
            </a:r>
            <a:r>
              <a:rPr sz="1150" b="0" dirty="0">
                <a:solidFill>
                  <a:srgbClr val="3D4B5C"/>
                </a:solidFill>
                <a:latin typeface="IBM Plex Sans"/>
              </a:rPr>
              <a:t> de </a:t>
            </a:r>
            <a:r>
              <a:rPr sz="1150" b="0" dirty="0" err="1">
                <a:solidFill>
                  <a:srgbClr val="3D4B5C"/>
                </a:solidFill>
                <a:latin typeface="IBM Plex Sans"/>
              </a:rPr>
              <a:t>noradrenalina</a:t>
            </a:r>
            <a:r>
              <a:rPr sz="1150" b="0" dirty="0">
                <a:solidFill>
                  <a:srgbClr val="3D4B5C"/>
                </a:solidFill>
                <a:latin typeface="IBM Plex Sans"/>
              </a:rPr>
              <a:t> y la FC: una PAD </a:t>
            </a:r>
            <a:r>
              <a:rPr sz="1150" b="0" dirty="0" err="1">
                <a:solidFill>
                  <a:srgbClr val="3D4B5C"/>
                </a:solidFill>
                <a:latin typeface="IBM Plex Sans"/>
              </a:rPr>
              <a:t>baja</a:t>
            </a:r>
            <a:r>
              <a:rPr sz="1150" b="0" dirty="0">
                <a:solidFill>
                  <a:srgbClr val="3D4B5C"/>
                </a:solidFill>
                <a:latin typeface="IBM Plex Sans"/>
              </a:rPr>
              <a:t> con </a:t>
            </a:r>
            <a:r>
              <a:rPr sz="1150" b="0" dirty="0" err="1">
                <a:solidFill>
                  <a:srgbClr val="3D4B5C"/>
                </a:solidFill>
                <a:latin typeface="IBM Plex Sans"/>
              </a:rPr>
              <a:t>dosis</a:t>
            </a:r>
            <a:r>
              <a:rPr sz="1150" b="0" dirty="0">
                <a:solidFill>
                  <a:srgbClr val="3D4B5C"/>
                </a:solidFill>
                <a:latin typeface="IBM Plex Sans"/>
              </a:rPr>
              <a:t> </a:t>
            </a:r>
            <a:r>
              <a:rPr sz="1150" b="0" dirty="0" err="1">
                <a:solidFill>
                  <a:srgbClr val="3D4B5C"/>
                </a:solidFill>
                <a:latin typeface="IBM Plex Sans"/>
              </a:rPr>
              <a:t>alta</a:t>
            </a:r>
            <a:r>
              <a:rPr sz="1150" b="0" dirty="0">
                <a:solidFill>
                  <a:srgbClr val="3D4B5C"/>
                </a:solidFill>
                <a:latin typeface="IBM Plex Sans"/>
              </a:rPr>
              <a:t> </a:t>
            </a:r>
            <a:r>
              <a:rPr sz="1150" b="0" dirty="0" err="1">
                <a:solidFill>
                  <a:srgbClr val="3D4B5C"/>
                </a:solidFill>
                <a:latin typeface="IBM Plex Sans"/>
              </a:rPr>
              <a:t>pesa</a:t>
            </a:r>
            <a:r>
              <a:rPr sz="1150" b="0" dirty="0">
                <a:solidFill>
                  <a:srgbClr val="3D4B5C"/>
                </a:solidFill>
                <a:latin typeface="IBM Plex Sans"/>
              </a:rPr>
              <a:t> </a:t>
            </a:r>
            <a:r>
              <a:rPr sz="1150" b="0" dirty="0" err="1">
                <a:solidFill>
                  <a:srgbClr val="3D4B5C"/>
                </a:solidFill>
                <a:latin typeface="IBM Plex Sans"/>
              </a:rPr>
              <a:t>más</a:t>
            </a:r>
            <a:r>
              <a:rPr sz="1150" b="0" dirty="0">
                <a:solidFill>
                  <a:srgbClr val="3D4B5C"/>
                </a:solidFill>
                <a:latin typeface="IBM Plex Sans"/>
              </a:rPr>
              <a:t>. </a:t>
            </a:r>
            <a:r>
              <a:rPr sz="1150" b="0" dirty="0" err="1">
                <a:solidFill>
                  <a:srgbClr val="3D4B5C"/>
                </a:solidFill>
                <a:latin typeface="IBM Plex Sans"/>
              </a:rPr>
              <a:t>Predijo</a:t>
            </a:r>
            <a:r>
              <a:rPr sz="1150" b="0" dirty="0">
                <a:solidFill>
                  <a:srgbClr val="3D4B5C"/>
                </a:solidFill>
                <a:latin typeface="IBM Plex Sans"/>
              </a:rPr>
              <a:t> </a:t>
            </a:r>
            <a:r>
              <a:rPr sz="1150" b="0" dirty="0" err="1">
                <a:solidFill>
                  <a:srgbClr val="3D4B5C"/>
                </a:solidFill>
                <a:latin typeface="IBM Plex Sans"/>
              </a:rPr>
              <a:t>mortalidad</a:t>
            </a:r>
            <a:r>
              <a:rPr sz="1150" b="0" dirty="0">
                <a:solidFill>
                  <a:srgbClr val="3D4B5C"/>
                </a:solidFill>
                <a:latin typeface="IBM Plex Sans"/>
              </a:rPr>
              <a:t> </a:t>
            </a:r>
            <a:r>
              <a:rPr sz="1150" b="0" dirty="0" err="1">
                <a:solidFill>
                  <a:srgbClr val="3D4B5C"/>
                </a:solidFill>
                <a:latin typeface="IBM Plex Sans"/>
              </a:rPr>
              <a:t>mejor</a:t>
            </a:r>
            <a:r>
              <a:rPr sz="1150" b="0" dirty="0">
                <a:solidFill>
                  <a:srgbClr val="3D4B5C"/>
                </a:solidFill>
                <a:latin typeface="IBM Plex Sans"/>
              </a:rPr>
              <a:t> que la PAD sola.</a:t>
            </a:r>
          </a:p>
          <a:p>
            <a:pPr algn="l">
              <a:spcBef>
                <a:spcPts val="300"/>
              </a:spcBef>
            </a:pPr>
            <a:r>
              <a:rPr sz="1100" b="1" dirty="0">
                <a:solidFill>
                  <a:srgbClr val="0E2A47"/>
                </a:solidFill>
                <a:latin typeface="IBM Plex Sans"/>
              </a:rPr>
              <a:t>Genera </a:t>
            </a:r>
            <a:r>
              <a:rPr sz="1100" b="1" dirty="0" err="1">
                <a:solidFill>
                  <a:srgbClr val="0E2A47"/>
                </a:solidFill>
                <a:latin typeface="IBM Plex Sans"/>
              </a:rPr>
              <a:t>hipótesis</a:t>
            </a:r>
            <a:r>
              <a:rPr sz="1100" b="1" dirty="0">
                <a:solidFill>
                  <a:srgbClr val="0E2A47"/>
                </a:solidFill>
                <a:latin typeface="IBM Plex Sans"/>
              </a:rPr>
              <a:t>; </a:t>
            </a:r>
            <a:r>
              <a:rPr sz="1100" b="1" dirty="0" err="1">
                <a:solidFill>
                  <a:srgbClr val="0E2A47"/>
                </a:solidFill>
                <a:latin typeface="IBM Plex Sans"/>
              </a:rPr>
              <a:t>aún</a:t>
            </a:r>
            <a:r>
              <a:rPr sz="1100" b="1" dirty="0">
                <a:solidFill>
                  <a:srgbClr val="0E2A47"/>
                </a:solidFill>
                <a:latin typeface="IBM Plex Sans"/>
              </a:rPr>
              <a:t> no </a:t>
            </a:r>
            <a:r>
              <a:rPr sz="1100" b="1" dirty="0" err="1">
                <a:solidFill>
                  <a:srgbClr val="0E2A47"/>
                </a:solidFill>
                <a:latin typeface="IBM Plex Sans"/>
              </a:rPr>
              <a:t>guía</a:t>
            </a:r>
            <a:r>
              <a:rPr sz="1100" b="1" dirty="0">
                <a:solidFill>
                  <a:srgbClr val="0E2A47"/>
                </a:solidFill>
                <a:latin typeface="IBM Plex Sans"/>
              </a:rPr>
              <a:t> </a:t>
            </a:r>
            <a:r>
              <a:rPr sz="1100" b="1" dirty="0" err="1">
                <a:solidFill>
                  <a:srgbClr val="0E2A47"/>
                </a:solidFill>
                <a:latin typeface="IBM Plex Sans"/>
              </a:rPr>
              <a:t>tratamiento</a:t>
            </a:r>
            <a:r>
              <a:rPr sz="1100" b="1" dirty="0">
                <a:solidFill>
                  <a:srgbClr val="0E2A47"/>
                </a:solidFill>
                <a:latin typeface="IBM Plex Sans"/>
              </a:rPr>
              <a:t>.</a:t>
            </a:r>
          </a:p>
        </p:txBody>
      </p:sp>
      <p:sp>
        <p:nvSpPr>
          <p:cNvPr id="18" name="Rounded Rectangle 17"/>
          <p:cNvSpPr/>
          <p:nvPr/>
        </p:nvSpPr>
        <p:spPr>
          <a:xfrm>
            <a:off x="812800" y="5380000"/>
            <a:ext cx="5218200" cy="620000"/>
          </a:xfrm>
          <a:prstGeom prst="roundRect">
            <a:avLst>
              <a:gd name="adj" fmla="val 12000"/>
            </a:avLst>
          </a:prstGeom>
          <a:solidFill>
            <a:srgbClr val="F2F4F6"/>
          </a:solidFill>
          <a:ln>
            <a:noFill/>
          </a:ln>
          <a:effectLst/>
        </p:spPr>
        <p:style>
          <a:lnRef idx="1">
            <a:schemeClr val="accent1"/>
          </a:lnRef>
          <a:fillRef idx="3">
            <a:schemeClr val="accent1"/>
          </a:fillRef>
          <a:effectRef idx="2">
            <a:schemeClr val="accent1"/>
          </a:effectRef>
          <a:fontRef idx="minor">
            <a:schemeClr val="lt1"/>
          </a:fontRef>
        </p:style>
        <p:txBody>
          <a:bodyPr wrap="square" lIns="164592" rIns="164592" rtlCol="0" anchor="ctr"/>
          <a:lstStyle/>
          <a:p>
            <a:pPr algn="l"/>
            <a:r>
              <a:rPr sz="1200" b="1">
                <a:solidFill>
                  <a:srgbClr val="0E2A47"/>
                </a:solidFill>
                <a:latin typeface="IBM Plex Sans"/>
              </a:rPr>
              <a:t>Por qué la PAD: </a:t>
            </a:r>
            <a:r>
              <a:rPr sz="1200" b="0">
                <a:solidFill>
                  <a:srgbClr val="3D4B5C"/>
                </a:solidFill>
                <a:latin typeface="IBM Plex Sans"/>
              </a:rPr>
              <a:t>depende sobre todo de la resistencia vascular y casi no cambia de la aorta a la radial.</a:t>
            </a:r>
          </a:p>
        </p:txBody>
      </p:sp>
      <p:sp>
        <p:nvSpPr>
          <p:cNvPr id="19" name="Rounded Rectangle 18"/>
          <p:cNvSpPr/>
          <p:nvPr/>
        </p:nvSpPr>
        <p:spPr>
          <a:xfrm>
            <a:off x="6161000" y="5380000"/>
            <a:ext cx="5218200" cy="620000"/>
          </a:xfrm>
          <a:prstGeom prst="roundRect">
            <a:avLst>
              <a:gd name="adj" fmla="val 12000"/>
            </a:avLst>
          </a:prstGeom>
          <a:solidFill>
            <a:srgbClr val="FDEEDF"/>
          </a:solidFill>
          <a:ln>
            <a:noFill/>
          </a:ln>
          <a:effectLst/>
        </p:spPr>
        <p:style>
          <a:lnRef idx="1">
            <a:schemeClr val="accent1"/>
          </a:lnRef>
          <a:fillRef idx="3">
            <a:schemeClr val="accent1"/>
          </a:fillRef>
          <a:effectRef idx="2">
            <a:schemeClr val="accent1"/>
          </a:effectRef>
          <a:fontRef idx="minor">
            <a:schemeClr val="lt1"/>
          </a:fontRef>
        </p:style>
        <p:txBody>
          <a:bodyPr wrap="square" lIns="164592" rIns="164592" rtlCol="0" anchor="ctr"/>
          <a:lstStyle/>
          <a:p>
            <a:pPr algn="l"/>
            <a:r>
              <a:rPr sz="1200" b="1">
                <a:solidFill>
                  <a:srgbClr val="8A3E12"/>
                </a:solidFill>
                <a:latin typeface="IBM Plex Sans"/>
              </a:rPr>
              <a:t>Lo que falta: </a:t>
            </a:r>
            <a:r>
              <a:rPr sz="1200" b="0">
                <a:solidFill>
                  <a:srgbClr val="3D4B5C"/>
                </a:solidFill>
                <a:latin typeface="IBM Plex Sans"/>
              </a:rPr>
              <a:t>ningún ensayo comparó titular por PAD contra titular por PAM.</a:t>
            </a:r>
          </a:p>
        </p:txBody>
      </p:sp>
      <p:sp>
        <p:nvSpPr>
          <p:cNvPr id="20" name="Pie Jorge Roja"/>
          <p:cNvSpPr txBox="1"/>
          <p:nvPr/>
        </p:nvSpPr>
        <p:spPr>
          <a:xfrm>
            <a:off x="812800" y="6400000"/>
            <a:ext cx="4000000" cy="260000"/>
          </a:xfrm>
          <a:prstGeom prst="rect">
            <a:avLst/>
          </a:prstGeom>
          <a:noFill/>
        </p:spPr>
        <p:txBody>
          <a:bodyPr wrap="square" anchor="ctr" lIns="0" rIns="0" tIns="0" bIns="0">
            <a:spAutoFit/>
          </a:bodyPr>
          <a:lstStyle/>
          <a:p>
            <a:pPr algn="l"/>
            <a:r>
              <a:rPr sz="1050">
                <a:solidFill>
                  <a:srgbClr val="5E6A78"/>
                </a:solidFill>
                <a:latin typeface="IBM Plex Sans"/>
              </a:rPr>
              <a:t>Jorge Rojas Rodríguez</a:t>
            </a:r>
          </a:p>
        </p:txBody>
      </p:sp>
      <p:sp>
        <p:nvSpPr>
          <p:cNvPr id="21" name="Pie 21"/>
          <p:cNvSpPr txBox="1"/>
          <p:nvPr/>
        </p:nvSpPr>
        <p:spPr>
          <a:xfrm>
            <a:off x="5596000" y="6400000"/>
            <a:ext cx="1000000" cy="260000"/>
          </a:xfrm>
          <a:prstGeom prst="rect">
            <a:avLst/>
          </a:prstGeom>
          <a:noFill/>
        </p:spPr>
        <p:txBody>
          <a:bodyPr wrap="square" anchor="ctr" lIns="0" rIns="0" tIns="0" bIns="0">
            <a:spAutoFit/>
          </a:bodyPr>
          <a:lstStyle/>
          <a:p>
            <a:pPr algn="ctr"/>
            <a:r>
              <a:rPr sz="1050">
                <a:solidFill>
                  <a:srgbClr val="5E6A78"/>
                </a:solidFill>
                <a:latin typeface="IBM Plex Sans"/>
              </a:rPr>
              <a:t>21</a:t>
            </a:r>
          </a:p>
        </p:txBody>
      </p:sp>
      <p:sp>
        <p:nvSpPr>
          <p:cNvPr id="22" name="Pie MedicinaCa"/>
          <p:cNvSpPr txBox="1"/>
          <p:nvPr/>
        </p:nvSpPr>
        <p:spPr>
          <a:xfrm>
            <a:off x="7379200" y="6400000"/>
            <a:ext cx="4000000" cy="260000"/>
          </a:xfrm>
          <a:prstGeom prst="rect">
            <a:avLst/>
          </a:prstGeom>
          <a:noFill/>
        </p:spPr>
        <p:txBody>
          <a:bodyPr wrap="square" anchor="ctr" lIns="0" rIns="0" tIns="0" bIns="0">
            <a:spAutoFit/>
          </a:bodyPr>
          <a:lstStyle/>
          <a:p>
            <a:pPr algn="r"/>
            <a:r>
              <a:rPr sz="1050">
                <a:solidFill>
                  <a:srgbClr val="5E6A78"/>
                </a:solidFill>
                <a:latin typeface="IBM Plex Sans"/>
              </a:rPr>
              <a:t>MedicinaCardiometabolica.com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812800" y="812800"/>
            <a:ext cx="457200" cy="50800"/>
          </a:xfrm>
          <a:prstGeom prst="roundRect">
            <a:avLst>
              <a:gd name="adj" fmla="val 50000"/>
            </a:avLst>
          </a:prstGeom>
          <a:solidFill>
            <a:srgbClr val="E07B24"/>
          </a:solidFill>
          <a:ln/>
        </p:spPr>
        <p:txBody>
          <a:bodyPr/>
          <a:lstStyle/>
          <a:p>
            <a:endParaRPr/>
          </a:p>
        </p:txBody>
      </p:sp>
      <p:sp>
        <p:nvSpPr>
          <p:cNvPr id="3" name="Text 1"/>
          <p:cNvSpPr/>
          <p:nvPr/>
        </p:nvSpPr>
        <p:spPr>
          <a:xfrm>
            <a:off x="812800" y="9525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B4541A"/>
                </a:solidFill>
                <a:latin typeface="IBM Plex Sans" pitchFamily="34" charset="0"/>
                <a:ea typeface="IBM Plex Sans" pitchFamily="34" charset="-122"/>
                <a:cs typeface="IBM Plex Sans" pitchFamily="34" charset="-120"/>
              </a:rPr>
              <a:t>ÍNDICE DE SHOCK DIASTÓLICO · PRONÓSTICO</a:t>
            </a:r>
            <a:endParaRPr lang="en-US" sz="1200" dirty="0"/>
          </a:p>
        </p:txBody>
      </p:sp>
      <p:sp>
        <p:nvSpPr>
          <p:cNvPr id="4" name="Text 2"/>
          <p:cNvSpPr>
            <a:spLocks noGrp="1"/>
          </p:cNvSpPr>
          <p:nvPr>
            <p:ph type="title"/>
          </p:nvPr>
        </p:nvSpPr>
        <p:spPr>
          <a:xfrm>
            <a:off x="812800" y="1254720"/>
            <a:ext cx="10883392" cy="444500"/>
          </a:xfrm>
          <a:prstGeom prst="rect">
            <a:avLst/>
          </a:prstGeom>
          <a:noFill/>
          <a:ln/>
        </p:spPr>
        <p:txBody>
          <a:bodyPr wrap="square" lIns="0" tIns="0" rIns="0" bIns="0" rtlCol="0" anchor="t">
            <a:normAutofit/>
          </a:bodyPr>
          <a:lstStyle/>
          <a:p>
            <a:pPr marL="0" indent="0" algn="l">
              <a:lnSpc>
                <a:spcPts val="3300"/>
              </a:lnSpc>
              <a:buNone/>
            </a:pPr>
            <a:r>
              <a:rPr lang="en-US" sz="3000" b="1" i="0" dirty="0">
                <a:solidFill>
                  <a:srgbClr val="0E2A47"/>
                </a:solidFill>
                <a:latin typeface="Source Serif 4" pitchFamily="18" charset="0"/>
                <a:ea typeface="Source Serif 4" pitchFamily="18" charset="-122"/>
                <a:cs typeface="Source Serif 4" pitchFamily="18" charset="-120"/>
              </a:rPr>
              <a:t>Taquicardia más diastólica baja: peor pronóstico</a:t>
            </a:r>
            <a:endParaRPr lang="en-US" sz="3000" dirty="0"/>
          </a:p>
        </p:txBody>
      </p:sp>
      <p:sp>
        <p:nvSpPr>
          <p:cNvPr id="5" name="Shape 3"/>
          <p:cNvSpPr/>
          <p:nvPr/>
        </p:nvSpPr>
        <p:spPr>
          <a:xfrm>
            <a:off x="812800" y="1927820"/>
            <a:ext cx="4064000" cy="1285214"/>
          </a:xfrm>
          <a:prstGeom prst="roundRect">
            <a:avLst>
              <a:gd name="adj" fmla="val 9882"/>
            </a:avLst>
          </a:prstGeom>
          <a:solidFill>
            <a:srgbClr val="0E2A47"/>
          </a:solidFill>
          <a:ln/>
        </p:spPr>
        <p:txBody>
          <a:bodyPr/>
          <a:lstStyle/>
          <a:p>
            <a:endParaRPr/>
          </a:p>
        </p:txBody>
      </p:sp>
      <p:sp>
        <p:nvSpPr>
          <p:cNvPr id="6" name="Text 4"/>
          <p:cNvSpPr/>
          <p:nvPr/>
        </p:nvSpPr>
        <p:spPr>
          <a:xfrm>
            <a:off x="1041400" y="2156420"/>
            <a:ext cx="3715004" cy="528307"/>
          </a:xfrm>
          <a:prstGeom prst="rect">
            <a:avLst/>
          </a:prstGeom>
          <a:noFill/>
          <a:ln/>
        </p:spPr>
        <p:txBody>
          <a:bodyPr wrap="square" lIns="0" tIns="0" rIns="0" bIns="0" rtlCol="0" anchor="t">
            <a:normAutofit/>
          </a:bodyPr>
          <a:lstStyle/>
          <a:p>
            <a:pPr marL="0" indent="0" algn="l">
              <a:lnSpc>
                <a:spcPts val="3960"/>
              </a:lnSpc>
              <a:buNone/>
            </a:pPr>
            <a:r>
              <a:rPr lang="en-US" sz="3600" b="1" dirty="0">
                <a:solidFill>
                  <a:srgbClr val="FFFFFF"/>
                </a:solidFill>
                <a:latin typeface="Source Serif 4" pitchFamily="18" charset="0"/>
                <a:ea typeface="Source Serif 4" pitchFamily="18" charset="-122"/>
                <a:cs typeface="Source Serif 4" pitchFamily="18" charset="-120"/>
              </a:rPr>
              <a:t>DSI = FC / PAD</a:t>
            </a:r>
            <a:endParaRPr lang="en-US" sz="3600" dirty="0"/>
          </a:p>
        </p:txBody>
      </p:sp>
      <p:sp>
        <p:nvSpPr>
          <p:cNvPr id="7" name="Text 5"/>
          <p:cNvSpPr/>
          <p:nvPr/>
        </p:nvSpPr>
        <p:spPr>
          <a:xfrm>
            <a:off x="1041400" y="2735535"/>
            <a:ext cx="3715004" cy="330000"/>
          </a:xfrm>
          <a:prstGeom prst="rect">
            <a:avLst/>
          </a:prstGeom>
          <a:noFill/>
          <a:ln/>
        </p:spPr>
        <p:txBody>
          <a:bodyPr wrap="square" lIns="0" tIns="0" rIns="0" bIns="0" rtlCol="0" anchor="t"/>
          <a:lstStyle/>
          <a:p>
            <a:pPr marL="0" indent="0" algn="l">
              <a:lnSpc>
                <a:spcPts val="1960"/>
              </a:lnSpc>
              <a:buNone/>
            </a:pPr>
            <a:r>
              <a:rPr lang="en-US" sz="1250" dirty="0">
                <a:solidFill>
                  <a:srgbClr val="C9D8E8"/>
                </a:solidFill>
                <a:latin typeface="IBM Plex Sans" pitchFamily="34" charset="0"/>
                <a:ea typeface="IBM Plex Sans" pitchFamily="34" charset="-122"/>
                <a:cs typeface="IBM Plex Sans" pitchFamily="34" charset="-120"/>
              </a:rPr>
              <a:t>Ospina-Tascón 2020 · 761 pacientes</a:t>
            </a:r>
            <a:endParaRPr lang="en-US" sz="1400" dirty="0"/>
          </a:p>
        </p:txBody>
      </p:sp>
      <p:sp>
        <p:nvSpPr>
          <p:cNvPr id="22" name="Shape 20"/>
          <p:cNvSpPr/>
          <p:nvPr/>
        </p:nvSpPr>
        <p:spPr>
          <a:xfrm>
            <a:off x="812800" y="5283200"/>
            <a:ext cx="10566400" cy="558800"/>
          </a:xfrm>
          <a:prstGeom prst="roundRect">
            <a:avLst>
              <a:gd name="adj" fmla="val 18182"/>
            </a:avLst>
          </a:prstGeom>
          <a:solidFill>
            <a:srgbClr val="FDEEDF"/>
          </a:solidFill>
          <a:ln/>
        </p:spPr>
        <p:txBody>
          <a:bodyPr/>
          <a:lstStyle/>
          <a:p>
            <a:endParaRPr/>
          </a:p>
        </p:txBody>
      </p:sp>
      <p:pic>
        <p:nvPicPr>
          <p:cNvPr id="23" name="Image 0" descr="Warning"/>
          <p:cNvPicPr>
            <a:picLocks noChangeAspect="1"/>
          </p:cNvPicPr>
          <p:nvPr/>
        </p:nvPicPr>
        <p:blipFill>
          <a:blip r:embed="rId3"/>
          <a:srcRect/>
          <a:stretch/>
        </p:blipFill>
        <p:spPr>
          <a:xfrm>
            <a:off x="1016000" y="5410200"/>
            <a:ext cx="304800" cy="304800"/>
          </a:xfrm>
          <a:prstGeom prst="rect">
            <a:avLst/>
          </a:prstGeom>
        </p:spPr>
      </p:pic>
      <p:sp>
        <p:nvSpPr>
          <p:cNvPr id="24" name="Text 21"/>
          <p:cNvSpPr/>
          <p:nvPr/>
        </p:nvSpPr>
        <p:spPr>
          <a:xfrm>
            <a:off x="1473200" y="5429250"/>
            <a:ext cx="9600000" cy="292100"/>
          </a:xfrm>
          <a:prstGeom prst="rect">
            <a:avLst/>
          </a:prstGeom>
          <a:noFill/>
          <a:ln/>
        </p:spPr>
        <p:txBody>
          <a:bodyPr wrap="square" lIns="0" tIns="0" rIns="0" bIns="0" rtlCol="0" anchor="t"/>
          <a:lstStyle/>
          <a:p>
            <a:pPr marL="0" indent="0" algn="l">
              <a:lnSpc>
                <a:spcPts val="2100"/>
              </a:lnSpc>
              <a:buNone/>
            </a:pPr>
            <a:r>
              <a:rPr lang="en-US" sz="1500" b="1" dirty="0">
                <a:solidFill>
                  <a:srgbClr val="5A2A0C"/>
                </a:solidFill>
                <a:latin typeface="IBM Plex Sans" pitchFamily="34" charset="0"/>
                <a:ea typeface="IBM Plex Sans" pitchFamily="34" charset="-122"/>
                <a:cs typeface="IBM Plex Sans" pitchFamily="34" charset="-120"/>
              </a:rPr>
              <a:t>DSI ≥ 2 predice necesidad de vasopresor; no es un corte validado de mortalidad</a:t>
            </a:r>
            <a:endParaRPr lang="en-US" sz="1500" dirty="0"/>
          </a:p>
        </p:txBody>
      </p:sp>
      <p:sp>
        <p:nvSpPr>
          <p:cNvPr id="25" name="Text 22"/>
          <p:cNvSpPr/>
          <p:nvPr/>
        </p:nvSpPr>
        <p:spPr>
          <a:xfrm>
            <a:off x="812800" y="6100000"/>
            <a:ext cx="10883392" cy="238720"/>
          </a:xfrm>
          <a:prstGeom prst="rect">
            <a:avLst/>
          </a:prstGeom>
          <a:noFill/>
          <a:ln/>
        </p:spPr>
        <p:txBody>
          <a:bodyPr wrap="square" lIns="0" tIns="0" rIns="0" bIns="0" rtlCol="0" anchor="t">
            <a:normAutofit/>
          </a:bodyPr>
          <a:lstStyle/>
          <a:p>
            <a:pPr marL="0" indent="0" algn="l">
              <a:lnSpc>
                <a:spcPts val="1680"/>
              </a:lnSpc>
              <a:buNone/>
            </a:pPr>
            <a:r>
              <a:rPr lang="en-US" sz="1000" dirty="0">
                <a:solidFill>
                  <a:srgbClr val="5E6A78"/>
                </a:solidFill>
                <a:latin typeface="IBM Plex Sans" pitchFamily="34" charset="0"/>
                <a:ea typeface="IBM Plex Sans" pitchFamily="34" charset="-122"/>
                <a:cs typeface="IBM Plex Sans" pitchFamily="34" charset="-120"/>
              </a:rPr>
              <a:t>Datos: Ospina-Tascón 2020 (tabla 1); Kim 2022</a:t>
            </a:r>
            <a:endParaRPr lang="en-US" sz="1200" dirty="0"/>
          </a:p>
        </p:txBody>
      </p:sp>
      <p:sp>
        <p:nvSpPr>
          <p:cNvPr id="26" name="TextBox 25"/>
          <p:cNvSpPr txBox="1"/>
          <p:nvPr/>
        </p:nvSpPr>
        <p:spPr>
          <a:xfrm>
            <a:off x="812800" y="3450000"/>
            <a:ext cx="4059999" cy="750000"/>
          </a:xfrm>
          <a:prstGeom prst="rect">
            <a:avLst/>
          </a:prstGeom>
          <a:noFill/>
        </p:spPr>
        <p:txBody>
          <a:bodyPr wrap="square" lIns="0" rIns="0" anchor="t">
            <a:spAutoFit/>
          </a:bodyPr>
          <a:lstStyle/>
          <a:p>
            <a:pPr algn="l"/>
            <a:r>
              <a:rPr sz="2000" b="1">
                <a:solidFill>
                  <a:srgbClr val="8A3E12"/>
                </a:solidFill>
                <a:latin typeface="IBM Plex Sans"/>
              </a:rPr>
              <a:t>↑ DSI  →  ↑ mortalidad</a:t>
            </a:r>
          </a:p>
          <a:p>
            <a:pPr algn="l"/>
            <a:r>
              <a:rPr sz="1250" b="0">
                <a:solidFill>
                  <a:srgbClr val="3D4B5C"/>
                </a:solidFill>
                <a:latin typeface="IBM Plex Sans"/>
              </a:rPr>
              <a:t>El riesgo subió en cada quintil de DSI</a:t>
            </a:r>
          </a:p>
        </p:txBody>
      </p:sp>
      <p:sp>
        <p:nvSpPr>
          <p:cNvPr id="27" name="TextBox 26"/>
          <p:cNvSpPr txBox="1"/>
          <p:nvPr/>
        </p:nvSpPr>
        <p:spPr>
          <a:xfrm>
            <a:off x="812800" y="4370000"/>
            <a:ext cx="4059999" cy="750000"/>
          </a:xfrm>
          <a:prstGeom prst="rect">
            <a:avLst/>
          </a:prstGeom>
          <a:noFill/>
        </p:spPr>
        <p:txBody>
          <a:bodyPr wrap="square" lIns="0" rIns="0" anchor="t">
            <a:spAutoFit/>
          </a:bodyPr>
          <a:lstStyle/>
          <a:p>
            <a:pPr algn="l"/>
            <a:r>
              <a:rPr sz="2000" b="1">
                <a:solidFill>
                  <a:srgbClr val="1B4F86"/>
                </a:solidFill>
                <a:latin typeface="IBM Plex Sans"/>
              </a:rPr>
              <a:t>DSI ≈ 2</a:t>
            </a:r>
          </a:p>
          <a:p>
            <a:pPr algn="l"/>
            <a:r>
              <a:rPr sz="1250" b="0">
                <a:solidFill>
                  <a:srgbClr val="3D4B5C"/>
                </a:solidFill>
                <a:latin typeface="IBM Plex Sans"/>
              </a:rPr>
              <a:t>Valor típico al iniciar noradrenalina, con mortalidad a 90 días ≈ 43 %</a:t>
            </a:r>
          </a:p>
        </p:txBody>
      </p:sp>
      <p:sp>
        <p:nvSpPr>
          <p:cNvPr id="28" name="TextBox 27"/>
          <p:cNvSpPr txBox="1"/>
          <p:nvPr/>
        </p:nvSpPr>
        <p:spPr>
          <a:xfrm>
            <a:off x="5400000" y="1930000"/>
            <a:ext cx="5979200" cy="600000"/>
          </a:xfrm>
          <a:prstGeom prst="rect">
            <a:avLst/>
          </a:prstGeom>
          <a:noFill/>
        </p:spPr>
        <p:txBody>
          <a:bodyPr wrap="square" lIns="0" rIns="0" anchor="t">
            <a:spAutoFit/>
          </a:bodyPr>
          <a:lstStyle/>
          <a:p>
            <a:pPr algn="l"/>
            <a:r>
              <a:rPr sz="1500" b="1">
                <a:solidFill>
                  <a:srgbClr val="0E2A47"/>
                </a:solidFill>
                <a:latin typeface="IBM Plex Sans"/>
              </a:rPr>
              <a:t>Mortalidad a 28 días</a:t>
            </a:r>
          </a:p>
          <a:p>
            <a:pPr algn="l"/>
            <a:r>
              <a:rPr sz="1100" b="0">
                <a:solidFill>
                  <a:srgbClr val="5E6A78"/>
                </a:solidFill>
                <a:latin typeface="IBM Plex Sans"/>
              </a:rPr>
              <a:t>Kim 2022 · n = 1917 · según DSI ≥ 2 y lactato ≥ 2,5</a:t>
            </a:r>
          </a:p>
        </p:txBody>
      </p:sp>
      <p:sp>
        <p:nvSpPr>
          <p:cNvPr id="29" name="Rectangle 28"/>
          <p:cNvSpPr/>
          <p:nvPr/>
        </p:nvSpPr>
        <p:spPr>
          <a:xfrm>
            <a:off x="5957300" y="4303750"/>
            <a:ext cx="1250000" cy="446250"/>
          </a:xfrm>
          <a:prstGeom prst="rect">
            <a:avLst/>
          </a:prstGeom>
          <a:solidFill>
            <a:srgbClr val="C9D6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5757300" y="3903750"/>
            <a:ext cx="1650000" cy="360000"/>
          </a:xfrm>
          <a:prstGeom prst="rect">
            <a:avLst/>
          </a:prstGeom>
          <a:noFill/>
        </p:spPr>
        <p:txBody>
          <a:bodyPr wrap="square" lIns="0" rIns="0" anchor="t">
            <a:spAutoFit/>
          </a:bodyPr>
          <a:lstStyle/>
          <a:p>
            <a:pPr algn="ctr"/>
            <a:r>
              <a:rPr sz="1800" b="1">
                <a:solidFill>
                  <a:srgbClr val="0E2A47"/>
                </a:solidFill>
                <a:latin typeface="IBM Plex Sans"/>
              </a:rPr>
              <a:t>5,1 %</a:t>
            </a:r>
          </a:p>
        </p:txBody>
      </p:sp>
      <p:sp>
        <p:nvSpPr>
          <p:cNvPr id="31" name="TextBox 30"/>
          <p:cNvSpPr txBox="1"/>
          <p:nvPr/>
        </p:nvSpPr>
        <p:spPr>
          <a:xfrm>
            <a:off x="5757300" y="4810000"/>
            <a:ext cx="1650000" cy="300000"/>
          </a:xfrm>
          <a:prstGeom prst="rect">
            <a:avLst/>
          </a:prstGeom>
          <a:noFill/>
        </p:spPr>
        <p:txBody>
          <a:bodyPr wrap="square" lIns="0" rIns="0" anchor="t">
            <a:spAutoFit/>
          </a:bodyPr>
          <a:lstStyle/>
          <a:p>
            <a:pPr algn="ctr"/>
            <a:r>
              <a:rPr sz="1250" b="0">
                <a:solidFill>
                  <a:srgbClr val="3D4B5C"/>
                </a:solidFill>
                <a:latin typeface="IBM Plex Sans"/>
              </a:rPr>
              <a:t>Ninguno de los dos</a:t>
            </a:r>
          </a:p>
        </p:txBody>
      </p:sp>
      <p:sp>
        <p:nvSpPr>
          <p:cNvPr id="32" name="Rectangle 31"/>
          <p:cNvSpPr/>
          <p:nvPr/>
        </p:nvSpPr>
        <p:spPr>
          <a:xfrm>
            <a:off x="7764600" y="3717500"/>
            <a:ext cx="1250000" cy="1032500"/>
          </a:xfrm>
          <a:prstGeom prst="rect">
            <a:avLst/>
          </a:prstGeom>
          <a:solidFill>
            <a:srgbClr val="5B95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TextBox 32"/>
          <p:cNvSpPr txBox="1"/>
          <p:nvPr/>
        </p:nvSpPr>
        <p:spPr>
          <a:xfrm>
            <a:off x="7564600" y="3317500"/>
            <a:ext cx="1650000" cy="360000"/>
          </a:xfrm>
          <a:prstGeom prst="rect">
            <a:avLst/>
          </a:prstGeom>
          <a:noFill/>
        </p:spPr>
        <p:txBody>
          <a:bodyPr wrap="square" lIns="0" rIns="0" anchor="t">
            <a:spAutoFit/>
          </a:bodyPr>
          <a:lstStyle/>
          <a:p>
            <a:pPr algn="ctr"/>
            <a:r>
              <a:rPr sz="1800" b="1">
                <a:solidFill>
                  <a:srgbClr val="0E2A47"/>
                </a:solidFill>
                <a:latin typeface="IBM Plex Sans"/>
              </a:rPr>
              <a:t>11,8 %</a:t>
            </a:r>
          </a:p>
        </p:txBody>
      </p:sp>
      <p:sp>
        <p:nvSpPr>
          <p:cNvPr id="34" name="TextBox 33"/>
          <p:cNvSpPr txBox="1"/>
          <p:nvPr/>
        </p:nvSpPr>
        <p:spPr>
          <a:xfrm>
            <a:off x="7564600" y="4810000"/>
            <a:ext cx="1650000" cy="300000"/>
          </a:xfrm>
          <a:prstGeom prst="rect">
            <a:avLst/>
          </a:prstGeom>
          <a:noFill/>
        </p:spPr>
        <p:txBody>
          <a:bodyPr wrap="square" lIns="0" rIns="0" anchor="t">
            <a:spAutoFit/>
          </a:bodyPr>
          <a:lstStyle/>
          <a:p>
            <a:pPr algn="ctr"/>
            <a:r>
              <a:rPr sz="1250" b="0">
                <a:solidFill>
                  <a:srgbClr val="3D4B5C"/>
                </a:solidFill>
                <a:latin typeface="IBM Plex Sans"/>
              </a:rPr>
              <a:t>Uno de los dos</a:t>
            </a:r>
          </a:p>
        </p:txBody>
      </p:sp>
      <p:sp>
        <p:nvSpPr>
          <p:cNvPr id="35" name="Rectangle 34"/>
          <p:cNvSpPr/>
          <p:nvPr/>
        </p:nvSpPr>
        <p:spPr>
          <a:xfrm>
            <a:off x="9571900" y="3192500"/>
            <a:ext cx="1250000" cy="1557500"/>
          </a:xfrm>
          <a:prstGeom prst="rect">
            <a:avLst/>
          </a:prstGeom>
          <a:solidFill>
            <a:srgbClr val="1B4F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TextBox 35"/>
          <p:cNvSpPr txBox="1"/>
          <p:nvPr/>
        </p:nvSpPr>
        <p:spPr>
          <a:xfrm>
            <a:off x="9371900" y="2792500"/>
            <a:ext cx="1650000" cy="360000"/>
          </a:xfrm>
          <a:prstGeom prst="rect">
            <a:avLst/>
          </a:prstGeom>
          <a:noFill/>
        </p:spPr>
        <p:txBody>
          <a:bodyPr wrap="square" lIns="0" rIns="0" anchor="t">
            <a:spAutoFit/>
          </a:bodyPr>
          <a:lstStyle/>
          <a:p>
            <a:pPr algn="ctr"/>
            <a:r>
              <a:rPr sz="1800" b="1">
                <a:solidFill>
                  <a:srgbClr val="0E2A47"/>
                </a:solidFill>
                <a:latin typeface="IBM Plex Sans"/>
              </a:rPr>
              <a:t>17,8 %</a:t>
            </a:r>
          </a:p>
        </p:txBody>
      </p:sp>
      <p:sp>
        <p:nvSpPr>
          <p:cNvPr id="37" name="TextBox 36"/>
          <p:cNvSpPr txBox="1"/>
          <p:nvPr/>
        </p:nvSpPr>
        <p:spPr>
          <a:xfrm>
            <a:off x="9371900" y="4810000"/>
            <a:ext cx="1650000" cy="300000"/>
          </a:xfrm>
          <a:prstGeom prst="rect">
            <a:avLst/>
          </a:prstGeom>
          <a:noFill/>
        </p:spPr>
        <p:txBody>
          <a:bodyPr wrap="square" lIns="0" rIns="0" anchor="t">
            <a:spAutoFit/>
          </a:bodyPr>
          <a:lstStyle/>
          <a:p>
            <a:pPr algn="ctr"/>
            <a:r>
              <a:rPr sz="1250" b="0">
                <a:solidFill>
                  <a:srgbClr val="3D4B5C"/>
                </a:solidFill>
                <a:latin typeface="IBM Plex Sans"/>
              </a:rPr>
              <a:t>Ambos</a:t>
            </a:r>
          </a:p>
        </p:txBody>
      </p:sp>
      <p:cxnSp>
        <p:nvCxnSpPr>
          <p:cNvPr id="38" name="Connector 37"/>
          <p:cNvCxnSpPr/>
          <p:nvPr/>
        </p:nvCxnSpPr>
        <p:spPr>
          <a:xfrm>
            <a:off x="5400000" y="4750000"/>
            <a:ext cx="5979200" cy="0"/>
          </a:xfrm>
          <a:prstGeom prst="line">
            <a:avLst/>
          </a:prstGeom>
          <a:ln w="12700">
            <a:solidFill>
              <a:srgbClr val="9AA8B6"/>
            </a:solidFill>
          </a:ln>
        </p:spPr>
        <p:style>
          <a:lnRef idx="2">
            <a:schemeClr val="accent1"/>
          </a:lnRef>
          <a:fillRef idx="0">
            <a:schemeClr val="accent1"/>
          </a:fillRef>
          <a:effectRef idx="1">
            <a:schemeClr val="accent1"/>
          </a:effectRef>
          <a:fontRef idx="minor">
            <a:schemeClr val="tx1"/>
          </a:fontRef>
        </p:style>
      </p:cxnSp>
      <p:sp>
        <p:nvSpPr>
          <p:cNvPr id="39" name="Pie Jorge Roja"/>
          <p:cNvSpPr txBox="1"/>
          <p:nvPr/>
        </p:nvSpPr>
        <p:spPr>
          <a:xfrm>
            <a:off x="812800" y="6400000"/>
            <a:ext cx="4000000" cy="260000"/>
          </a:xfrm>
          <a:prstGeom prst="rect">
            <a:avLst/>
          </a:prstGeom>
          <a:noFill/>
        </p:spPr>
        <p:txBody>
          <a:bodyPr wrap="square" anchor="ctr" lIns="0" rIns="0" tIns="0" bIns="0">
            <a:spAutoFit/>
          </a:bodyPr>
          <a:lstStyle/>
          <a:p>
            <a:pPr algn="l"/>
            <a:r>
              <a:rPr sz="1050">
                <a:solidFill>
                  <a:srgbClr val="5E6A78"/>
                </a:solidFill>
                <a:latin typeface="IBM Plex Sans"/>
              </a:rPr>
              <a:t>Jorge Rojas Rodríguez</a:t>
            </a:r>
          </a:p>
        </p:txBody>
      </p:sp>
      <p:sp>
        <p:nvSpPr>
          <p:cNvPr id="40" name="Pie 22"/>
          <p:cNvSpPr txBox="1"/>
          <p:nvPr/>
        </p:nvSpPr>
        <p:spPr>
          <a:xfrm>
            <a:off x="5596000" y="6400000"/>
            <a:ext cx="1000000" cy="260000"/>
          </a:xfrm>
          <a:prstGeom prst="rect">
            <a:avLst/>
          </a:prstGeom>
          <a:noFill/>
        </p:spPr>
        <p:txBody>
          <a:bodyPr wrap="square" anchor="ctr" lIns="0" rIns="0" tIns="0" bIns="0">
            <a:spAutoFit/>
          </a:bodyPr>
          <a:lstStyle/>
          <a:p>
            <a:pPr algn="ctr"/>
            <a:r>
              <a:rPr sz="1050">
                <a:solidFill>
                  <a:srgbClr val="5E6A78"/>
                </a:solidFill>
                <a:latin typeface="IBM Plex Sans"/>
              </a:rPr>
              <a:t>22</a:t>
            </a:r>
          </a:p>
        </p:txBody>
      </p:sp>
      <p:sp>
        <p:nvSpPr>
          <p:cNvPr id="41" name="Pie MedicinaCa"/>
          <p:cNvSpPr txBox="1"/>
          <p:nvPr/>
        </p:nvSpPr>
        <p:spPr>
          <a:xfrm>
            <a:off x="7379200" y="6400000"/>
            <a:ext cx="4000000" cy="260000"/>
          </a:xfrm>
          <a:prstGeom prst="rect">
            <a:avLst/>
          </a:prstGeom>
          <a:noFill/>
        </p:spPr>
        <p:txBody>
          <a:bodyPr wrap="square" anchor="ctr" lIns="0" rIns="0" tIns="0" bIns="0">
            <a:spAutoFit/>
          </a:bodyPr>
          <a:lstStyle/>
          <a:p>
            <a:pPr algn="r"/>
            <a:r>
              <a:rPr sz="1050">
                <a:solidFill>
                  <a:srgbClr val="5E6A78"/>
                </a:solidFill>
                <a:latin typeface="IBM Plex Sans"/>
              </a:rPr>
              <a:t>MedicinaCardiometabolica.com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812800" y="812800"/>
            <a:ext cx="457200" cy="50800"/>
          </a:xfrm>
          <a:prstGeom prst="roundRect">
            <a:avLst>
              <a:gd name="adj" fmla="val 50000"/>
            </a:avLst>
          </a:prstGeom>
          <a:solidFill>
            <a:srgbClr val="E07B24"/>
          </a:solidFill>
          <a:ln/>
        </p:spPr>
        <p:txBody>
          <a:bodyPr/>
          <a:lstStyle/>
          <a:p>
            <a:endParaRPr/>
          </a:p>
        </p:txBody>
      </p:sp>
      <p:sp>
        <p:nvSpPr>
          <p:cNvPr id="3" name="Text 1"/>
          <p:cNvSpPr/>
          <p:nvPr/>
        </p:nvSpPr>
        <p:spPr>
          <a:xfrm>
            <a:off x="812800" y="9525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B4541A"/>
                </a:solidFill>
                <a:latin typeface="IBM Plex Sans" pitchFamily="34" charset="0"/>
                <a:ea typeface="IBM Plex Sans" pitchFamily="34" charset="-122"/>
                <a:cs typeface="IBM Plex Sans" pitchFamily="34" charset="-120"/>
              </a:rPr>
              <a:t>PAD E ÍNDICE DE SHOCK DIASTÓLICO · PUNTOS DE CORTE</a:t>
            </a:r>
            <a:endParaRPr lang="en-US" sz="1200" dirty="0"/>
          </a:p>
        </p:txBody>
      </p:sp>
      <p:sp>
        <p:nvSpPr>
          <p:cNvPr id="4" name="Text 2"/>
          <p:cNvSpPr>
            <a:spLocks noGrp="1"/>
          </p:cNvSpPr>
          <p:nvPr>
            <p:ph type="title"/>
          </p:nvPr>
        </p:nvSpPr>
        <p:spPr>
          <a:xfrm>
            <a:off x="812800" y="1254720"/>
            <a:ext cx="10883392" cy="444500"/>
          </a:xfrm>
          <a:prstGeom prst="rect">
            <a:avLst/>
          </a:prstGeom>
          <a:noFill/>
          <a:ln/>
        </p:spPr>
        <p:txBody>
          <a:bodyPr wrap="square" lIns="0" tIns="0" rIns="0" bIns="0" rtlCol="0" anchor="t">
            <a:normAutofit/>
          </a:bodyPr>
          <a:lstStyle/>
          <a:p>
            <a:pPr marL="0" indent="0" algn="l">
              <a:lnSpc>
                <a:spcPts val="3300"/>
              </a:lnSpc>
              <a:buNone/>
            </a:pPr>
            <a:r>
              <a:rPr lang="en-US" sz="3000" b="1" i="0" dirty="0">
                <a:solidFill>
                  <a:srgbClr val="0E2A47"/>
                </a:solidFill>
                <a:latin typeface="Source Serif 4" pitchFamily="18" charset="0"/>
                <a:ea typeface="Source Serif 4" pitchFamily="18" charset="-122"/>
                <a:cs typeface="Source Serif 4" pitchFamily="18" charset="-120"/>
              </a:rPr>
              <a:t>¿Desde qué valor preocuparse? Depende del estudio</a:t>
            </a:r>
            <a:endParaRPr lang="en-US" sz="3000" dirty="0"/>
          </a:p>
        </p:txBody>
      </p:sp>
      <p:graphicFrame>
        <p:nvGraphicFramePr>
          <p:cNvPr id="26" name="Table 25"/>
          <p:cNvGraphicFramePr>
            <a:graphicFrameLocks noGrp="1"/>
          </p:cNvGraphicFramePr>
          <p:nvPr/>
        </p:nvGraphicFramePr>
        <p:xfrm>
          <a:off x="812800" y="1840000"/>
          <a:ext cx="10566400" cy="3420000"/>
        </p:xfrm>
        <a:graphic>
          <a:graphicData uri="http://schemas.openxmlformats.org/drawingml/2006/table">
            <a:tbl>
              <a:tblPr firstRow="1" bandRow="1">
                <a:tableStyleId>{5C22544A-7EE6-4342-B048-85BDC9FD1C3A}</a:tableStyleId>
              </a:tblPr>
              <a:tblGrid>
                <a:gridCol w="760000">
                  <a:extLst>
                    <a:ext uri="{9D8B030D-6E8A-4147-A177-3AD203B41FA5}">
                      <a16:colId xmlns:a16="http://schemas.microsoft.com/office/drawing/2014/main" val="20000"/>
                    </a:ext>
                  </a:extLst>
                </a:gridCol>
                <a:gridCol w="2640000">
                  <a:extLst>
                    <a:ext uri="{9D8B030D-6E8A-4147-A177-3AD203B41FA5}">
                      <a16:colId xmlns:a16="http://schemas.microsoft.com/office/drawing/2014/main" val="20001"/>
                    </a:ext>
                  </a:extLst>
                </a:gridCol>
                <a:gridCol w="2050000">
                  <a:extLst>
                    <a:ext uri="{9D8B030D-6E8A-4147-A177-3AD203B41FA5}">
                      <a16:colId xmlns:a16="http://schemas.microsoft.com/office/drawing/2014/main" val="20002"/>
                    </a:ext>
                  </a:extLst>
                </a:gridCol>
                <a:gridCol w="1700000">
                  <a:extLst>
                    <a:ext uri="{9D8B030D-6E8A-4147-A177-3AD203B41FA5}">
                      <a16:colId xmlns:a16="http://schemas.microsoft.com/office/drawing/2014/main" val="20003"/>
                    </a:ext>
                  </a:extLst>
                </a:gridCol>
                <a:gridCol w="3416400">
                  <a:extLst>
                    <a:ext uri="{9D8B030D-6E8A-4147-A177-3AD203B41FA5}">
                      <a16:colId xmlns:a16="http://schemas.microsoft.com/office/drawing/2014/main" val="20004"/>
                    </a:ext>
                  </a:extLst>
                </a:gridCol>
              </a:tblGrid>
              <a:tr h="340000">
                <a:tc>
                  <a:txBody>
                    <a:bodyPr/>
                    <a:lstStyle/>
                    <a:p>
                      <a:pPr algn="ctr"/>
                      <a:endParaRPr/>
                    </a:p>
                  </a:txBody>
                  <a:tcPr marL="82296" marR="82296" marT="27432" marB="27432" anchor="ctr">
                    <a:solidFill>
                      <a:srgbClr val="0E2A47"/>
                    </a:solidFill>
                  </a:tcPr>
                </a:tc>
                <a:tc>
                  <a:txBody>
                    <a:bodyPr/>
                    <a:lstStyle/>
                    <a:p>
                      <a:r>
                        <a:rPr sz="1150" b="1">
                          <a:solidFill>
                            <a:srgbClr val="FFFFFF"/>
                          </a:solidFill>
                          <a:latin typeface="IBM Plex Sans"/>
                        </a:rPr>
                        <a:t>Fuente</a:t>
                      </a:r>
                    </a:p>
                  </a:txBody>
                  <a:tcPr marL="82296" marR="82296" marT="27432" marB="27432" anchor="ctr">
                    <a:solidFill>
                      <a:srgbClr val="0E2A47"/>
                    </a:solidFill>
                  </a:tcPr>
                </a:tc>
                <a:tc>
                  <a:txBody>
                    <a:bodyPr/>
                    <a:lstStyle/>
                    <a:p>
                      <a:r>
                        <a:rPr sz="1150" b="1">
                          <a:solidFill>
                            <a:srgbClr val="FFFFFF"/>
                          </a:solidFill>
                          <a:latin typeface="IBM Plex Sans"/>
                        </a:rPr>
                        <a:t>Tipo de estudio</a:t>
                      </a:r>
                    </a:p>
                  </a:txBody>
                  <a:tcPr marL="82296" marR="82296" marT="27432" marB="27432" anchor="ctr">
                    <a:solidFill>
                      <a:srgbClr val="0E2A47"/>
                    </a:solidFill>
                  </a:tcPr>
                </a:tc>
                <a:tc>
                  <a:txBody>
                    <a:bodyPr/>
                    <a:lstStyle/>
                    <a:p>
                      <a:r>
                        <a:rPr sz="1150" b="1">
                          <a:solidFill>
                            <a:srgbClr val="FFFFFF"/>
                          </a:solidFill>
                          <a:latin typeface="IBM Plex Sans"/>
                        </a:rPr>
                        <a:t>Corte</a:t>
                      </a:r>
                    </a:p>
                  </a:txBody>
                  <a:tcPr marL="82296" marR="82296" marT="27432" marB="27432" anchor="ctr">
                    <a:solidFill>
                      <a:srgbClr val="0E2A47"/>
                    </a:solidFill>
                  </a:tcPr>
                </a:tc>
                <a:tc>
                  <a:txBody>
                    <a:bodyPr/>
                    <a:lstStyle/>
                    <a:p>
                      <a:r>
                        <a:rPr sz="1150" b="1">
                          <a:solidFill>
                            <a:srgbClr val="FFFFFF"/>
                          </a:solidFill>
                          <a:latin typeface="IBM Plex Sans"/>
                        </a:rPr>
                        <a:t>Qué plantea</a:t>
                      </a:r>
                    </a:p>
                  </a:txBody>
                  <a:tcPr marL="82296" marR="82296" marT="27432" marB="27432" anchor="ctr">
                    <a:solidFill>
                      <a:srgbClr val="0E2A47"/>
                    </a:solidFill>
                  </a:tcPr>
                </a:tc>
                <a:extLst>
                  <a:ext uri="{0D108BD9-81ED-4DB2-BD59-A6C34878D82A}">
                    <a16:rowId xmlns:a16="http://schemas.microsoft.com/office/drawing/2014/main" val="10000"/>
                  </a:ext>
                </a:extLst>
              </a:tr>
              <a:tr h="440000">
                <a:tc rowSpan="4">
                  <a:txBody>
                    <a:bodyPr/>
                    <a:lstStyle/>
                    <a:p>
                      <a:pPr algn="ctr"/>
                      <a:r>
                        <a:rPr sz="1400" b="1">
                          <a:solidFill>
                            <a:srgbClr val="FFFFFF"/>
                          </a:solidFill>
                          <a:latin typeface="IBM Plex Sans"/>
                        </a:rPr>
                        <a:t>PAD</a:t>
                      </a:r>
                    </a:p>
                  </a:txBody>
                  <a:tcPr marL="82296" marR="82296" marT="27432" marB="27432" anchor="ctr">
                    <a:solidFill>
                      <a:srgbClr val="1F6FB2"/>
                    </a:solidFill>
                  </a:tcPr>
                </a:tc>
                <a:tc>
                  <a:txBody>
                    <a:bodyPr/>
                    <a:lstStyle/>
                    <a:p>
                      <a:r>
                        <a:rPr sz="1100" b="1">
                          <a:solidFill>
                            <a:srgbClr val="0E2A47"/>
                          </a:solidFill>
                          <a:latin typeface="IBM Plex Sans"/>
                        </a:rPr>
                        <a:t>Hamzaoui y Shi</a:t>
                      </a:r>
                    </a:p>
                    <a:p>
                      <a:r>
                        <a:rPr sz="950" b="0">
                          <a:solidFill>
                            <a:srgbClr val="3D4B5C"/>
                          </a:solidFill>
                          <a:latin typeface="IBM Plex Sans"/>
                        </a:rPr>
                        <a:t>J Thorac Dis 2020</a:t>
                      </a:r>
                    </a:p>
                  </a:txBody>
                  <a:tcPr marL="82296" marR="82296" marT="27432" marB="27432" anchor="ctr">
                    <a:solidFill>
                      <a:srgbClr val="E6F0F9"/>
                    </a:solidFill>
                  </a:tcPr>
                </a:tc>
                <a:tc>
                  <a:txBody>
                    <a:bodyPr/>
                    <a:lstStyle/>
                    <a:p>
                      <a:r>
                        <a:rPr sz="1100" b="0">
                          <a:solidFill>
                            <a:srgbClr val="3D4B5C"/>
                          </a:solidFill>
                          <a:latin typeface="IBM Plex Sans"/>
                        </a:rPr>
                        <a:t>Revisión narrativa</a:t>
                      </a:r>
                    </a:p>
                  </a:txBody>
                  <a:tcPr marL="82296" marR="82296" marT="27432" marB="27432" anchor="ctr">
                    <a:solidFill>
                      <a:srgbClr val="E6F0F9"/>
                    </a:solidFill>
                  </a:tcPr>
                </a:tc>
                <a:tc>
                  <a:txBody>
                    <a:bodyPr/>
                    <a:lstStyle/>
                    <a:p>
                      <a:r>
                        <a:rPr sz="1100" b="1">
                          <a:solidFill>
                            <a:srgbClr val="B4541A"/>
                          </a:solidFill>
                          <a:latin typeface="IBM Plex Sans"/>
                        </a:rPr>
                        <a:t>&lt; 40 mmHg</a:t>
                      </a:r>
                    </a:p>
                  </a:txBody>
                  <a:tcPr marL="82296" marR="82296" marT="27432" marB="27432" anchor="ctr">
                    <a:solidFill>
                      <a:srgbClr val="E6F0F9"/>
                    </a:solidFill>
                  </a:tcPr>
                </a:tc>
                <a:tc>
                  <a:txBody>
                    <a:bodyPr/>
                    <a:lstStyle/>
                    <a:p>
                      <a:r>
                        <a:rPr sz="1100" b="0">
                          <a:solidFill>
                            <a:srgbClr val="3D4B5C"/>
                          </a:solidFill>
                          <a:latin typeface="IBM Plex Sans"/>
                        </a:rPr>
                        <a:t>Tono arterial muy deprimido: noradrenalina urgente</a:t>
                      </a:r>
                    </a:p>
                  </a:txBody>
                  <a:tcPr marL="82296" marR="82296" marT="27432" marB="27432" anchor="ctr">
                    <a:solidFill>
                      <a:srgbClr val="E6F0F9"/>
                    </a:solidFill>
                  </a:tcPr>
                </a:tc>
                <a:extLst>
                  <a:ext uri="{0D108BD9-81ED-4DB2-BD59-A6C34878D82A}">
                    <a16:rowId xmlns:a16="http://schemas.microsoft.com/office/drawing/2014/main" val="10001"/>
                  </a:ext>
                </a:extLst>
              </a:tr>
              <a:tr h="440000">
                <a:tc vMerge="1">
                  <a:txBody>
                    <a:bodyPr/>
                    <a:lstStyle/>
                    <a:p>
                      <a:endParaRPr/>
                    </a:p>
                  </a:txBody>
                  <a:tcPr marL="82296" marR="82296" marT="27432" marB="27432" anchor="ctr">
                    <a:solidFill>
                      <a:srgbClr val="1F6FB2"/>
                    </a:solidFill>
                  </a:tcPr>
                </a:tc>
                <a:tc>
                  <a:txBody>
                    <a:bodyPr/>
                    <a:lstStyle/>
                    <a:p>
                      <a:r>
                        <a:rPr sz="1100" b="1">
                          <a:solidFill>
                            <a:srgbClr val="0E2A47"/>
                          </a:solidFill>
                          <a:latin typeface="IBM Plex Sans"/>
                        </a:rPr>
                        <a:t>ANDROMEDA-SHOCK-2</a:t>
                      </a:r>
                    </a:p>
                    <a:p>
                      <a:r>
                        <a:rPr sz="950" b="0">
                          <a:solidFill>
                            <a:srgbClr val="3D4B5C"/>
                          </a:solidFill>
                          <a:latin typeface="IBM Plex Sans"/>
                        </a:rPr>
                        <a:t>JAMA 2025</a:t>
                      </a:r>
                    </a:p>
                  </a:txBody>
                  <a:tcPr marL="82296" marR="82296" marT="27432" marB="27432" anchor="ctr">
                    <a:solidFill>
                      <a:srgbClr val="FFFFFF"/>
                    </a:solidFill>
                  </a:tcPr>
                </a:tc>
                <a:tc>
                  <a:txBody>
                    <a:bodyPr/>
                    <a:lstStyle/>
                    <a:p>
                      <a:r>
                        <a:rPr sz="1100" b="0">
                          <a:solidFill>
                            <a:srgbClr val="3D4B5C"/>
                          </a:solidFill>
                          <a:latin typeface="IBM Plex Sans"/>
                        </a:rPr>
                        <a:t>ECA, dentro de un algoritmo</a:t>
                      </a:r>
                    </a:p>
                  </a:txBody>
                  <a:tcPr marL="82296" marR="82296" marT="27432" marB="27432" anchor="ctr">
                    <a:solidFill>
                      <a:srgbClr val="FFFFFF"/>
                    </a:solidFill>
                  </a:tcPr>
                </a:tc>
                <a:tc>
                  <a:txBody>
                    <a:bodyPr/>
                    <a:lstStyle/>
                    <a:p>
                      <a:r>
                        <a:rPr sz="1100" b="1">
                          <a:solidFill>
                            <a:srgbClr val="B4541A"/>
                          </a:solidFill>
                          <a:latin typeface="IBM Plex Sans"/>
                        </a:rPr>
                        <a:t>&lt; 50 mmHg</a:t>
                      </a:r>
                    </a:p>
                    <a:p>
                      <a:r>
                        <a:rPr sz="950" b="0">
                          <a:solidFill>
                            <a:srgbClr val="B4541A"/>
                          </a:solidFill>
                          <a:latin typeface="IBM Plex Sans"/>
                        </a:rPr>
                        <a:t>con PP ≥ 40</a:t>
                      </a:r>
                    </a:p>
                  </a:txBody>
                  <a:tcPr marL="82296" marR="82296" marT="27432" marB="27432" anchor="ctr">
                    <a:solidFill>
                      <a:srgbClr val="FFFFFF"/>
                    </a:solidFill>
                  </a:tcPr>
                </a:tc>
                <a:tc>
                  <a:txBody>
                    <a:bodyPr/>
                    <a:lstStyle/>
                    <a:p>
                      <a:r>
                        <a:rPr sz="1100" b="0">
                          <a:solidFill>
                            <a:srgbClr val="3D4B5C"/>
                          </a:solidFill>
                          <a:latin typeface="IBM Plex Sans"/>
                        </a:rPr>
                        <a:t>Probable vasoplejía: titular noradrenalina hasta PAD ≥ 50</a:t>
                      </a:r>
                    </a:p>
                  </a:txBody>
                  <a:tcPr marL="82296" marR="82296" marT="27432" marB="27432" anchor="ctr">
                    <a:solidFill>
                      <a:srgbClr val="FFFFFF"/>
                    </a:solidFill>
                  </a:tcPr>
                </a:tc>
                <a:extLst>
                  <a:ext uri="{0D108BD9-81ED-4DB2-BD59-A6C34878D82A}">
                    <a16:rowId xmlns:a16="http://schemas.microsoft.com/office/drawing/2014/main" val="10002"/>
                  </a:ext>
                </a:extLst>
              </a:tr>
              <a:tr h="440000">
                <a:tc vMerge="1">
                  <a:txBody>
                    <a:bodyPr/>
                    <a:lstStyle/>
                    <a:p>
                      <a:endParaRPr/>
                    </a:p>
                  </a:txBody>
                  <a:tcPr marL="82296" marR="82296" marT="27432" marB="27432" anchor="ctr">
                    <a:solidFill>
                      <a:srgbClr val="1F6FB2"/>
                    </a:solidFill>
                  </a:tcPr>
                </a:tc>
                <a:tc>
                  <a:txBody>
                    <a:bodyPr/>
                    <a:lstStyle/>
                    <a:p>
                      <a:r>
                        <a:rPr sz="1100" b="1">
                          <a:solidFill>
                            <a:srgbClr val="0E2A47"/>
                          </a:solidFill>
                          <a:latin typeface="IBM Plex Sans"/>
                        </a:rPr>
                        <a:t>Xiao et al.</a:t>
                      </a:r>
                    </a:p>
                    <a:p>
                      <a:r>
                        <a:rPr sz="950" b="0">
                          <a:solidFill>
                            <a:srgbClr val="3D4B5C"/>
                          </a:solidFill>
                          <a:latin typeface="IBM Plex Sans"/>
                        </a:rPr>
                        <a:t>Eur J Med Res 2022 · n = 4959</a:t>
                      </a:r>
                    </a:p>
                  </a:txBody>
                  <a:tcPr marL="82296" marR="82296" marT="27432" marB="27432" anchor="ctr">
                    <a:solidFill>
                      <a:srgbClr val="E6F0F9"/>
                    </a:solidFill>
                  </a:tcPr>
                </a:tc>
                <a:tc>
                  <a:txBody>
                    <a:bodyPr/>
                    <a:lstStyle/>
                    <a:p>
                      <a:r>
                        <a:rPr sz="1100" b="0">
                          <a:solidFill>
                            <a:srgbClr val="3D4B5C"/>
                          </a:solidFill>
                          <a:latin typeface="IBM Plex Sans"/>
                        </a:rPr>
                        <a:t>Cohorte retrospectiva (MIMIC-IV)</a:t>
                      </a:r>
                    </a:p>
                  </a:txBody>
                  <a:tcPr marL="82296" marR="82296" marT="27432" marB="27432" anchor="ctr">
                    <a:solidFill>
                      <a:srgbClr val="E6F0F9"/>
                    </a:solidFill>
                  </a:tcPr>
                </a:tc>
                <a:tc>
                  <a:txBody>
                    <a:bodyPr/>
                    <a:lstStyle/>
                    <a:p>
                      <a:r>
                        <a:rPr sz="1100" b="1">
                          <a:solidFill>
                            <a:srgbClr val="B4541A"/>
                          </a:solidFill>
                          <a:latin typeface="IBM Plex Sans"/>
                        </a:rPr>
                        <a:t>50–70 mmHg</a:t>
                      </a:r>
                    </a:p>
                  </a:txBody>
                  <a:tcPr marL="82296" marR="82296" marT="27432" marB="27432" anchor="ctr">
                    <a:solidFill>
                      <a:srgbClr val="E6F0F9"/>
                    </a:solidFill>
                  </a:tcPr>
                </a:tc>
                <a:tc>
                  <a:txBody>
                    <a:bodyPr/>
                    <a:lstStyle/>
                    <a:p>
                      <a:r>
                        <a:rPr sz="1100" b="0">
                          <a:solidFill>
                            <a:srgbClr val="3D4B5C"/>
                          </a:solidFill>
                          <a:latin typeface="IBM Plex Sans"/>
                        </a:rPr>
                        <a:t>Rango de PAD promedio con la menor mortalidad</a:t>
                      </a:r>
                    </a:p>
                  </a:txBody>
                  <a:tcPr marL="82296" marR="82296" marT="27432" marB="27432" anchor="ctr">
                    <a:solidFill>
                      <a:srgbClr val="E6F0F9"/>
                    </a:solidFill>
                  </a:tcPr>
                </a:tc>
                <a:extLst>
                  <a:ext uri="{0D108BD9-81ED-4DB2-BD59-A6C34878D82A}">
                    <a16:rowId xmlns:a16="http://schemas.microsoft.com/office/drawing/2014/main" val="10003"/>
                  </a:ext>
                </a:extLst>
              </a:tr>
              <a:tr h="440000">
                <a:tc vMerge="1">
                  <a:txBody>
                    <a:bodyPr/>
                    <a:lstStyle/>
                    <a:p>
                      <a:endParaRPr/>
                    </a:p>
                  </a:txBody>
                  <a:tcPr marL="82296" marR="82296" marT="27432" marB="27432" anchor="ctr">
                    <a:solidFill>
                      <a:srgbClr val="1F6FB2"/>
                    </a:solidFill>
                  </a:tcPr>
                </a:tc>
                <a:tc>
                  <a:txBody>
                    <a:bodyPr/>
                    <a:lstStyle/>
                    <a:p>
                      <a:r>
                        <a:rPr sz="1100" b="1">
                          <a:solidFill>
                            <a:srgbClr val="0E2A47"/>
                          </a:solidFill>
                          <a:latin typeface="IBM Plex Sans"/>
                        </a:rPr>
                        <a:t>Gao et al.</a:t>
                      </a:r>
                    </a:p>
                    <a:p>
                      <a:r>
                        <a:rPr sz="950" b="0">
                          <a:solidFill>
                            <a:srgbClr val="3D4B5C"/>
                          </a:solidFill>
                          <a:latin typeface="IBM Plex Sans"/>
                        </a:rPr>
                        <a:t>Eur J Med Res 2023 · n = 1251</a:t>
                      </a:r>
                    </a:p>
                  </a:txBody>
                  <a:tcPr marL="82296" marR="82296" marT="27432" marB="27432" anchor="ctr">
                    <a:solidFill>
                      <a:srgbClr val="FFFFFF"/>
                    </a:solidFill>
                  </a:tcPr>
                </a:tc>
                <a:tc>
                  <a:txBody>
                    <a:bodyPr/>
                    <a:lstStyle/>
                    <a:p>
                      <a:r>
                        <a:rPr sz="1100" b="0">
                          <a:solidFill>
                            <a:srgbClr val="3D4B5C"/>
                          </a:solidFill>
                          <a:latin typeface="IBM Plex Sans"/>
                        </a:rPr>
                        <a:t>Cohorte retrospectiva</a:t>
                      </a:r>
                    </a:p>
                  </a:txBody>
                  <a:tcPr marL="82296" marR="82296" marT="27432" marB="27432" anchor="ctr">
                    <a:solidFill>
                      <a:srgbClr val="FFFFFF"/>
                    </a:solidFill>
                  </a:tcPr>
                </a:tc>
                <a:tc>
                  <a:txBody>
                    <a:bodyPr/>
                    <a:lstStyle/>
                    <a:p>
                      <a:r>
                        <a:rPr sz="1100" b="1">
                          <a:solidFill>
                            <a:srgbClr val="B4541A"/>
                          </a:solidFill>
                          <a:latin typeface="IBM Plex Sans"/>
                        </a:rPr>
                        <a:t>&lt; 59 mmHg</a:t>
                      </a:r>
                    </a:p>
                    <a:p>
                      <a:r>
                        <a:rPr sz="950" b="0">
                          <a:solidFill>
                            <a:srgbClr val="B4541A"/>
                          </a:solidFill>
                          <a:latin typeface="IBM Plex Sans"/>
                        </a:rPr>
                        <a:t>(media de 24 h)</a:t>
                      </a:r>
                    </a:p>
                  </a:txBody>
                  <a:tcPr marL="82296" marR="82296" marT="27432" marB="27432" anchor="ctr">
                    <a:solidFill>
                      <a:srgbClr val="FFFFFF"/>
                    </a:solidFill>
                  </a:tcPr>
                </a:tc>
                <a:tc>
                  <a:txBody>
                    <a:bodyPr/>
                    <a:lstStyle/>
                    <a:p>
                      <a:r>
                        <a:rPr sz="1100" b="0">
                          <a:solidFill>
                            <a:srgbClr val="3D4B5C"/>
                          </a:solidFill>
                          <a:latin typeface="IBM Plex Sans"/>
                        </a:rPr>
                        <a:t>Más mortalidad a 28 días (OR ajustado 1,92)</a:t>
                      </a:r>
                    </a:p>
                  </a:txBody>
                  <a:tcPr marL="82296" marR="82296" marT="27432" marB="27432" anchor="ctr">
                    <a:solidFill>
                      <a:srgbClr val="FFFFFF"/>
                    </a:solidFill>
                  </a:tcPr>
                </a:tc>
                <a:extLst>
                  <a:ext uri="{0D108BD9-81ED-4DB2-BD59-A6C34878D82A}">
                    <a16:rowId xmlns:a16="http://schemas.microsoft.com/office/drawing/2014/main" val="10004"/>
                  </a:ext>
                </a:extLst>
              </a:tr>
              <a:tr h="440000">
                <a:tc rowSpan="3">
                  <a:txBody>
                    <a:bodyPr/>
                    <a:lstStyle/>
                    <a:p>
                      <a:pPr algn="ctr"/>
                      <a:r>
                        <a:rPr sz="1400" b="1">
                          <a:solidFill>
                            <a:srgbClr val="2B1404"/>
                          </a:solidFill>
                          <a:latin typeface="IBM Plex Sans"/>
                        </a:rPr>
                        <a:t>DSI</a:t>
                      </a:r>
                    </a:p>
                  </a:txBody>
                  <a:tcPr marL="82296" marR="82296" marT="27432" marB="27432" anchor="ctr">
                    <a:solidFill>
                      <a:srgbClr val="E07B24"/>
                    </a:solidFill>
                  </a:tcPr>
                </a:tc>
                <a:tc>
                  <a:txBody>
                    <a:bodyPr/>
                    <a:lstStyle/>
                    <a:p>
                      <a:r>
                        <a:rPr sz="1100" b="1">
                          <a:solidFill>
                            <a:srgbClr val="0E2A47"/>
                          </a:solidFill>
                          <a:latin typeface="IBM Plex Sans"/>
                        </a:rPr>
                        <a:t>Ospina-Tascón et al.</a:t>
                      </a:r>
                    </a:p>
                    <a:p>
                      <a:r>
                        <a:rPr sz="950" b="0">
                          <a:solidFill>
                            <a:srgbClr val="3D4B5C"/>
                          </a:solidFill>
                          <a:latin typeface="IBM Plex Sans"/>
                        </a:rPr>
                        <a:t>Ann Intensive Care 2020 · n = 761</a:t>
                      </a:r>
                    </a:p>
                  </a:txBody>
                  <a:tcPr marL="82296" marR="82296" marT="27432" marB="27432" anchor="ctr">
                    <a:solidFill>
                      <a:srgbClr val="FDEEDF"/>
                    </a:solidFill>
                  </a:tcPr>
                </a:tc>
                <a:tc>
                  <a:txBody>
                    <a:bodyPr/>
                    <a:lstStyle/>
                    <a:p>
                      <a:r>
                        <a:rPr sz="1100" b="0">
                          <a:solidFill>
                            <a:srgbClr val="3D4B5C"/>
                          </a:solidFill>
                          <a:latin typeface="IBM Plex Sans"/>
                        </a:rPr>
                        <a:t>Dos cohortes (una de ANDROMEDA-SHOCK)</a:t>
                      </a:r>
                    </a:p>
                  </a:txBody>
                  <a:tcPr marL="82296" marR="82296" marT="27432" marB="27432" anchor="ctr">
                    <a:solidFill>
                      <a:srgbClr val="FDEEDF"/>
                    </a:solidFill>
                  </a:tcPr>
                </a:tc>
                <a:tc>
                  <a:txBody>
                    <a:bodyPr/>
                    <a:lstStyle/>
                    <a:p>
                      <a:r>
                        <a:rPr sz="1100" b="1">
                          <a:solidFill>
                            <a:srgbClr val="B4541A"/>
                          </a:solidFill>
                          <a:latin typeface="IBM Plex Sans"/>
                        </a:rPr>
                        <a:t>Ninguno</a:t>
                      </a:r>
                    </a:p>
                    <a:p>
                      <a:r>
                        <a:rPr sz="950" b="0">
                          <a:solidFill>
                            <a:srgbClr val="B4541A"/>
                          </a:solidFill>
                          <a:latin typeface="IBM Plex Sans"/>
                        </a:rPr>
                        <a:t>(quintiles)</a:t>
                      </a:r>
                    </a:p>
                  </a:txBody>
                  <a:tcPr marL="82296" marR="82296" marT="27432" marB="27432" anchor="ctr">
                    <a:solidFill>
                      <a:srgbClr val="FDEEDF"/>
                    </a:solidFill>
                  </a:tcPr>
                </a:tc>
                <a:tc>
                  <a:txBody>
                    <a:bodyPr/>
                    <a:lstStyle/>
                    <a:p>
                      <a:r>
                        <a:rPr sz="1100" b="0">
                          <a:solidFill>
                            <a:srgbClr val="3D4B5C"/>
                          </a:solidFill>
                          <a:latin typeface="IBM Plex Sans"/>
                        </a:rPr>
                        <a:t>El riesgo de muerte sube con cada quintil de DSI</a:t>
                      </a:r>
                    </a:p>
                  </a:txBody>
                  <a:tcPr marL="82296" marR="82296" marT="27432" marB="27432" anchor="ctr">
                    <a:solidFill>
                      <a:srgbClr val="FDEEDF"/>
                    </a:solidFill>
                  </a:tcPr>
                </a:tc>
                <a:extLst>
                  <a:ext uri="{0D108BD9-81ED-4DB2-BD59-A6C34878D82A}">
                    <a16:rowId xmlns:a16="http://schemas.microsoft.com/office/drawing/2014/main" val="10005"/>
                  </a:ext>
                </a:extLst>
              </a:tr>
              <a:tr h="440000">
                <a:tc vMerge="1">
                  <a:txBody>
                    <a:bodyPr/>
                    <a:lstStyle/>
                    <a:p>
                      <a:endParaRPr/>
                    </a:p>
                  </a:txBody>
                  <a:tcPr marL="82296" marR="82296" marT="27432" marB="27432" anchor="ctr">
                    <a:solidFill>
                      <a:srgbClr val="E07B24"/>
                    </a:solidFill>
                  </a:tcPr>
                </a:tc>
                <a:tc>
                  <a:txBody>
                    <a:bodyPr/>
                    <a:lstStyle/>
                    <a:p>
                      <a:r>
                        <a:rPr sz="1100" b="1">
                          <a:solidFill>
                            <a:srgbClr val="0E2A47"/>
                          </a:solidFill>
                          <a:latin typeface="IBM Plex Sans"/>
                        </a:rPr>
                        <a:t>Kim et al.</a:t>
                      </a:r>
                    </a:p>
                    <a:p>
                      <a:r>
                        <a:rPr sz="950" b="0">
                          <a:solidFill>
                            <a:srgbClr val="3D4B5C"/>
                          </a:solidFill>
                          <a:latin typeface="IBM Plex Sans"/>
                        </a:rPr>
                        <a:t>Clin Exp Emerg Med 2022 · n = 1917</a:t>
                      </a:r>
                    </a:p>
                  </a:txBody>
                  <a:tcPr marL="82296" marR="82296" marT="27432" marB="27432" anchor="ctr">
                    <a:solidFill>
                      <a:srgbClr val="FFFFFF"/>
                    </a:solidFill>
                  </a:tcPr>
                </a:tc>
                <a:tc>
                  <a:txBody>
                    <a:bodyPr/>
                    <a:lstStyle/>
                    <a:p>
                      <a:r>
                        <a:rPr sz="1100" b="0">
                          <a:solidFill>
                            <a:srgbClr val="3D4B5C"/>
                          </a:solidFill>
                          <a:latin typeface="IBM Plex Sans"/>
                        </a:rPr>
                        <a:t>Cohorte retrospectiva, urgencias</a:t>
                      </a:r>
                    </a:p>
                  </a:txBody>
                  <a:tcPr marL="82296" marR="82296" marT="27432" marB="27432" anchor="ctr">
                    <a:solidFill>
                      <a:srgbClr val="FFFFFF"/>
                    </a:solidFill>
                  </a:tcPr>
                </a:tc>
                <a:tc>
                  <a:txBody>
                    <a:bodyPr/>
                    <a:lstStyle/>
                    <a:p>
                      <a:r>
                        <a:rPr sz="1100" b="1">
                          <a:solidFill>
                            <a:srgbClr val="B4541A"/>
                          </a:solidFill>
                          <a:latin typeface="IBM Plex Sans"/>
                        </a:rPr>
                        <a:t>≥ 2,0</a:t>
                      </a:r>
                    </a:p>
                    <a:p>
                      <a:r>
                        <a:rPr sz="950" b="0">
                          <a:solidFill>
                            <a:srgbClr val="B4541A"/>
                          </a:solidFill>
                          <a:latin typeface="IBM Plex Sans"/>
                        </a:rPr>
                        <a:t>(+ lactato ≥ 2,5)</a:t>
                      </a:r>
                    </a:p>
                  </a:txBody>
                  <a:tcPr marL="82296" marR="82296" marT="27432" marB="27432" anchor="ctr">
                    <a:solidFill>
                      <a:srgbClr val="FFFFFF"/>
                    </a:solidFill>
                  </a:tcPr>
                </a:tc>
                <a:tc>
                  <a:txBody>
                    <a:bodyPr/>
                    <a:lstStyle/>
                    <a:p>
                      <a:r>
                        <a:rPr sz="1100" b="0">
                          <a:solidFill>
                            <a:srgbClr val="3D4B5C"/>
                          </a:solidFill>
                          <a:latin typeface="IBM Plex Sans"/>
                        </a:rPr>
                        <a:t>Predice necesidad de vasopresor; con ambos, iniciarlo &lt; 30 min se asoció a menos mortalidad</a:t>
                      </a:r>
                    </a:p>
                  </a:txBody>
                  <a:tcPr marL="82296" marR="82296" marT="27432" marB="27432" anchor="ctr">
                    <a:solidFill>
                      <a:srgbClr val="FFFFFF"/>
                    </a:solidFill>
                  </a:tcPr>
                </a:tc>
                <a:extLst>
                  <a:ext uri="{0D108BD9-81ED-4DB2-BD59-A6C34878D82A}">
                    <a16:rowId xmlns:a16="http://schemas.microsoft.com/office/drawing/2014/main" val="10006"/>
                  </a:ext>
                </a:extLst>
              </a:tr>
              <a:tr h="440000">
                <a:tc vMerge="1">
                  <a:txBody>
                    <a:bodyPr/>
                    <a:lstStyle/>
                    <a:p>
                      <a:endParaRPr/>
                    </a:p>
                  </a:txBody>
                  <a:tcPr marL="82296" marR="82296" marT="27432" marB="27432" anchor="ctr">
                    <a:solidFill>
                      <a:srgbClr val="E07B24"/>
                    </a:solidFill>
                  </a:tcPr>
                </a:tc>
                <a:tc>
                  <a:txBody>
                    <a:bodyPr/>
                    <a:lstStyle/>
                    <a:p>
                      <a:r>
                        <a:rPr sz="1100" b="1">
                          <a:solidFill>
                            <a:srgbClr val="0E2A47"/>
                          </a:solidFill>
                          <a:latin typeface="IBM Plex Sans"/>
                        </a:rPr>
                        <a:t>Jeon et al.</a:t>
                      </a:r>
                    </a:p>
                    <a:p>
                      <a:r>
                        <a:rPr sz="950" b="0">
                          <a:solidFill>
                            <a:srgbClr val="3D4B5C"/>
                          </a:solidFill>
                          <a:latin typeface="IBM Plex Sans"/>
                        </a:rPr>
                        <a:t>Am J Emerg Med 2024 · n = 1267</a:t>
                      </a:r>
                    </a:p>
                  </a:txBody>
                  <a:tcPr marL="82296" marR="82296" marT="27432" marB="27432" anchor="ctr">
                    <a:solidFill>
                      <a:srgbClr val="FDEEDF"/>
                    </a:solidFill>
                  </a:tcPr>
                </a:tc>
                <a:tc>
                  <a:txBody>
                    <a:bodyPr/>
                    <a:lstStyle/>
                    <a:p>
                      <a:r>
                        <a:rPr sz="1100" b="0">
                          <a:solidFill>
                            <a:srgbClr val="3D4B5C"/>
                          </a:solidFill>
                          <a:latin typeface="IBM Plex Sans"/>
                        </a:rPr>
                        <a:t>Registro de sepsis, triaje</a:t>
                      </a:r>
                    </a:p>
                  </a:txBody>
                  <a:tcPr marL="82296" marR="82296" marT="27432" marB="27432" anchor="ctr">
                    <a:solidFill>
                      <a:srgbClr val="FDEEDF"/>
                    </a:solidFill>
                  </a:tcPr>
                </a:tc>
                <a:tc>
                  <a:txBody>
                    <a:bodyPr/>
                    <a:lstStyle/>
                    <a:p>
                      <a:r>
                        <a:rPr sz="1100" b="1">
                          <a:solidFill>
                            <a:srgbClr val="B4541A"/>
                          </a:solidFill>
                          <a:latin typeface="IBM Plex Sans"/>
                        </a:rPr>
                        <a:t>≈ 2,0</a:t>
                      </a:r>
                    </a:p>
                    <a:p>
                      <a:r>
                        <a:rPr sz="950" b="0">
                          <a:solidFill>
                            <a:srgbClr val="B4541A"/>
                          </a:solidFill>
                          <a:latin typeface="IBM Plex Sans"/>
                        </a:rPr>
                        <a:t>(S 54 %, E 78 %)</a:t>
                      </a:r>
                    </a:p>
                  </a:txBody>
                  <a:tcPr marL="82296" marR="82296" marT="27432" marB="27432" anchor="ctr">
                    <a:solidFill>
                      <a:srgbClr val="FDEEDF"/>
                    </a:solidFill>
                  </a:tcPr>
                </a:tc>
                <a:tc>
                  <a:txBody>
                    <a:bodyPr/>
                    <a:lstStyle/>
                    <a:p>
                      <a:r>
                        <a:rPr sz="1100" b="0">
                          <a:solidFill>
                            <a:srgbClr val="3D4B5C"/>
                          </a:solidFill>
                          <a:latin typeface="IBM Plex Sans"/>
                        </a:rPr>
                        <a:t>Predice evolución a shock séptico (AUC 0,72)</a:t>
                      </a:r>
                    </a:p>
                  </a:txBody>
                  <a:tcPr marL="82296" marR="82296" marT="27432" marB="27432" anchor="ctr">
                    <a:solidFill>
                      <a:srgbClr val="FDEEDF"/>
                    </a:solidFill>
                  </a:tcPr>
                </a:tc>
                <a:extLst>
                  <a:ext uri="{0D108BD9-81ED-4DB2-BD59-A6C34878D82A}">
                    <a16:rowId xmlns:a16="http://schemas.microsoft.com/office/drawing/2014/main" val="10007"/>
                  </a:ext>
                </a:extLst>
              </a:tr>
            </a:tbl>
          </a:graphicData>
        </a:graphic>
      </p:graphicFrame>
      <p:sp>
        <p:nvSpPr>
          <p:cNvPr id="27" name="Rounded Rectangle 26"/>
          <p:cNvSpPr/>
          <p:nvPr/>
        </p:nvSpPr>
        <p:spPr>
          <a:xfrm>
            <a:off x="812800" y="5380000"/>
            <a:ext cx="10566400" cy="620000"/>
          </a:xfrm>
          <a:prstGeom prst="roundRect">
            <a:avLst>
              <a:gd name="adj" fmla="val 12000"/>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wrap="square" lIns="228600" rIns="228600" rtlCol="0" anchor="ctr"/>
          <a:lstStyle/>
          <a:p>
            <a:pPr algn="l"/>
            <a:r>
              <a:rPr sz="1300" b="1">
                <a:solidFill>
                  <a:srgbClr val="F0A35E"/>
                </a:solidFill>
                <a:latin typeface="IBM Plex Sans"/>
              </a:rPr>
              <a:t>En resumen: </a:t>
            </a:r>
            <a:r>
              <a:rPr sz="1300" b="0">
                <a:solidFill>
                  <a:srgbClr val="FFFFFF"/>
                </a:solidFill>
                <a:latin typeface="IBM Plex Sans"/>
              </a:rPr>
              <a:t>para la PAD, los cortes van de 40 a cerca de 60 mmHg; para el DSI, en urgencias se usa ≥ 2. Solo PAD &lt; 50 se probó en un ensayo, y como parte de una estrategia.</a:t>
            </a:r>
          </a:p>
        </p:txBody>
      </p:sp>
      <p:sp>
        <p:nvSpPr>
          <p:cNvPr id="28" name="Pie Jorge Roja"/>
          <p:cNvSpPr txBox="1"/>
          <p:nvPr/>
        </p:nvSpPr>
        <p:spPr>
          <a:xfrm>
            <a:off x="812800" y="6400000"/>
            <a:ext cx="4000000" cy="260000"/>
          </a:xfrm>
          <a:prstGeom prst="rect">
            <a:avLst/>
          </a:prstGeom>
          <a:noFill/>
        </p:spPr>
        <p:txBody>
          <a:bodyPr wrap="square" anchor="ctr" lIns="0" rIns="0" tIns="0" bIns="0">
            <a:spAutoFit/>
          </a:bodyPr>
          <a:lstStyle/>
          <a:p>
            <a:pPr algn="l"/>
            <a:r>
              <a:rPr sz="1050">
                <a:solidFill>
                  <a:srgbClr val="5E6A78"/>
                </a:solidFill>
                <a:latin typeface="IBM Plex Sans"/>
              </a:rPr>
              <a:t>Jorge Rojas Rodríguez</a:t>
            </a:r>
          </a:p>
        </p:txBody>
      </p:sp>
      <p:sp>
        <p:nvSpPr>
          <p:cNvPr id="29" name="Pie 23"/>
          <p:cNvSpPr txBox="1"/>
          <p:nvPr/>
        </p:nvSpPr>
        <p:spPr>
          <a:xfrm>
            <a:off x="5596000" y="6400000"/>
            <a:ext cx="1000000" cy="260000"/>
          </a:xfrm>
          <a:prstGeom prst="rect">
            <a:avLst/>
          </a:prstGeom>
          <a:noFill/>
        </p:spPr>
        <p:txBody>
          <a:bodyPr wrap="square" anchor="ctr" lIns="0" rIns="0" tIns="0" bIns="0">
            <a:spAutoFit/>
          </a:bodyPr>
          <a:lstStyle/>
          <a:p>
            <a:pPr algn="ctr"/>
            <a:r>
              <a:rPr sz="1050">
                <a:solidFill>
                  <a:srgbClr val="5E6A78"/>
                </a:solidFill>
                <a:latin typeface="IBM Plex Sans"/>
              </a:rPr>
              <a:t>23</a:t>
            </a:r>
          </a:p>
        </p:txBody>
      </p:sp>
      <p:sp>
        <p:nvSpPr>
          <p:cNvPr id="30" name="Pie MedicinaCa"/>
          <p:cNvSpPr txBox="1"/>
          <p:nvPr/>
        </p:nvSpPr>
        <p:spPr>
          <a:xfrm>
            <a:off x="7379200" y="6400000"/>
            <a:ext cx="4000000" cy="260000"/>
          </a:xfrm>
          <a:prstGeom prst="rect">
            <a:avLst/>
          </a:prstGeom>
          <a:noFill/>
        </p:spPr>
        <p:txBody>
          <a:bodyPr wrap="square" anchor="ctr" lIns="0" rIns="0" tIns="0" bIns="0">
            <a:spAutoFit/>
          </a:bodyPr>
          <a:lstStyle/>
          <a:p>
            <a:pPr algn="r"/>
            <a:r>
              <a:rPr sz="1050">
                <a:solidFill>
                  <a:srgbClr val="5E6A78"/>
                </a:solidFill>
                <a:latin typeface="IBM Plex Sans"/>
              </a:rPr>
              <a:t>MedicinaCardiometabolica.com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812800" y="812800"/>
            <a:ext cx="457200" cy="50800"/>
          </a:xfrm>
          <a:prstGeom prst="roundRect">
            <a:avLst>
              <a:gd name="adj" fmla="val 50000"/>
            </a:avLst>
          </a:prstGeom>
          <a:solidFill>
            <a:srgbClr val="E07B24"/>
          </a:solidFill>
          <a:ln/>
        </p:spPr>
        <p:txBody>
          <a:bodyPr/>
          <a:lstStyle/>
          <a:p>
            <a:endParaRPr/>
          </a:p>
        </p:txBody>
      </p:sp>
      <p:sp>
        <p:nvSpPr>
          <p:cNvPr id="3" name="Text 1"/>
          <p:cNvSpPr/>
          <p:nvPr/>
        </p:nvSpPr>
        <p:spPr>
          <a:xfrm>
            <a:off x="812800" y="9525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B4541A"/>
                </a:solidFill>
                <a:latin typeface="IBM Plex Sans" pitchFamily="34" charset="0"/>
                <a:ea typeface="IBM Plex Sans" pitchFamily="34" charset="-122"/>
                <a:cs typeface="IBM Plex Sans" pitchFamily="34" charset="-120"/>
              </a:rPr>
              <a:t>ÍNDICE DE SHOCK DIASTÓLICO · DOS CORTES</a:t>
            </a:r>
            <a:endParaRPr lang="en-US" sz="1200" dirty="0"/>
          </a:p>
        </p:txBody>
      </p:sp>
      <p:sp>
        <p:nvSpPr>
          <p:cNvPr id="4" name="Text 2"/>
          <p:cNvSpPr>
            <a:spLocks noGrp="1"/>
          </p:cNvSpPr>
          <p:nvPr>
            <p:ph type="title"/>
          </p:nvPr>
        </p:nvSpPr>
        <p:spPr>
          <a:xfrm>
            <a:off x="812800" y="1254720"/>
            <a:ext cx="10883392" cy="444500"/>
          </a:xfrm>
          <a:prstGeom prst="rect">
            <a:avLst/>
          </a:prstGeom>
          <a:noFill/>
          <a:ln/>
        </p:spPr>
        <p:txBody>
          <a:bodyPr wrap="square" lIns="0" tIns="0" rIns="0" bIns="0" rtlCol="0" anchor="t">
            <a:normAutofit/>
          </a:bodyPr>
          <a:lstStyle/>
          <a:p>
            <a:pPr marL="0" indent="0" algn="l">
              <a:lnSpc>
                <a:spcPts val="3300"/>
              </a:lnSpc>
              <a:buNone/>
            </a:pPr>
            <a:r>
              <a:rPr lang="en-US" sz="3000" b="1" i="0" dirty="0">
                <a:solidFill>
                  <a:srgbClr val="0E2A47"/>
                </a:solidFill>
                <a:latin typeface="Source Serif 4" pitchFamily="18" charset="0"/>
                <a:ea typeface="Source Serif 4" pitchFamily="18" charset="-122"/>
                <a:cs typeface="Source Serif 4" pitchFamily="18" charset="-120"/>
              </a:rPr>
              <a:t>DSI ≥ 2 o DSI ≥ 3: dos números, dos preguntas</a:t>
            </a:r>
            <a:endParaRPr lang="en-US" sz="3000" dirty="0"/>
          </a:p>
        </p:txBody>
      </p:sp>
      <p:sp>
        <p:nvSpPr>
          <p:cNvPr id="26" name="Rectangle 25"/>
          <p:cNvSpPr/>
          <p:nvPr/>
        </p:nvSpPr>
        <p:spPr>
          <a:xfrm>
            <a:off x="812800" y="2100000"/>
            <a:ext cx="3522133" cy="160000"/>
          </a:xfrm>
          <a:prstGeom prst="rect">
            <a:avLst/>
          </a:prstGeom>
          <a:solidFill>
            <a:srgbClr val="DDE3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Rectangle 26"/>
          <p:cNvSpPr/>
          <p:nvPr/>
        </p:nvSpPr>
        <p:spPr>
          <a:xfrm>
            <a:off x="4334933" y="2100000"/>
            <a:ext cx="3522133" cy="160000"/>
          </a:xfrm>
          <a:prstGeom prst="rect">
            <a:avLst/>
          </a:prstGeom>
          <a:solidFill>
            <a:srgbClr val="F6C99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Rectangle 27"/>
          <p:cNvSpPr/>
          <p:nvPr/>
        </p:nvSpPr>
        <p:spPr>
          <a:xfrm>
            <a:off x="7857066" y="2100000"/>
            <a:ext cx="3522133" cy="160000"/>
          </a:xfrm>
          <a:prstGeom prst="rect">
            <a:avLst/>
          </a:prstGeom>
          <a:solidFill>
            <a:srgbClr val="E89B9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812800" y="2280000"/>
            <a:ext cx="600000" cy="220000"/>
          </a:xfrm>
          <a:prstGeom prst="rect">
            <a:avLst/>
          </a:prstGeom>
          <a:noFill/>
        </p:spPr>
        <p:txBody>
          <a:bodyPr wrap="square" lIns="0" rIns="0" anchor="t">
            <a:spAutoFit/>
          </a:bodyPr>
          <a:lstStyle/>
          <a:p>
            <a:pPr algn="l"/>
            <a:r>
              <a:rPr sz="1100" b="0">
                <a:solidFill>
                  <a:srgbClr val="5E6A78"/>
                </a:solidFill>
                <a:latin typeface="IBM Plex Sans"/>
              </a:rPr>
              <a:t>1</a:t>
            </a:r>
          </a:p>
        </p:txBody>
      </p:sp>
      <p:sp>
        <p:nvSpPr>
          <p:cNvPr id="30" name="TextBox 29"/>
          <p:cNvSpPr txBox="1"/>
          <p:nvPr/>
        </p:nvSpPr>
        <p:spPr>
          <a:xfrm>
            <a:off x="4034933" y="2280000"/>
            <a:ext cx="600000" cy="220000"/>
          </a:xfrm>
          <a:prstGeom prst="rect">
            <a:avLst/>
          </a:prstGeom>
          <a:noFill/>
        </p:spPr>
        <p:txBody>
          <a:bodyPr wrap="square" lIns="0" rIns="0" anchor="t">
            <a:spAutoFit/>
          </a:bodyPr>
          <a:lstStyle/>
          <a:p>
            <a:pPr algn="ctr"/>
            <a:r>
              <a:rPr sz="1100" b="1">
                <a:solidFill>
                  <a:srgbClr val="0E2A47"/>
                </a:solidFill>
                <a:latin typeface="IBM Plex Sans"/>
              </a:rPr>
              <a:t>2</a:t>
            </a:r>
          </a:p>
        </p:txBody>
      </p:sp>
      <p:sp>
        <p:nvSpPr>
          <p:cNvPr id="31" name="TextBox 30"/>
          <p:cNvSpPr txBox="1"/>
          <p:nvPr/>
        </p:nvSpPr>
        <p:spPr>
          <a:xfrm>
            <a:off x="7557066" y="2280000"/>
            <a:ext cx="600000" cy="220000"/>
          </a:xfrm>
          <a:prstGeom prst="rect">
            <a:avLst/>
          </a:prstGeom>
          <a:noFill/>
        </p:spPr>
        <p:txBody>
          <a:bodyPr wrap="square" lIns="0" rIns="0" anchor="t">
            <a:spAutoFit/>
          </a:bodyPr>
          <a:lstStyle/>
          <a:p>
            <a:pPr algn="ctr"/>
            <a:r>
              <a:rPr sz="1100" b="1">
                <a:solidFill>
                  <a:srgbClr val="0E2A47"/>
                </a:solidFill>
                <a:latin typeface="IBM Plex Sans"/>
              </a:rPr>
              <a:t>3</a:t>
            </a:r>
          </a:p>
        </p:txBody>
      </p:sp>
      <p:sp>
        <p:nvSpPr>
          <p:cNvPr id="32" name="TextBox 31"/>
          <p:cNvSpPr txBox="1"/>
          <p:nvPr/>
        </p:nvSpPr>
        <p:spPr>
          <a:xfrm>
            <a:off x="10779200" y="2280000"/>
            <a:ext cx="600000" cy="220000"/>
          </a:xfrm>
          <a:prstGeom prst="rect">
            <a:avLst/>
          </a:prstGeom>
          <a:noFill/>
        </p:spPr>
        <p:txBody>
          <a:bodyPr wrap="square" lIns="0" rIns="0" anchor="t">
            <a:spAutoFit/>
          </a:bodyPr>
          <a:lstStyle/>
          <a:p>
            <a:pPr algn="r"/>
            <a:r>
              <a:rPr sz="1100" b="0">
                <a:solidFill>
                  <a:srgbClr val="5E6A78"/>
                </a:solidFill>
                <a:latin typeface="IBM Plex Sans"/>
              </a:rPr>
              <a:t>4</a:t>
            </a:r>
          </a:p>
        </p:txBody>
      </p:sp>
      <p:sp>
        <p:nvSpPr>
          <p:cNvPr id="33" name="TextBox 32"/>
          <p:cNvSpPr txBox="1"/>
          <p:nvPr/>
        </p:nvSpPr>
        <p:spPr>
          <a:xfrm>
            <a:off x="1173866" y="1860000"/>
            <a:ext cx="2800000" cy="220000"/>
          </a:xfrm>
          <a:prstGeom prst="rect">
            <a:avLst/>
          </a:prstGeom>
          <a:noFill/>
        </p:spPr>
        <p:txBody>
          <a:bodyPr wrap="square" lIns="0" rIns="0" anchor="t">
            <a:spAutoFit/>
          </a:bodyPr>
          <a:lstStyle/>
          <a:p>
            <a:pPr algn="ctr"/>
            <a:r>
              <a:rPr sz="1050" b="0">
                <a:solidFill>
                  <a:srgbClr val="5E6A78"/>
                </a:solidFill>
                <a:latin typeface="IBM Plex Sans"/>
              </a:rPr>
              <a:t>FC 80 / PAD 70 ≈ 1,1</a:t>
            </a:r>
          </a:p>
        </p:txBody>
      </p:sp>
      <p:sp>
        <p:nvSpPr>
          <p:cNvPr id="34" name="TextBox 33"/>
          <p:cNvSpPr txBox="1"/>
          <p:nvPr/>
        </p:nvSpPr>
        <p:spPr>
          <a:xfrm>
            <a:off x="4696000" y="1860000"/>
            <a:ext cx="2800000" cy="220000"/>
          </a:xfrm>
          <a:prstGeom prst="rect">
            <a:avLst/>
          </a:prstGeom>
          <a:noFill/>
        </p:spPr>
        <p:txBody>
          <a:bodyPr wrap="square" lIns="0" rIns="0" anchor="t">
            <a:spAutoFit/>
          </a:bodyPr>
          <a:lstStyle/>
          <a:p>
            <a:pPr algn="ctr"/>
            <a:r>
              <a:rPr sz="1050" b="0">
                <a:solidFill>
                  <a:srgbClr val="8A3E12"/>
                </a:solidFill>
                <a:latin typeface="IBM Plex Sans"/>
              </a:rPr>
              <a:t>FC 110 / PAD 55 = 2,0</a:t>
            </a:r>
          </a:p>
        </p:txBody>
      </p:sp>
      <p:sp>
        <p:nvSpPr>
          <p:cNvPr id="35" name="TextBox 34"/>
          <p:cNvSpPr txBox="1"/>
          <p:nvPr/>
        </p:nvSpPr>
        <p:spPr>
          <a:xfrm>
            <a:off x="8218133" y="1860000"/>
            <a:ext cx="2800000" cy="220000"/>
          </a:xfrm>
          <a:prstGeom prst="rect">
            <a:avLst/>
          </a:prstGeom>
          <a:noFill/>
        </p:spPr>
        <p:txBody>
          <a:bodyPr wrap="square" lIns="0" rIns="0" anchor="t">
            <a:spAutoFit/>
          </a:bodyPr>
          <a:lstStyle/>
          <a:p>
            <a:pPr algn="ctr"/>
            <a:r>
              <a:rPr sz="1050" b="0">
                <a:solidFill>
                  <a:srgbClr val="B02E22"/>
                </a:solidFill>
                <a:latin typeface="IBM Plex Sans"/>
              </a:rPr>
              <a:t>FC 120 / PAD 40 = 3,0</a:t>
            </a:r>
          </a:p>
        </p:txBody>
      </p:sp>
      <p:sp>
        <p:nvSpPr>
          <p:cNvPr id="36" name="Rounded Rectangle 35"/>
          <p:cNvSpPr/>
          <p:nvPr/>
        </p:nvSpPr>
        <p:spPr>
          <a:xfrm>
            <a:off x="812800" y="2580000"/>
            <a:ext cx="5168200" cy="620000"/>
          </a:xfrm>
          <a:prstGeom prst="roundRect">
            <a:avLst>
              <a:gd name="adj" fmla="val 12000"/>
            </a:avLst>
          </a:prstGeom>
          <a:solidFill>
            <a:srgbClr val="E07B24"/>
          </a:solidFill>
          <a:ln>
            <a:noFill/>
          </a:ln>
          <a:effectLst/>
        </p:spPr>
        <p:style>
          <a:lnRef idx="1">
            <a:schemeClr val="accent1"/>
          </a:lnRef>
          <a:fillRef idx="3">
            <a:schemeClr val="accent1"/>
          </a:fillRef>
          <a:effectRef idx="2">
            <a:schemeClr val="accent1"/>
          </a:effectRef>
          <a:fontRef idx="minor">
            <a:schemeClr val="lt1"/>
          </a:fontRef>
        </p:style>
        <p:txBody>
          <a:bodyPr wrap="square" lIns="182880" rIns="182880" rtlCol="0" anchor="ctr"/>
          <a:lstStyle/>
          <a:p>
            <a:pPr algn="l"/>
            <a:r>
              <a:rPr sz="2200" b="1">
                <a:solidFill>
                  <a:srgbClr val="FFFFFF"/>
                </a:solidFill>
                <a:latin typeface="IBM Plex Sans"/>
              </a:rPr>
              <a:t>DSI ≥ 2   </a:t>
            </a:r>
            <a:r>
              <a:rPr sz="1400" b="1">
                <a:solidFill>
                  <a:srgbClr val="FFFFFF"/>
                </a:solidFill>
                <a:latin typeface="IBM Plex Sans"/>
              </a:rPr>
              <a:t>Señal de alarma</a:t>
            </a:r>
          </a:p>
        </p:txBody>
      </p:sp>
      <p:sp>
        <p:nvSpPr>
          <p:cNvPr id="37" name="Rounded Rectangle 36"/>
          <p:cNvSpPr/>
          <p:nvPr/>
        </p:nvSpPr>
        <p:spPr>
          <a:xfrm>
            <a:off x="812800" y="3260000"/>
            <a:ext cx="5168200" cy="2040000"/>
          </a:xfrm>
          <a:prstGeom prst="roundRect">
            <a:avLst>
              <a:gd name="adj" fmla="val 6000"/>
            </a:avLst>
          </a:prstGeom>
          <a:solidFill>
            <a:srgbClr val="FDEEDF"/>
          </a:solidFill>
          <a:ln>
            <a:noFill/>
          </a:ln>
          <a:effectLst/>
        </p:spPr>
        <p:style>
          <a:lnRef idx="1">
            <a:schemeClr val="accent1"/>
          </a:lnRef>
          <a:fillRef idx="3">
            <a:schemeClr val="accent1"/>
          </a:fillRef>
          <a:effectRef idx="2">
            <a:schemeClr val="accent1"/>
          </a:effectRef>
          <a:fontRef idx="minor">
            <a:schemeClr val="lt1"/>
          </a:fontRef>
        </p:style>
        <p:txBody>
          <a:bodyPr wrap="square" lIns="182880" rIns="182880" rtlCol="0" anchor="ctr"/>
          <a:lstStyle/>
          <a:p>
            <a:pPr algn="l"/>
            <a:r>
              <a:rPr sz="900" b="1" dirty="0">
                <a:solidFill>
                  <a:srgbClr val="8A3E12"/>
                </a:solidFill>
                <a:latin typeface="IBM Plex Sans"/>
              </a:rPr>
              <a:t>DE DÓNDE SALE</a:t>
            </a:r>
          </a:p>
          <a:p>
            <a:pPr algn="l"/>
            <a:r>
              <a:rPr sz="1150" b="0" dirty="0">
                <a:solidFill>
                  <a:srgbClr val="3D4B5C"/>
                </a:solidFill>
                <a:latin typeface="IBM Plex Sans"/>
              </a:rPr>
              <a:t>Kim 2022 (n = 1917, </a:t>
            </a:r>
            <a:r>
              <a:rPr sz="1150" b="0" dirty="0" err="1">
                <a:solidFill>
                  <a:srgbClr val="3D4B5C"/>
                </a:solidFill>
                <a:latin typeface="IBM Plex Sans"/>
              </a:rPr>
              <a:t>urgencias</a:t>
            </a:r>
            <a:r>
              <a:rPr sz="1150" b="0" dirty="0">
                <a:solidFill>
                  <a:srgbClr val="3D4B5C"/>
                </a:solidFill>
                <a:latin typeface="IBM Plex Sans"/>
              </a:rPr>
              <a:t>) y Jeon 2024 (n = 1267, </a:t>
            </a:r>
            <a:r>
              <a:rPr sz="1150" b="0" dirty="0" err="1">
                <a:solidFill>
                  <a:srgbClr val="3D4B5C"/>
                </a:solidFill>
                <a:latin typeface="IBM Plex Sans"/>
              </a:rPr>
              <a:t>triaje</a:t>
            </a:r>
            <a:r>
              <a:rPr sz="1150" b="0" dirty="0">
                <a:solidFill>
                  <a:srgbClr val="3D4B5C"/>
                </a:solidFill>
                <a:latin typeface="IBM Plex Sans"/>
              </a:rPr>
              <a:t>)</a:t>
            </a:r>
          </a:p>
          <a:p>
            <a:pPr algn="l">
              <a:spcBef>
                <a:spcPts val="500"/>
              </a:spcBef>
            </a:pPr>
            <a:r>
              <a:rPr sz="900" b="1" dirty="0">
                <a:solidFill>
                  <a:srgbClr val="8A3E12"/>
                </a:solidFill>
                <a:latin typeface="IBM Plex Sans"/>
              </a:rPr>
              <a:t>TIPO DE EVIDENCIA</a:t>
            </a:r>
          </a:p>
          <a:p>
            <a:pPr algn="l"/>
            <a:r>
              <a:rPr sz="1150" b="1" dirty="0" err="1">
                <a:solidFill>
                  <a:srgbClr val="3D4B5C"/>
                </a:solidFill>
                <a:latin typeface="IBM Plex Sans"/>
              </a:rPr>
              <a:t>Cohortes</a:t>
            </a:r>
            <a:r>
              <a:rPr sz="1150" b="1" dirty="0">
                <a:solidFill>
                  <a:srgbClr val="3D4B5C"/>
                </a:solidFill>
                <a:latin typeface="IBM Plex Sans"/>
              </a:rPr>
              <a:t> </a:t>
            </a:r>
            <a:r>
              <a:rPr sz="1150" b="1" dirty="0" err="1">
                <a:solidFill>
                  <a:srgbClr val="3D4B5C"/>
                </a:solidFill>
                <a:latin typeface="IBM Plex Sans"/>
              </a:rPr>
              <a:t>observacionales</a:t>
            </a:r>
            <a:r>
              <a:rPr sz="1150" b="0" dirty="0">
                <a:solidFill>
                  <a:srgbClr val="3D4B5C"/>
                </a:solidFill>
                <a:latin typeface="IBM Plex Sans"/>
              </a:rPr>
              <a:t>; </a:t>
            </a:r>
            <a:r>
              <a:rPr sz="1150" b="0" dirty="0" err="1">
                <a:solidFill>
                  <a:srgbClr val="3D4B5C"/>
                </a:solidFill>
                <a:latin typeface="IBM Plex Sans"/>
              </a:rPr>
              <a:t>corte</a:t>
            </a:r>
            <a:r>
              <a:rPr sz="1150" b="0" dirty="0">
                <a:solidFill>
                  <a:srgbClr val="3D4B5C"/>
                </a:solidFill>
                <a:latin typeface="IBM Plex Sans"/>
              </a:rPr>
              <a:t> por </a:t>
            </a:r>
            <a:r>
              <a:rPr sz="1150" b="0" dirty="0" err="1">
                <a:solidFill>
                  <a:srgbClr val="3D4B5C"/>
                </a:solidFill>
                <a:latin typeface="IBM Plex Sans"/>
              </a:rPr>
              <a:t>índice</a:t>
            </a:r>
            <a:r>
              <a:rPr sz="1150" b="0" dirty="0">
                <a:solidFill>
                  <a:srgbClr val="3D4B5C"/>
                </a:solidFill>
                <a:latin typeface="IBM Plex Sans"/>
              </a:rPr>
              <a:t> de Youden (2,06 y 1,99)</a:t>
            </a:r>
          </a:p>
          <a:p>
            <a:pPr algn="l">
              <a:spcBef>
                <a:spcPts val="500"/>
              </a:spcBef>
            </a:pPr>
            <a:r>
              <a:rPr sz="900" b="1" dirty="0">
                <a:solidFill>
                  <a:srgbClr val="8A3E12"/>
                </a:solidFill>
                <a:latin typeface="IBM Plex Sans"/>
              </a:rPr>
              <a:t>QUÉ TE DICE</a:t>
            </a:r>
          </a:p>
          <a:p>
            <a:pPr algn="l"/>
            <a:r>
              <a:rPr sz="1150" b="0" dirty="0" err="1">
                <a:solidFill>
                  <a:srgbClr val="3D4B5C"/>
                </a:solidFill>
                <a:latin typeface="IBM Plex Sans"/>
              </a:rPr>
              <a:t>Probablemente</a:t>
            </a:r>
            <a:r>
              <a:rPr sz="1150" b="0" dirty="0">
                <a:solidFill>
                  <a:srgbClr val="3D4B5C"/>
                </a:solidFill>
                <a:latin typeface="IBM Plex Sans"/>
              </a:rPr>
              <a:t> </a:t>
            </a:r>
            <a:r>
              <a:rPr sz="1150" b="0" dirty="0" err="1">
                <a:solidFill>
                  <a:srgbClr val="3D4B5C"/>
                </a:solidFill>
                <a:latin typeface="IBM Plex Sans"/>
              </a:rPr>
              <a:t>necesitará</a:t>
            </a:r>
            <a:r>
              <a:rPr sz="1150" b="0" dirty="0">
                <a:solidFill>
                  <a:srgbClr val="3D4B5C"/>
                </a:solidFill>
                <a:latin typeface="IBM Plex Sans"/>
              </a:rPr>
              <a:t> </a:t>
            </a:r>
            <a:r>
              <a:rPr sz="1150" b="0" dirty="0" err="1">
                <a:solidFill>
                  <a:srgbClr val="3D4B5C"/>
                </a:solidFill>
                <a:latin typeface="IBM Plex Sans"/>
              </a:rPr>
              <a:t>vasopresor</a:t>
            </a:r>
            <a:r>
              <a:rPr sz="1150" b="0" dirty="0">
                <a:solidFill>
                  <a:srgbClr val="3D4B5C"/>
                </a:solidFill>
                <a:latin typeface="IBM Plex Sans"/>
              </a:rPr>
              <a:t> o </a:t>
            </a:r>
            <a:r>
              <a:rPr sz="1150" b="0" dirty="0" err="1">
                <a:solidFill>
                  <a:srgbClr val="3D4B5C"/>
                </a:solidFill>
                <a:latin typeface="IBM Plex Sans"/>
              </a:rPr>
              <a:t>evolucionará</a:t>
            </a:r>
            <a:r>
              <a:rPr sz="1150" b="0" dirty="0">
                <a:solidFill>
                  <a:srgbClr val="3D4B5C"/>
                </a:solidFill>
                <a:latin typeface="IBM Plex Sans"/>
              </a:rPr>
              <a:t> a shock (AUC ≈ 0,7)</a:t>
            </a:r>
          </a:p>
          <a:p>
            <a:pPr algn="l">
              <a:spcBef>
                <a:spcPts val="500"/>
              </a:spcBef>
            </a:pPr>
            <a:r>
              <a:rPr sz="900" b="1" dirty="0">
                <a:solidFill>
                  <a:srgbClr val="8A3E12"/>
                </a:solidFill>
                <a:latin typeface="IBM Plex Sans"/>
              </a:rPr>
              <a:t>QUÉ HACER</a:t>
            </a:r>
          </a:p>
          <a:p>
            <a:pPr algn="l"/>
            <a:r>
              <a:rPr sz="1150" b="0" dirty="0" err="1">
                <a:solidFill>
                  <a:srgbClr val="3D4B5C"/>
                </a:solidFill>
                <a:latin typeface="IBM Plex Sans"/>
              </a:rPr>
              <a:t>Reevaluar</a:t>
            </a:r>
            <a:r>
              <a:rPr sz="1150" b="0" dirty="0">
                <a:solidFill>
                  <a:srgbClr val="3D4B5C"/>
                </a:solidFill>
                <a:latin typeface="IBM Plex Sans"/>
              </a:rPr>
              <a:t> </a:t>
            </a:r>
            <a:r>
              <a:rPr sz="1150" b="0" dirty="0" err="1">
                <a:solidFill>
                  <a:srgbClr val="3D4B5C"/>
                </a:solidFill>
                <a:latin typeface="IBM Plex Sans"/>
              </a:rPr>
              <a:t>seguido</a:t>
            </a:r>
            <a:r>
              <a:rPr sz="1150" b="0" dirty="0">
                <a:solidFill>
                  <a:srgbClr val="3D4B5C"/>
                </a:solidFill>
                <a:latin typeface="IBM Plex Sans"/>
              </a:rPr>
              <a:t>, </a:t>
            </a:r>
            <a:r>
              <a:rPr sz="1150" b="0" dirty="0" err="1">
                <a:solidFill>
                  <a:srgbClr val="3D4B5C"/>
                </a:solidFill>
                <a:latin typeface="IBM Plex Sans"/>
              </a:rPr>
              <a:t>medir</a:t>
            </a:r>
            <a:r>
              <a:rPr sz="1150" b="0" dirty="0">
                <a:solidFill>
                  <a:srgbClr val="3D4B5C"/>
                </a:solidFill>
                <a:latin typeface="IBM Plex Sans"/>
              </a:rPr>
              <a:t> </a:t>
            </a:r>
            <a:r>
              <a:rPr sz="1150" b="0" dirty="0" err="1">
                <a:solidFill>
                  <a:srgbClr val="3D4B5C"/>
                </a:solidFill>
                <a:latin typeface="IBM Plex Sans"/>
              </a:rPr>
              <a:t>lactato</a:t>
            </a:r>
            <a:r>
              <a:rPr sz="1150" b="0" dirty="0">
                <a:solidFill>
                  <a:srgbClr val="3D4B5C"/>
                </a:solidFill>
                <a:latin typeface="IBM Plex Sans"/>
              </a:rPr>
              <a:t> y CRT, </a:t>
            </a:r>
            <a:r>
              <a:rPr sz="1150" b="0" dirty="0" err="1">
                <a:solidFill>
                  <a:srgbClr val="3D4B5C"/>
                </a:solidFill>
                <a:latin typeface="IBM Plex Sans"/>
              </a:rPr>
              <a:t>preparar</a:t>
            </a:r>
            <a:r>
              <a:rPr sz="1150" b="0" dirty="0">
                <a:solidFill>
                  <a:srgbClr val="3D4B5C"/>
                </a:solidFill>
                <a:latin typeface="IBM Plex Sans"/>
              </a:rPr>
              <a:t> </a:t>
            </a:r>
            <a:r>
              <a:rPr sz="1150" b="0" dirty="0" err="1">
                <a:solidFill>
                  <a:srgbClr val="3D4B5C"/>
                </a:solidFill>
                <a:latin typeface="IBM Plex Sans"/>
              </a:rPr>
              <a:t>noradrenalina</a:t>
            </a:r>
            <a:endParaRPr sz="1150" b="0" dirty="0">
              <a:solidFill>
                <a:srgbClr val="3D4B5C"/>
              </a:solidFill>
              <a:latin typeface="IBM Plex Sans"/>
            </a:endParaRPr>
          </a:p>
        </p:txBody>
      </p:sp>
      <p:sp>
        <p:nvSpPr>
          <p:cNvPr id="38" name="Rounded Rectangle 37"/>
          <p:cNvSpPr/>
          <p:nvPr/>
        </p:nvSpPr>
        <p:spPr>
          <a:xfrm>
            <a:off x="6211000" y="2580000"/>
            <a:ext cx="5168200" cy="620000"/>
          </a:xfrm>
          <a:prstGeom prst="roundRect">
            <a:avLst>
              <a:gd name="adj" fmla="val 12000"/>
            </a:avLst>
          </a:prstGeom>
          <a:solidFill>
            <a:srgbClr val="B02E22"/>
          </a:solidFill>
          <a:ln>
            <a:noFill/>
          </a:ln>
          <a:effectLst/>
        </p:spPr>
        <p:style>
          <a:lnRef idx="1">
            <a:schemeClr val="accent1"/>
          </a:lnRef>
          <a:fillRef idx="3">
            <a:schemeClr val="accent1"/>
          </a:fillRef>
          <a:effectRef idx="2">
            <a:schemeClr val="accent1"/>
          </a:effectRef>
          <a:fontRef idx="minor">
            <a:schemeClr val="lt1"/>
          </a:fontRef>
        </p:style>
        <p:txBody>
          <a:bodyPr wrap="square" lIns="182880" rIns="182880" rtlCol="0" anchor="ctr"/>
          <a:lstStyle/>
          <a:p>
            <a:pPr algn="l"/>
            <a:r>
              <a:rPr sz="2200" b="1">
                <a:solidFill>
                  <a:srgbClr val="FFFFFF"/>
                </a:solidFill>
                <a:latin typeface="IBM Plex Sans"/>
              </a:rPr>
              <a:t>DSI ≥ 3   </a:t>
            </a:r>
            <a:r>
              <a:rPr sz="1400" b="1">
                <a:solidFill>
                  <a:srgbClr val="FFFFFF"/>
                </a:solidFill>
                <a:latin typeface="IBM Plex Sans"/>
              </a:rPr>
              <a:t>Hipotensión grave</a:t>
            </a:r>
          </a:p>
        </p:txBody>
      </p:sp>
      <p:sp>
        <p:nvSpPr>
          <p:cNvPr id="39" name="Rounded Rectangle 38"/>
          <p:cNvSpPr/>
          <p:nvPr/>
        </p:nvSpPr>
        <p:spPr>
          <a:xfrm>
            <a:off x="6211000" y="3260000"/>
            <a:ext cx="5168200" cy="2040000"/>
          </a:xfrm>
          <a:prstGeom prst="roundRect">
            <a:avLst>
              <a:gd name="adj" fmla="val 6000"/>
            </a:avLst>
          </a:prstGeom>
          <a:solidFill>
            <a:srgbClr val="FBEAE8"/>
          </a:solidFill>
          <a:ln>
            <a:noFill/>
          </a:ln>
          <a:effectLst/>
        </p:spPr>
        <p:style>
          <a:lnRef idx="1">
            <a:schemeClr val="accent1"/>
          </a:lnRef>
          <a:fillRef idx="3">
            <a:schemeClr val="accent1"/>
          </a:fillRef>
          <a:effectRef idx="2">
            <a:schemeClr val="accent1"/>
          </a:effectRef>
          <a:fontRef idx="minor">
            <a:schemeClr val="lt1"/>
          </a:fontRef>
        </p:style>
        <p:txBody>
          <a:bodyPr wrap="square" lIns="182880" rIns="182880" rtlCol="0" anchor="ctr"/>
          <a:lstStyle/>
          <a:p>
            <a:pPr algn="l"/>
            <a:r>
              <a:rPr sz="900" b="1" dirty="0">
                <a:solidFill>
                  <a:srgbClr val="B02E22"/>
                </a:solidFill>
                <a:latin typeface="IBM Plex Sans"/>
              </a:rPr>
              <a:t>DE DÓNDE SALE</a:t>
            </a:r>
          </a:p>
          <a:p>
            <a:pPr algn="l"/>
            <a:r>
              <a:rPr sz="1150" b="0" dirty="0">
                <a:solidFill>
                  <a:srgbClr val="3D4B5C"/>
                </a:solidFill>
                <a:latin typeface="IBM Plex Sans"/>
              </a:rPr>
              <a:t>Monnet, Lai, Ospina-</a:t>
            </a:r>
            <a:r>
              <a:rPr sz="1150" b="0" dirty="0" err="1">
                <a:solidFill>
                  <a:srgbClr val="3D4B5C"/>
                </a:solidFill>
                <a:latin typeface="IBM Plex Sans"/>
              </a:rPr>
              <a:t>Tascón</a:t>
            </a:r>
            <a:r>
              <a:rPr sz="1150" b="0" dirty="0">
                <a:solidFill>
                  <a:srgbClr val="3D4B5C"/>
                </a:solidFill>
                <a:latin typeface="IBM Plex Sans"/>
              </a:rPr>
              <a:t> y De Backer, Crit Care 2023</a:t>
            </a:r>
          </a:p>
          <a:p>
            <a:pPr algn="l">
              <a:spcBef>
                <a:spcPts val="500"/>
              </a:spcBef>
            </a:pPr>
            <a:r>
              <a:rPr sz="900" b="1" dirty="0">
                <a:solidFill>
                  <a:srgbClr val="B02E22"/>
                </a:solidFill>
                <a:latin typeface="IBM Plex Sans"/>
              </a:rPr>
              <a:t>TIPO DE EVIDENCIA</a:t>
            </a:r>
          </a:p>
          <a:p>
            <a:pPr algn="l"/>
            <a:r>
              <a:rPr sz="1150" b="1" dirty="0" err="1">
                <a:solidFill>
                  <a:srgbClr val="3D4B5C"/>
                </a:solidFill>
                <a:latin typeface="IBM Plex Sans"/>
              </a:rPr>
              <a:t>Opinión</a:t>
            </a:r>
            <a:r>
              <a:rPr sz="1150" b="1" dirty="0">
                <a:solidFill>
                  <a:srgbClr val="3D4B5C"/>
                </a:solidFill>
                <a:latin typeface="IBM Plex Sans"/>
              </a:rPr>
              <a:t> de </a:t>
            </a:r>
            <a:r>
              <a:rPr sz="1150" b="1" dirty="0" err="1">
                <a:solidFill>
                  <a:srgbClr val="3D4B5C"/>
                </a:solidFill>
                <a:latin typeface="IBM Plex Sans"/>
              </a:rPr>
              <a:t>expertos</a:t>
            </a:r>
            <a:r>
              <a:rPr sz="1150" b="1" dirty="0">
                <a:solidFill>
                  <a:srgbClr val="3D4B5C"/>
                </a:solidFill>
                <a:latin typeface="IBM Plex Sans"/>
              </a:rPr>
              <a:t>: </a:t>
            </a:r>
            <a:r>
              <a:rPr sz="1150" b="0" dirty="0">
                <a:solidFill>
                  <a:srgbClr val="3D4B5C"/>
                </a:solidFill>
                <a:latin typeface="IBM Plex Sans"/>
              </a:rPr>
              <a:t>lo dan </a:t>
            </a:r>
            <a:r>
              <a:rPr sz="1150" b="0" dirty="0" err="1">
                <a:solidFill>
                  <a:srgbClr val="3D4B5C"/>
                </a:solidFill>
                <a:latin typeface="IBM Plex Sans"/>
              </a:rPr>
              <a:t>como</a:t>
            </a:r>
            <a:r>
              <a:rPr sz="1150" b="0" dirty="0">
                <a:solidFill>
                  <a:srgbClr val="3D4B5C"/>
                </a:solidFill>
                <a:latin typeface="IBM Plex Sans"/>
              </a:rPr>
              <a:t> </a:t>
            </a:r>
            <a:r>
              <a:rPr sz="1150" b="0" dirty="0" err="1">
                <a:solidFill>
                  <a:srgbClr val="3D4B5C"/>
                </a:solidFill>
                <a:latin typeface="IBM Plex Sans"/>
              </a:rPr>
              <a:t>ejemplo</a:t>
            </a:r>
            <a:r>
              <a:rPr sz="1150" b="0" dirty="0">
                <a:solidFill>
                  <a:srgbClr val="3D4B5C"/>
                </a:solidFill>
                <a:latin typeface="IBM Plex Sans"/>
              </a:rPr>
              <a:t> ("p. </a:t>
            </a:r>
            <a:r>
              <a:rPr sz="1150" b="0" dirty="0" err="1">
                <a:solidFill>
                  <a:srgbClr val="3D4B5C"/>
                </a:solidFill>
                <a:latin typeface="IBM Plex Sans"/>
              </a:rPr>
              <a:t>ej</a:t>
            </a:r>
            <a:r>
              <a:rPr sz="1150" b="0" dirty="0">
                <a:solidFill>
                  <a:srgbClr val="3D4B5C"/>
                </a:solidFill>
                <a:latin typeface="IBM Plex Sans"/>
              </a:rPr>
              <a:t>., ≥ 3"), no lo </a:t>
            </a:r>
            <a:r>
              <a:rPr sz="1150" b="0" dirty="0" err="1">
                <a:solidFill>
                  <a:srgbClr val="3D4B5C"/>
                </a:solidFill>
                <a:latin typeface="IBM Plex Sans"/>
              </a:rPr>
              <a:t>derivan</a:t>
            </a:r>
            <a:r>
              <a:rPr sz="1150" b="0" dirty="0">
                <a:solidFill>
                  <a:srgbClr val="3D4B5C"/>
                </a:solidFill>
                <a:latin typeface="IBM Plex Sans"/>
              </a:rPr>
              <a:t> de </a:t>
            </a:r>
            <a:r>
              <a:rPr sz="1150" b="0" dirty="0" err="1">
                <a:solidFill>
                  <a:srgbClr val="3D4B5C"/>
                </a:solidFill>
                <a:latin typeface="IBM Plex Sans"/>
              </a:rPr>
              <a:t>datos</a:t>
            </a:r>
            <a:endParaRPr sz="1150" b="0" dirty="0">
              <a:solidFill>
                <a:srgbClr val="3D4B5C"/>
              </a:solidFill>
              <a:latin typeface="IBM Plex Sans"/>
            </a:endParaRPr>
          </a:p>
          <a:p>
            <a:pPr algn="l">
              <a:spcBef>
                <a:spcPts val="500"/>
              </a:spcBef>
            </a:pPr>
            <a:r>
              <a:rPr sz="900" b="1" dirty="0">
                <a:solidFill>
                  <a:srgbClr val="B02E22"/>
                </a:solidFill>
                <a:latin typeface="IBM Plex Sans"/>
              </a:rPr>
              <a:t>QUÉ TE DICE</a:t>
            </a:r>
          </a:p>
          <a:p>
            <a:pPr algn="l"/>
            <a:r>
              <a:rPr sz="1150" b="0" dirty="0" err="1">
                <a:solidFill>
                  <a:srgbClr val="3D4B5C"/>
                </a:solidFill>
                <a:latin typeface="IBM Plex Sans"/>
              </a:rPr>
              <a:t>Tono</a:t>
            </a:r>
            <a:r>
              <a:rPr sz="1150" b="0" dirty="0">
                <a:solidFill>
                  <a:srgbClr val="3D4B5C"/>
                </a:solidFill>
                <a:latin typeface="IBM Plex Sans"/>
              </a:rPr>
              <a:t> vascular </a:t>
            </a:r>
            <a:r>
              <a:rPr sz="1150" b="0" dirty="0" err="1">
                <a:solidFill>
                  <a:srgbClr val="3D4B5C"/>
                </a:solidFill>
                <a:latin typeface="IBM Plex Sans"/>
              </a:rPr>
              <a:t>muy</a:t>
            </a:r>
            <a:r>
              <a:rPr sz="1150" b="0" dirty="0">
                <a:solidFill>
                  <a:srgbClr val="3D4B5C"/>
                </a:solidFill>
                <a:latin typeface="IBM Plex Sans"/>
              </a:rPr>
              <a:t> bajo; equivale a una PAD ≤ 40 mmHg</a:t>
            </a:r>
          </a:p>
          <a:p>
            <a:pPr algn="l">
              <a:spcBef>
                <a:spcPts val="500"/>
              </a:spcBef>
            </a:pPr>
            <a:r>
              <a:rPr sz="900" b="1" dirty="0">
                <a:solidFill>
                  <a:srgbClr val="B02E22"/>
                </a:solidFill>
                <a:latin typeface="IBM Plex Sans"/>
              </a:rPr>
              <a:t>QUÉ HACER</a:t>
            </a:r>
          </a:p>
          <a:p>
            <a:pPr algn="l"/>
            <a:r>
              <a:rPr sz="1150" b="1" dirty="0" err="1">
                <a:solidFill>
                  <a:srgbClr val="3D4B5C"/>
                </a:solidFill>
                <a:latin typeface="IBM Plex Sans"/>
              </a:rPr>
              <a:t>Noradrenalina</a:t>
            </a:r>
            <a:r>
              <a:rPr sz="1150" b="1" dirty="0">
                <a:solidFill>
                  <a:srgbClr val="3D4B5C"/>
                </a:solidFill>
                <a:latin typeface="IBM Plex Sans"/>
              </a:rPr>
              <a:t> de </a:t>
            </a:r>
            <a:r>
              <a:rPr sz="1150" b="1" dirty="0" err="1">
                <a:solidFill>
                  <a:srgbClr val="3D4B5C"/>
                </a:solidFill>
                <a:latin typeface="IBM Plex Sans"/>
              </a:rPr>
              <a:t>inmediato</a:t>
            </a:r>
            <a:r>
              <a:rPr sz="1150" b="1" dirty="0">
                <a:solidFill>
                  <a:srgbClr val="3D4B5C"/>
                </a:solidFill>
                <a:latin typeface="IBM Plex Sans"/>
              </a:rPr>
              <a:t>, junto con los </a:t>
            </a:r>
            <a:r>
              <a:rPr sz="1150" b="1" dirty="0" err="1">
                <a:solidFill>
                  <a:srgbClr val="3D4B5C"/>
                </a:solidFill>
                <a:latin typeface="IBM Plex Sans"/>
              </a:rPr>
              <a:t>fluidos</a:t>
            </a:r>
            <a:r>
              <a:rPr sz="1150" b="0" dirty="0">
                <a:solidFill>
                  <a:srgbClr val="3D4B5C"/>
                </a:solidFill>
                <a:latin typeface="IBM Plex Sans"/>
              </a:rPr>
              <a:t>, sin </a:t>
            </a:r>
            <a:r>
              <a:rPr sz="1150" b="0" dirty="0" err="1">
                <a:solidFill>
                  <a:srgbClr val="3D4B5C"/>
                </a:solidFill>
                <a:latin typeface="IBM Plex Sans"/>
              </a:rPr>
              <a:t>esperar</a:t>
            </a:r>
            <a:r>
              <a:rPr sz="1150" b="0" dirty="0">
                <a:solidFill>
                  <a:srgbClr val="3D4B5C"/>
                </a:solidFill>
                <a:latin typeface="IBM Plex Sans"/>
              </a:rPr>
              <a:t> a </a:t>
            </a:r>
            <a:r>
              <a:rPr sz="1150" b="0" dirty="0" err="1">
                <a:solidFill>
                  <a:srgbClr val="3D4B5C"/>
                </a:solidFill>
                <a:latin typeface="IBM Plex Sans"/>
              </a:rPr>
              <a:t>terminarlos</a:t>
            </a:r>
            <a:endParaRPr sz="1150" b="0" dirty="0">
              <a:solidFill>
                <a:srgbClr val="3D4B5C"/>
              </a:solidFill>
              <a:latin typeface="IBM Plex Sans"/>
            </a:endParaRPr>
          </a:p>
        </p:txBody>
      </p:sp>
      <p:sp>
        <p:nvSpPr>
          <p:cNvPr id="40" name="Rounded Rectangle 39"/>
          <p:cNvSpPr/>
          <p:nvPr/>
        </p:nvSpPr>
        <p:spPr>
          <a:xfrm>
            <a:off x="812800" y="5380000"/>
            <a:ext cx="10566400" cy="620000"/>
          </a:xfrm>
          <a:prstGeom prst="roundRect">
            <a:avLst>
              <a:gd name="adj" fmla="val 12000"/>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wrap="square" lIns="228600" rIns="228600" rtlCol="0" anchor="ctr"/>
          <a:lstStyle/>
          <a:p>
            <a:pPr algn="l"/>
            <a:r>
              <a:rPr sz="1300" b="1">
                <a:solidFill>
                  <a:srgbClr val="F0A35E"/>
                </a:solidFill>
                <a:latin typeface="IBM Plex Sans"/>
              </a:rPr>
              <a:t>Para la guardia: </a:t>
            </a:r>
            <a:r>
              <a:rPr sz="1300" b="0">
                <a:solidFill>
                  <a:srgbClr val="FFFFFF"/>
                </a:solidFill>
                <a:latin typeface="IBM Plex Sans"/>
              </a:rPr>
              <a:t>el 2 pregunta "¿va a necesitar vasopresor?"; el 3 responde "no esperes". Ninguno de los dos se probó en un ensayo.</a:t>
            </a:r>
          </a:p>
        </p:txBody>
      </p:sp>
      <p:sp>
        <p:nvSpPr>
          <p:cNvPr id="41" name="Pie Jorge Roja"/>
          <p:cNvSpPr txBox="1"/>
          <p:nvPr/>
        </p:nvSpPr>
        <p:spPr>
          <a:xfrm>
            <a:off x="812800" y="6400000"/>
            <a:ext cx="4000000" cy="260000"/>
          </a:xfrm>
          <a:prstGeom prst="rect">
            <a:avLst/>
          </a:prstGeom>
          <a:noFill/>
        </p:spPr>
        <p:txBody>
          <a:bodyPr wrap="square" anchor="ctr" lIns="0" rIns="0" tIns="0" bIns="0">
            <a:spAutoFit/>
          </a:bodyPr>
          <a:lstStyle/>
          <a:p>
            <a:pPr algn="l"/>
            <a:r>
              <a:rPr sz="1050">
                <a:solidFill>
                  <a:srgbClr val="5E6A78"/>
                </a:solidFill>
                <a:latin typeface="IBM Plex Sans"/>
              </a:rPr>
              <a:t>Jorge Rojas Rodríguez</a:t>
            </a:r>
          </a:p>
        </p:txBody>
      </p:sp>
      <p:sp>
        <p:nvSpPr>
          <p:cNvPr id="42" name="Pie 24"/>
          <p:cNvSpPr txBox="1"/>
          <p:nvPr/>
        </p:nvSpPr>
        <p:spPr>
          <a:xfrm>
            <a:off x="5596000" y="6400000"/>
            <a:ext cx="1000000" cy="260000"/>
          </a:xfrm>
          <a:prstGeom prst="rect">
            <a:avLst/>
          </a:prstGeom>
          <a:noFill/>
        </p:spPr>
        <p:txBody>
          <a:bodyPr wrap="square" anchor="ctr" lIns="0" rIns="0" tIns="0" bIns="0">
            <a:spAutoFit/>
          </a:bodyPr>
          <a:lstStyle/>
          <a:p>
            <a:pPr algn="ctr"/>
            <a:r>
              <a:rPr sz="1050">
                <a:solidFill>
                  <a:srgbClr val="5E6A78"/>
                </a:solidFill>
                <a:latin typeface="IBM Plex Sans"/>
              </a:rPr>
              <a:t>24</a:t>
            </a:r>
          </a:p>
        </p:txBody>
      </p:sp>
      <p:sp>
        <p:nvSpPr>
          <p:cNvPr id="43" name="Pie MedicinaCa"/>
          <p:cNvSpPr txBox="1"/>
          <p:nvPr/>
        </p:nvSpPr>
        <p:spPr>
          <a:xfrm>
            <a:off x="7379200" y="6400000"/>
            <a:ext cx="4000000" cy="260000"/>
          </a:xfrm>
          <a:prstGeom prst="rect">
            <a:avLst/>
          </a:prstGeom>
          <a:noFill/>
        </p:spPr>
        <p:txBody>
          <a:bodyPr wrap="square" anchor="ctr" lIns="0" rIns="0" tIns="0" bIns="0">
            <a:spAutoFit/>
          </a:bodyPr>
          <a:lstStyle/>
          <a:p>
            <a:pPr algn="r"/>
            <a:r>
              <a:rPr sz="1050">
                <a:solidFill>
                  <a:srgbClr val="5E6A78"/>
                </a:solidFill>
                <a:latin typeface="IBM Plex Sans"/>
              </a:rPr>
              <a:t>MedicinaCardiometabolica.com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812800" y="812800"/>
            <a:ext cx="457200" cy="50800"/>
          </a:xfrm>
          <a:prstGeom prst="roundRect">
            <a:avLst>
              <a:gd name="adj" fmla="val 50000"/>
            </a:avLst>
          </a:prstGeom>
          <a:solidFill>
            <a:srgbClr val="E07B24"/>
          </a:solidFill>
          <a:ln/>
        </p:spPr>
        <p:txBody>
          <a:bodyPr/>
          <a:lstStyle/>
          <a:p>
            <a:endParaRPr/>
          </a:p>
        </p:txBody>
      </p:sp>
      <p:sp>
        <p:nvSpPr>
          <p:cNvPr id="3" name="Text 1"/>
          <p:cNvSpPr/>
          <p:nvPr/>
        </p:nvSpPr>
        <p:spPr>
          <a:xfrm>
            <a:off x="812800" y="9525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B4541A"/>
                </a:solidFill>
                <a:latin typeface="IBM Plex Sans" pitchFamily="34" charset="0"/>
                <a:ea typeface="IBM Plex Sans" pitchFamily="34" charset="-122"/>
                <a:cs typeface="IBM Plex Sans" pitchFamily="34" charset="-120"/>
              </a:rPr>
              <a:t>ÍNDICE DE SHOCK DIASTÓLICO · NORADRENALINA TEMPRANA</a:t>
            </a:r>
            <a:endParaRPr lang="en-US" sz="1200" dirty="0"/>
          </a:p>
        </p:txBody>
      </p:sp>
      <p:sp>
        <p:nvSpPr>
          <p:cNvPr id="4" name="Text 2"/>
          <p:cNvSpPr>
            <a:spLocks noGrp="1"/>
          </p:cNvSpPr>
          <p:nvPr>
            <p:ph type="title"/>
          </p:nvPr>
        </p:nvSpPr>
        <p:spPr>
          <a:xfrm>
            <a:off x="812800" y="1254720"/>
            <a:ext cx="10883392" cy="444500"/>
          </a:xfrm>
          <a:prstGeom prst="rect">
            <a:avLst/>
          </a:prstGeom>
          <a:noFill/>
          <a:ln/>
        </p:spPr>
        <p:txBody>
          <a:bodyPr wrap="square" lIns="0" tIns="0" rIns="0" bIns="0" rtlCol="0" anchor="t">
            <a:normAutofit/>
          </a:bodyPr>
          <a:lstStyle/>
          <a:p>
            <a:pPr marL="0" indent="0" algn="l">
              <a:lnSpc>
                <a:spcPts val="3300"/>
              </a:lnSpc>
              <a:buNone/>
            </a:pPr>
            <a:r>
              <a:rPr lang="en-US" sz="3000" b="1" i="0" dirty="0">
                <a:solidFill>
                  <a:srgbClr val="0E2A47"/>
                </a:solidFill>
                <a:latin typeface="Source Serif 4" pitchFamily="18" charset="0"/>
                <a:ea typeface="Source Serif 4" pitchFamily="18" charset="-122"/>
                <a:cs typeface="Source Serif 4" pitchFamily="18" charset="-120"/>
              </a:rPr>
              <a:t>¿A quién no hacerle esperar la noradrenalina?</a:t>
            </a:r>
            <a:endParaRPr lang="en-US" sz="3000" dirty="0"/>
          </a:p>
        </p:txBody>
      </p:sp>
      <p:sp>
        <p:nvSpPr>
          <p:cNvPr id="26" name="TextBox 25"/>
          <p:cNvSpPr txBox="1"/>
          <p:nvPr/>
        </p:nvSpPr>
        <p:spPr>
          <a:xfrm>
            <a:off x="812800" y="1840000"/>
            <a:ext cx="5000000" cy="300000"/>
          </a:xfrm>
          <a:prstGeom prst="rect">
            <a:avLst/>
          </a:prstGeom>
          <a:noFill/>
        </p:spPr>
        <p:txBody>
          <a:bodyPr wrap="square" lIns="0" rIns="0" anchor="t">
            <a:spAutoFit/>
          </a:bodyPr>
          <a:lstStyle/>
          <a:p>
            <a:pPr algn="l"/>
            <a:r>
              <a:rPr sz="1400" b="1">
                <a:solidFill>
                  <a:srgbClr val="0E2A47"/>
                </a:solidFill>
                <a:latin typeface="IBM Plex Sans"/>
              </a:rPr>
              <a:t>Lo que muestran los estudios</a:t>
            </a:r>
          </a:p>
        </p:txBody>
      </p:sp>
      <p:sp>
        <p:nvSpPr>
          <p:cNvPr id="27" name="Rounded Rectangle 26"/>
          <p:cNvSpPr/>
          <p:nvPr/>
        </p:nvSpPr>
        <p:spPr>
          <a:xfrm>
            <a:off x="812800" y="2200000"/>
            <a:ext cx="5000000" cy="1350000"/>
          </a:xfrm>
          <a:prstGeom prst="roundRect">
            <a:avLst>
              <a:gd name="adj" fmla="val 8000"/>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wrap="square" lIns="164592" rIns="164592" rtlCol="0" anchor="ctr"/>
          <a:lstStyle/>
          <a:p>
            <a:pPr algn="l"/>
            <a:r>
              <a:rPr sz="1250" b="1">
                <a:solidFill>
                  <a:srgbClr val="1B4F86"/>
                </a:solidFill>
                <a:latin typeface="IBM Plex Sans"/>
              </a:rPr>
              <a:t>Ospina-Tascón 2020 · Ann Intensive Care · n = 761</a:t>
            </a:r>
          </a:p>
          <a:p>
            <a:pPr algn="l">
              <a:spcBef>
                <a:spcPts val="300"/>
              </a:spcBef>
            </a:pPr>
            <a:r>
              <a:rPr sz="1300" b="0">
                <a:solidFill>
                  <a:srgbClr val="3D4B5C"/>
                </a:solidFill>
                <a:latin typeface="IBM Plex Sans"/>
              </a:rPr>
              <a:t>Noradrenalina en la 1.ª hora tras el primer bolo: beneficio aparente solo en el quintil más alto de DSI. Análisis exploratorio.</a:t>
            </a:r>
          </a:p>
        </p:txBody>
      </p:sp>
      <p:sp>
        <p:nvSpPr>
          <p:cNvPr id="28" name="Rounded Rectangle 27"/>
          <p:cNvSpPr/>
          <p:nvPr/>
        </p:nvSpPr>
        <p:spPr>
          <a:xfrm>
            <a:off x="812800" y="3700000"/>
            <a:ext cx="5000000" cy="1350000"/>
          </a:xfrm>
          <a:prstGeom prst="roundRect">
            <a:avLst>
              <a:gd name="adj" fmla="val 8000"/>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wrap="square" lIns="164592" rIns="164592" rtlCol="0" anchor="ctr"/>
          <a:lstStyle/>
          <a:p>
            <a:pPr algn="l"/>
            <a:r>
              <a:rPr sz="1250" b="1" dirty="0">
                <a:solidFill>
                  <a:srgbClr val="1B4F86"/>
                </a:solidFill>
                <a:latin typeface="IBM Plex Sans"/>
              </a:rPr>
              <a:t>Kim 2022 · Clin Exp </a:t>
            </a:r>
            <a:r>
              <a:rPr sz="1250" b="1" dirty="0" err="1">
                <a:solidFill>
                  <a:srgbClr val="1B4F86"/>
                </a:solidFill>
                <a:latin typeface="IBM Plex Sans"/>
              </a:rPr>
              <a:t>Emerg</a:t>
            </a:r>
            <a:r>
              <a:rPr sz="1250" b="1" dirty="0">
                <a:solidFill>
                  <a:srgbClr val="1B4F86"/>
                </a:solidFill>
                <a:latin typeface="IBM Plex Sans"/>
              </a:rPr>
              <a:t> Med · n = 1917</a:t>
            </a:r>
          </a:p>
          <a:p>
            <a:pPr algn="l">
              <a:spcBef>
                <a:spcPts val="300"/>
              </a:spcBef>
            </a:pPr>
            <a:r>
              <a:rPr sz="1300" b="0" dirty="0" err="1">
                <a:solidFill>
                  <a:srgbClr val="3D4B5C"/>
                </a:solidFill>
                <a:latin typeface="IBM Plex Sans"/>
              </a:rPr>
              <a:t>Urgencias</a:t>
            </a:r>
            <a:r>
              <a:rPr sz="1300" b="0" dirty="0">
                <a:solidFill>
                  <a:srgbClr val="3D4B5C"/>
                </a:solidFill>
                <a:latin typeface="IBM Plex Sans"/>
              </a:rPr>
              <a:t>, PAS &lt; 90. </a:t>
            </a:r>
            <a:br>
              <a:rPr lang="es-ES" sz="1300" b="0" dirty="0">
                <a:solidFill>
                  <a:srgbClr val="3D4B5C"/>
                </a:solidFill>
                <a:latin typeface="IBM Plex Sans"/>
              </a:rPr>
            </a:br>
            <a:r>
              <a:rPr sz="1300" b="1" dirty="0" err="1">
                <a:solidFill>
                  <a:srgbClr val="3D4B5C"/>
                </a:solidFill>
                <a:latin typeface="IBM Plex Sans"/>
              </a:rPr>
              <a:t>Puntaje</a:t>
            </a:r>
            <a:r>
              <a:rPr sz="1300" b="1" dirty="0">
                <a:solidFill>
                  <a:srgbClr val="3D4B5C"/>
                </a:solidFill>
                <a:latin typeface="IBM Plex Sans"/>
              </a:rPr>
              <a:t>: 1 punto por DSI ≥ 2 y 1 por </a:t>
            </a:r>
            <a:r>
              <a:rPr sz="1300" b="1" dirty="0" err="1">
                <a:solidFill>
                  <a:srgbClr val="3D4B5C"/>
                </a:solidFill>
                <a:latin typeface="IBM Plex Sans"/>
              </a:rPr>
              <a:t>lactato</a:t>
            </a:r>
            <a:r>
              <a:rPr sz="1300" b="1" dirty="0">
                <a:solidFill>
                  <a:srgbClr val="3D4B5C"/>
                </a:solidFill>
                <a:latin typeface="IBM Plex Sans"/>
              </a:rPr>
              <a:t> ≥ 2,5 mmol/L.</a:t>
            </a:r>
            <a:br>
              <a:rPr lang="es-ES" sz="1300" b="0" dirty="0">
                <a:solidFill>
                  <a:srgbClr val="3D4B5C"/>
                </a:solidFill>
                <a:latin typeface="IBM Plex Sans"/>
              </a:rPr>
            </a:br>
            <a:r>
              <a:rPr sz="1300" dirty="0" err="1">
                <a:solidFill>
                  <a:srgbClr val="3D4B5C"/>
                </a:solidFill>
                <a:latin typeface="IBM Plex Sans"/>
              </a:rPr>
              <a:t>Predijo</a:t>
            </a:r>
            <a:r>
              <a:rPr sz="1300" b="0" dirty="0">
                <a:solidFill>
                  <a:srgbClr val="3D4B5C"/>
                </a:solidFill>
                <a:latin typeface="IBM Plex Sans"/>
              </a:rPr>
              <a:t> </a:t>
            </a:r>
            <a:r>
              <a:rPr sz="1300" b="0" dirty="0" err="1">
                <a:solidFill>
                  <a:srgbClr val="3D4B5C"/>
                </a:solidFill>
                <a:latin typeface="IBM Plex Sans"/>
              </a:rPr>
              <a:t>necesidad</a:t>
            </a:r>
            <a:r>
              <a:rPr sz="1300" b="0" dirty="0">
                <a:solidFill>
                  <a:srgbClr val="3D4B5C"/>
                </a:solidFill>
                <a:latin typeface="IBM Plex Sans"/>
              </a:rPr>
              <a:t> de </a:t>
            </a:r>
            <a:r>
              <a:rPr sz="1300" b="0" dirty="0" err="1">
                <a:solidFill>
                  <a:srgbClr val="3D4B5C"/>
                </a:solidFill>
                <a:latin typeface="IBM Plex Sans"/>
              </a:rPr>
              <a:t>vasopresor</a:t>
            </a:r>
            <a:r>
              <a:rPr sz="1300" b="0" dirty="0">
                <a:solidFill>
                  <a:srgbClr val="3D4B5C"/>
                </a:solidFill>
                <a:latin typeface="IBM Plex Sans"/>
              </a:rPr>
              <a:t> (AUC 0,74; 0,68 </a:t>
            </a:r>
            <a:r>
              <a:rPr sz="1300" b="0" dirty="0" err="1">
                <a:solidFill>
                  <a:srgbClr val="3D4B5C"/>
                </a:solidFill>
                <a:latin typeface="IBM Plex Sans"/>
              </a:rPr>
              <a:t>en</a:t>
            </a:r>
            <a:r>
              <a:rPr sz="1300" b="0" dirty="0">
                <a:solidFill>
                  <a:srgbClr val="3D4B5C"/>
                </a:solidFill>
                <a:latin typeface="IBM Plex Sans"/>
              </a:rPr>
              <a:t> </a:t>
            </a:r>
            <a:r>
              <a:rPr sz="1300" b="0" dirty="0" err="1">
                <a:solidFill>
                  <a:srgbClr val="3D4B5C"/>
                </a:solidFill>
                <a:latin typeface="IBM Plex Sans"/>
              </a:rPr>
              <a:t>validación</a:t>
            </a:r>
            <a:r>
              <a:rPr sz="1300" b="0" dirty="0">
                <a:solidFill>
                  <a:srgbClr val="3D4B5C"/>
                </a:solidFill>
                <a:latin typeface="IBM Plex Sans"/>
              </a:rPr>
              <a:t>).</a:t>
            </a:r>
          </a:p>
        </p:txBody>
      </p:sp>
      <p:sp>
        <p:nvSpPr>
          <p:cNvPr id="30" name="TextBox 29"/>
          <p:cNvSpPr txBox="1"/>
          <p:nvPr/>
        </p:nvSpPr>
        <p:spPr>
          <a:xfrm>
            <a:off x="6112800" y="1840000"/>
            <a:ext cx="5266400" cy="300000"/>
          </a:xfrm>
          <a:prstGeom prst="rect">
            <a:avLst/>
          </a:prstGeom>
          <a:noFill/>
        </p:spPr>
        <p:txBody>
          <a:bodyPr wrap="square" lIns="0" rIns="0" anchor="t">
            <a:spAutoFit/>
          </a:bodyPr>
          <a:lstStyle/>
          <a:p>
            <a:pPr algn="l"/>
            <a:r>
              <a:rPr sz="1400" b="1">
                <a:solidFill>
                  <a:srgbClr val="0E2A47"/>
                </a:solidFill>
                <a:latin typeface="IBM Plex Sans"/>
              </a:rPr>
              <a:t>Kim 2022: necesitaron vasopresor, según el puntaje</a:t>
            </a:r>
          </a:p>
        </p:txBody>
      </p:sp>
      <p:sp>
        <p:nvSpPr>
          <p:cNvPr id="31" name="Rectangle 30"/>
          <p:cNvSpPr/>
          <p:nvPr/>
        </p:nvSpPr>
        <p:spPr>
          <a:xfrm>
            <a:off x="6604400" y="3342500"/>
            <a:ext cx="1100000" cy="257500"/>
          </a:xfrm>
          <a:prstGeom prst="rect">
            <a:avLst/>
          </a:prstGeom>
          <a:solidFill>
            <a:srgbClr val="C9D6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6504400" y="3042500"/>
            <a:ext cx="1300000" cy="280000"/>
          </a:xfrm>
          <a:prstGeom prst="rect">
            <a:avLst/>
          </a:prstGeom>
          <a:noFill/>
        </p:spPr>
        <p:txBody>
          <a:bodyPr wrap="square" lIns="0" rIns="0" anchor="t">
            <a:spAutoFit/>
          </a:bodyPr>
          <a:lstStyle/>
          <a:p>
            <a:pPr algn="ctr"/>
            <a:r>
              <a:rPr sz="1400" b="1">
                <a:solidFill>
                  <a:srgbClr val="0E2A47"/>
                </a:solidFill>
                <a:latin typeface="IBM Plex Sans"/>
              </a:rPr>
              <a:t>20,6 %</a:t>
            </a:r>
          </a:p>
        </p:txBody>
      </p:sp>
      <p:sp>
        <p:nvSpPr>
          <p:cNvPr id="33" name="TextBox 32"/>
          <p:cNvSpPr txBox="1"/>
          <p:nvPr/>
        </p:nvSpPr>
        <p:spPr>
          <a:xfrm>
            <a:off x="6504400" y="3630000"/>
            <a:ext cx="1300000" cy="260000"/>
          </a:xfrm>
          <a:prstGeom prst="rect">
            <a:avLst/>
          </a:prstGeom>
          <a:noFill/>
        </p:spPr>
        <p:txBody>
          <a:bodyPr wrap="square" lIns="0" rIns="0" anchor="t">
            <a:spAutoFit/>
          </a:bodyPr>
          <a:lstStyle/>
          <a:p>
            <a:pPr algn="ctr"/>
            <a:r>
              <a:rPr sz="1150" b="0">
                <a:solidFill>
                  <a:srgbClr val="3D4B5C"/>
                </a:solidFill>
                <a:latin typeface="IBM Plex Sans"/>
              </a:rPr>
              <a:t>0 puntos</a:t>
            </a:r>
          </a:p>
        </p:txBody>
      </p:sp>
      <p:sp>
        <p:nvSpPr>
          <p:cNvPr id="34" name="Rectangle 33"/>
          <p:cNvSpPr/>
          <p:nvPr/>
        </p:nvSpPr>
        <p:spPr>
          <a:xfrm>
            <a:off x="8196000" y="3041250"/>
            <a:ext cx="1100000" cy="558750"/>
          </a:xfrm>
          <a:prstGeom prst="rect">
            <a:avLst/>
          </a:prstGeom>
          <a:solidFill>
            <a:srgbClr val="5B95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TextBox 34"/>
          <p:cNvSpPr txBox="1"/>
          <p:nvPr/>
        </p:nvSpPr>
        <p:spPr>
          <a:xfrm>
            <a:off x="8096000" y="2741250"/>
            <a:ext cx="1300000" cy="280000"/>
          </a:xfrm>
          <a:prstGeom prst="rect">
            <a:avLst/>
          </a:prstGeom>
          <a:noFill/>
        </p:spPr>
        <p:txBody>
          <a:bodyPr wrap="square" lIns="0" rIns="0" anchor="t">
            <a:spAutoFit/>
          </a:bodyPr>
          <a:lstStyle/>
          <a:p>
            <a:pPr algn="ctr"/>
            <a:r>
              <a:rPr sz="1400" b="1">
                <a:solidFill>
                  <a:srgbClr val="0E2A47"/>
                </a:solidFill>
                <a:latin typeface="IBM Plex Sans"/>
              </a:rPr>
              <a:t>44,7 %</a:t>
            </a:r>
          </a:p>
        </p:txBody>
      </p:sp>
      <p:sp>
        <p:nvSpPr>
          <p:cNvPr id="36" name="TextBox 35"/>
          <p:cNvSpPr txBox="1"/>
          <p:nvPr/>
        </p:nvSpPr>
        <p:spPr>
          <a:xfrm>
            <a:off x="8096000" y="3630000"/>
            <a:ext cx="1300000" cy="260000"/>
          </a:xfrm>
          <a:prstGeom prst="rect">
            <a:avLst/>
          </a:prstGeom>
          <a:noFill/>
        </p:spPr>
        <p:txBody>
          <a:bodyPr wrap="square" lIns="0" rIns="0" anchor="t">
            <a:spAutoFit/>
          </a:bodyPr>
          <a:lstStyle/>
          <a:p>
            <a:pPr algn="ctr"/>
            <a:r>
              <a:rPr sz="1150" b="0">
                <a:solidFill>
                  <a:srgbClr val="3D4B5C"/>
                </a:solidFill>
                <a:latin typeface="IBM Plex Sans"/>
              </a:rPr>
              <a:t>1 punto</a:t>
            </a:r>
          </a:p>
        </p:txBody>
      </p:sp>
      <p:sp>
        <p:nvSpPr>
          <p:cNvPr id="37" name="Rectangle 36"/>
          <p:cNvSpPr/>
          <p:nvPr/>
        </p:nvSpPr>
        <p:spPr>
          <a:xfrm>
            <a:off x="9787600" y="2611250"/>
            <a:ext cx="1100000" cy="988750"/>
          </a:xfrm>
          <a:prstGeom prst="rect">
            <a:avLst/>
          </a:prstGeom>
          <a:solidFill>
            <a:srgbClr val="1B4F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TextBox 37"/>
          <p:cNvSpPr txBox="1"/>
          <p:nvPr/>
        </p:nvSpPr>
        <p:spPr>
          <a:xfrm>
            <a:off x="9687600" y="2311250"/>
            <a:ext cx="1300000" cy="280000"/>
          </a:xfrm>
          <a:prstGeom prst="rect">
            <a:avLst/>
          </a:prstGeom>
          <a:noFill/>
        </p:spPr>
        <p:txBody>
          <a:bodyPr wrap="square" lIns="0" rIns="0" anchor="t">
            <a:spAutoFit/>
          </a:bodyPr>
          <a:lstStyle/>
          <a:p>
            <a:pPr algn="ctr"/>
            <a:r>
              <a:rPr sz="1400" b="1">
                <a:solidFill>
                  <a:srgbClr val="0E2A47"/>
                </a:solidFill>
                <a:latin typeface="IBM Plex Sans"/>
              </a:rPr>
              <a:t>79,1 %</a:t>
            </a:r>
          </a:p>
        </p:txBody>
      </p:sp>
      <p:sp>
        <p:nvSpPr>
          <p:cNvPr id="39" name="TextBox 38"/>
          <p:cNvSpPr txBox="1"/>
          <p:nvPr/>
        </p:nvSpPr>
        <p:spPr>
          <a:xfrm>
            <a:off x="9687600" y="3630000"/>
            <a:ext cx="1300000" cy="260000"/>
          </a:xfrm>
          <a:prstGeom prst="rect">
            <a:avLst/>
          </a:prstGeom>
          <a:noFill/>
        </p:spPr>
        <p:txBody>
          <a:bodyPr wrap="square" lIns="0" rIns="0" anchor="t">
            <a:spAutoFit/>
          </a:bodyPr>
          <a:lstStyle/>
          <a:p>
            <a:pPr algn="ctr"/>
            <a:r>
              <a:rPr sz="1150" b="0">
                <a:solidFill>
                  <a:srgbClr val="3D4B5C"/>
                </a:solidFill>
                <a:latin typeface="IBM Plex Sans"/>
              </a:rPr>
              <a:t>2 puntos</a:t>
            </a:r>
          </a:p>
        </p:txBody>
      </p:sp>
      <p:cxnSp>
        <p:nvCxnSpPr>
          <p:cNvPr id="40" name="Connector 39"/>
          <p:cNvCxnSpPr/>
          <p:nvPr/>
        </p:nvCxnSpPr>
        <p:spPr>
          <a:xfrm>
            <a:off x="6112800" y="3600000"/>
            <a:ext cx="5266400" cy="0"/>
          </a:xfrm>
          <a:prstGeom prst="line">
            <a:avLst/>
          </a:prstGeom>
          <a:ln w="12700">
            <a:solidFill>
              <a:srgbClr val="9AA8B6"/>
            </a:solidFill>
          </a:ln>
        </p:spPr>
        <p:style>
          <a:lnRef idx="2">
            <a:schemeClr val="accent1"/>
          </a:lnRef>
          <a:fillRef idx="0">
            <a:schemeClr val="accent1"/>
          </a:fillRef>
          <a:effectRef idx="1">
            <a:schemeClr val="accent1"/>
          </a:effectRef>
          <a:fontRef idx="minor">
            <a:schemeClr val="tx1"/>
          </a:fontRef>
        </p:style>
      </p:cxnSp>
      <p:sp>
        <p:nvSpPr>
          <p:cNvPr id="44" name="Rounded Rectangle 43"/>
          <p:cNvSpPr/>
          <p:nvPr/>
        </p:nvSpPr>
        <p:spPr>
          <a:xfrm>
            <a:off x="812800" y="5380000"/>
            <a:ext cx="10566400" cy="620000"/>
          </a:xfrm>
          <a:prstGeom prst="roundRect">
            <a:avLst>
              <a:gd name="adj" fmla="val 12000"/>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wrap="square" lIns="228600" rIns="228600" rtlCol="0" anchor="ctr"/>
          <a:lstStyle/>
          <a:p>
            <a:pPr algn="l"/>
            <a:r>
              <a:rPr sz="1300" b="1">
                <a:solidFill>
                  <a:srgbClr val="F0A35E"/>
                </a:solidFill>
                <a:latin typeface="IBM Plex Sans"/>
              </a:rPr>
              <a:t>Para la guardia: </a:t>
            </a:r>
            <a:r>
              <a:rPr sz="1300" b="0">
                <a:solidFill>
                  <a:srgbClr val="FFFFFF"/>
                </a:solidFill>
                <a:latin typeface="IBM Plex Sans"/>
              </a:rPr>
              <a:t>con DSI alto y lactato elevado, no esperar a terminar los fluidos para empezar noradrenalina. Es una hipótesis: ningún ensayo lo ha probado.</a:t>
            </a:r>
          </a:p>
        </p:txBody>
      </p:sp>
      <p:sp>
        <p:nvSpPr>
          <p:cNvPr id="45" name="TextBox 44"/>
          <p:cNvSpPr txBox="1"/>
          <p:nvPr/>
        </p:nvSpPr>
        <p:spPr>
          <a:xfrm>
            <a:off x="6112800" y="3930000"/>
            <a:ext cx="5266400" cy="420000"/>
          </a:xfrm>
          <a:prstGeom prst="rect">
            <a:avLst/>
          </a:prstGeom>
          <a:noFill/>
        </p:spPr>
        <p:txBody>
          <a:bodyPr wrap="square" lIns="0" rIns="0" anchor="t">
            <a:spAutoFit/>
          </a:bodyPr>
          <a:lstStyle/>
          <a:p>
            <a:pPr algn="l"/>
            <a:r>
              <a:rPr sz="1250" b="1">
                <a:solidFill>
                  <a:srgbClr val="0E2A47"/>
                </a:solidFill>
                <a:latin typeface="IBM Plex Sans"/>
              </a:rPr>
              <a:t>¿Adelantar el vasopresor (&lt; 30 min) o esperar (&gt; 60 min)?</a:t>
            </a:r>
          </a:p>
          <a:p>
            <a:pPr algn="l"/>
            <a:r>
              <a:rPr sz="950" b="0">
                <a:solidFill>
                  <a:srgbClr val="5E6A78"/>
                </a:solidFill>
                <a:latin typeface="IBM Plex Sans"/>
              </a:rPr>
              <a:t>Mortalidad a 28 días, OR ajustados · estudio observacional</a:t>
            </a:r>
          </a:p>
        </p:txBody>
      </p:sp>
      <p:sp>
        <p:nvSpPr>
          <p:cNvPr id="46" name="Rounded Rectangle 45"/>
          <p:cNvSpPr/>
          <p:nvPr/>
        </p:nvSpPr>
        <p:spPr>
          <a:xfrm>
            <a:off x="6112800" y="4380000"/>
            <a:ext cx="2568200" cy="920000"/>
          </a:xfrm>
          <a:prstGeom prst="roundRect">
            <a:avLst>
              <a:gd name="adj" fmla="val 8000"/>
            </a:avLst>
          </a:prstGeom>
          <a:solidFill>
            <a:srgbClr val="FBEAE8"/>
          </a:solidFill>
          <a:ln>
            <a:noFill/>
          </a:ln>
          <a:effectLst/>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1100" b="1">
                <a:solidFill>
                  <a:srgbClr val="C0392B"/>
                </a:solidFill>
                <a:latin typeface="IBM Plex Sans"/>
              </a:rPr>
              <a:t>Paciente con 0 puntos</a:t>
            </a:r>
          </a:p>
          <a:p>
            <a:pPr algn="ctr"/>
            <a:r>
              <a:rPr sz="1200" b="1">
                <a:solidFill>
                  <a:srgbClr val="0E2A47"/>
                </a:solidFill>
                <a:latin typeface="IBM Plex Sans"/>
              </a:rPr>
              <a:t>Adelantarlo: más mortalidad</a:t>
            </a:r>
          </a:p>
          <a:p>
            <a:pPr algn="ctr"/>
            <a:r>
              <a:rPr sz="1050" b="0">
                <a:solidFill>
                  <a:srgbClr val="3D4B5C"/>
                </a:solidFill>
                <a:latin typeface="IBM Plex Sans"/>
              </a:rPr>
              <a:t>OR 7,28 (IC 1,4–37)</a:t>
            </a:r>
          </a:p>
        </p:txBody>
      </p:sp>
      <p:sp>
        <p:nvSpPr>
          <p:cNvPr id="47" name="Rounded Rectangle 46"/>
          <p:cNvSpPr/>
          <p:nvPr/>
        </p:nvSpPr>
        <p:spPr>
          <a:xfrm>
            <a:off x="8811000" y="4380000"/>
            <a:ext cx="2568200" cy="920000"/>
          </a:xfrm>
          <a:prstGeom prst="roundRect">
            <a:avLst>
              <a:gd name="adj" fmla="val 8000"/>
            </a:avLst>
          </a:prstGeom>
          <a:solidFill>
            <a:srgbClr val="E6F3EA"/>
          </a:solidFill>
          <a:ln>
            <a:noFill/>
          </a:ln>
          <a:effectLst/>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1100" b="1">
                <a:solidFill>
                  <a:srgbClr val="2E7D4F"/>
                </a:solidFill>
                <a:latin typeface="IBM Plex Sans"/>
              </a:rPr>
              <a:t>Paciente con 2 puntos</a:t>
            </a:r>
          </a:p>
          <a:p>
            <a:pPr algn="ctr"/>
            <a:r>
              <a:rPr sz="1200" b="1">
                <a:solidFill>
                  <a:srgbClr val="0E2A47"/>
                </a:solidFill>
                <a:latin typeface="IBM Plex Sans"/>
              </a:rPr>
              <a:t>Adelantarlo: menos mortalidad</a:t>
            </a:r>
          </a:p>
          <a:p>
            <a:pPr algn="ctr"/>
            <a:r>
              <a:rPr sz="1050" b="0">
                <a:solidFill>
                  <a:srgbClr val="3D4B5C"/>
                </a:solidFill>
                <a:latin typeface="IBM Plex Sans"/>
              </a:rPr>
              <a:t>OR 0,37 (IC 0,14–0,94)</a:t>
            </a:r>
          </a:p>
        </p:txBody>
      </p:sp>
      <p:sp>
        <p:nvSpPr>
          <p:cNvPr id="48" name="Pie Jorge Roja"/>
          <p:cNvSpPr txBox="1"/>
          <p:nvPr/>
        </p:nvSpPr>
        <p:spPr>
          <a:xfrm>
            <a:off x="812800" y="6400000"/>
            <a:ext cx="4000000" cy="260000"/>
          </a:xfrm>
          <a:prstGeom prst="rect">
            <a:avLst/>
          </a:prstGeom>
          <a:noFill/>
        </p:spPr>
        <p:txBody>
          <a:bodyPr wrap="square" anchor="ctr" lIns="0" rIns="0" tIns="0" bIns="0">
            <a:spAutoFit/>
          </a:bodyPr>
          <a:lstStyle/>
          <a:p>
            <a:pPr algn="l"/>
            <a:r>
              <a:rPr sz="1050">
                <a:solidFill>
                  <a:srgbClr val="5E6A78"/>
                </a:solidFill>
                <a:latin typeface="IBM Plex Sans"/>
              </a:rPr>
              <a:t>Jorge Rojas Rodríguez</a:t>
            </a:r>
          </a:p>
        </p:txBody>
      </p:sp>
      <p:sp>
        <p:nvSpPr>
          <p:cNvPr id="49" name="Pie 25"/>
          <p:cNvSpPr txBox="1"/>
          <p:nvPr/>
        </p:nvSpPr>
        <p:spPr>
          <a:xfrm>
            <a:off x="5596000" y="6400000"/>
            <a:ext cx="1000000" cy="260000"/>
          </a:xfrm>
          <a:prstGeom prst="rect">
            <a:avLst/>
          </a:prstGeom>
          <a:noFill/>
        </p:spPr>
        <p:txBody>
          <a:bodyPr wrap="square" anchor="ctr" lIns="0" rIns="0" tIns="0" bIns="0">
            <a:spAutoFit/>
          </a:bodyPr>
          <a:lstStyle/>
          <a:p>
            <a:pPr algn="ctr"/>
            <a:r>
              <a:rPr sz="1050">
                <a:solidFill>
                  <a:srgbClr val="5E6A78"/>
                </a:solidFill>
                <a:latin typeface="IBM Plex Sans"/>
              </a:rPr>
              <a:t>25</a:t>
            </a:r>
          </a:p>
        </p:txBody>
      </p:sp>
      <p:sp>
        <p:nvSpPr>
          <p:cNvPr id="50" name="Pie MedicinaCa"/>
          <p:cNvSpPr txBox="1"/>
          <p:nvPr/>
        </p:nvSpPr>
        <p:spPr>
          <a:xfrm>
            <a:off x="7379200" y="6400000"/>
            <a:ext cx="4000000" cy="260000"/>
          </a:xfrm>
          <a:prstGeom prst="rect">
            <a:avLst/>
          </a:prstGeom>
          <a:noFill/>
        </p:spPr>
        <p:txBody>
          <a:bodyPr wrap="square" anchor="ctr" lIns="0" rIns="0" tIns="0" bIns="0">
            <a:spAutoFit/>
          </a:bodyPr>
          <a:lstStyle/>
          <a:p>
            <a:pPr algn="r"/>
            <a:r>
              <a:rPr sz="1050">
                <a:solidFill>
                  <a:srgbClr val="5E6A78"/>
                </a:solidFill>
                <a:latin typeface="IBM Plex Sans"/>
              </a:rPr>
              <a:t>MedicinaCardiometabolica.com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A23383C-4DD6-4B56-87E7-B188B637FAA4}"/>
              </a:ext>
            </a:extLst>
          </p:cNvPr>
          <p:cNvSpPr>
            <a:spLocks noGrp="1"/>
          </p:cNvSpPr>
          <p:nvPr>
            <p:ph type="title"/>
          </p:nvPr>
        </p:nvSpPr>
        <p:spPr>
          <a:xfrm>
            <a:off x="812800" y="393700"/>
            <a:ext cx="10566400" cy="419100"/>
          </a:xfrm>
        </p:spPr>
        <p:txBody>
          <a:bodyPr/>
          <a:lstStyle/>
          <a:p>
            <a:pPr algn="ctr"/>
            <a:r>
              <a:rPr lang="es-ES" b="1" dirty="0"/>
              <a:t>DIASTÓLICA E ÍNDICE DE SHOCK DIASTÓLICO</a:t>
            </a:r>
            <a:br>
              <a:rPr lang="es-ES" b="1" dirty="0"/>
            </a:br>
            <a:r>
              <a:rPr lang="es-ES" b="1" dirty="0"/>
              <a:t>3 mensajes para llevar al hospital</a:t>
            </a:r>
            <a:br>
              <a:rPr lang="es-ES" b="1" dirty="0"/>
            </a:br>
            <a:endParaRPr lang="es-ES" dirty="0"/>
          </a:p>
        </p:txBody>
      </p:sp>
      <p:sp>
        <p:nvSpPr>
          <p:cNvPr id="3" name="Marcador de texto 2">
            <a:extLst>
              <a:ext uri="{FF2B5EF4-FFF2-40B4-BE49-F238E27FC236}">
                <a16:creationId xmlns:a16="http://schemas.microsoft.com/office/drawing/2014/main" id="{8FA194B2-F4BA-4359-8792-7CE3E6BD345C}"/>
              </a:ext>
            </a:extLst>
          </p:cNvPr>
          <p:cNvSpPr>
            <a:spLocks noGrp="1"/>
          </p:cNvSpPr>
          <p:nvPr>
            <p:ph type="body" idx="101"/>
          </p:nvPr>
        </p:nvSpPr>
        <p:spPr/>
        <p:txBody>
          <a:bodyPr/>
          <a:lstStyle/>
          <a:p>
            <a:pPr marL="342900" indent="-342900">
              <a:buFont typeface="+mj-lt"/>
              <a:buAutoNum type="arabicPeriod"/>
            </a:pPr>
            <a:r>
              <a:rPr lang="es-ES" sz="1800" b="1" dirty="0"/>
              <a:t>La PAD lee el tono vascular: </a:t>
            </a:r>
            <a:r>
              <a:rPr lang="es-ES" sz="1800" dirty="0"/>
              <a:t>con PP ≥ 40 y PAD &lt; 50 mmHg, pensar en vasoplejía y titular noradrenalina hasta PAD ≥ 50. No hay un corte único fuera del ensayo.</a:t>
            </a:r>
            <a:br>
              <a:rPr lang="es-ES" sz="1800" dirty="0"/>
            </a:br>
            <a:endParaRPr lang="es-ES" sz="1800" dirty="0"/>
          </a:p>
          <a:p>
            <a:pPr marL="342900" indent="-342900">
              <a:buFont typeface="+mj-lt"/>
              <a:buAutoNum type="arabicPeriod"/>
            </a:pPr>
            <a:r>
              <a:rPr lang="es-ES" sz="1800" b="1" dirty="0"/>
              <a:t>Dos cortes de DSI, dos usos: </a:t>
            </a:r>
            <a:r>
              <a:rPr lang="es-ES" sz="1800" dirty="0"/>
              <a:t>DSI ≥ 2 es una alarma que anticipa la necesidad de vasopresor; DSI ≥ 3 (o PAD ≤ 40) es hipotensión grave según opinión de expertos.</a:t>
            </a:r>
            <a:br>
              <a:rPr lang="es-ES" sz="1800" dirty="0"/>
            </a:br>
            <a:endParaRPr lang="es-ES" sz="1800" dirty="0"/>
          </a:p>
          <a:p>
            <a:pPr marL="342900" indent="-342900">
              <a:buFont typeface="+mj-lt"/>
              <a:buAutoNum type="arabicPeriod"/>
            </a:pPr>
            <a:r>
              <a:rPr lang="es-ES" sz="1800" b="1" dirty="0"/>
              <a:t>Adelantar la noradrenalina no sirve a todos: </a:t>
            </a:r>
            <a:r>
              <a:rPr lang="es-ES" sz="1800" dirty="0"/>
              <a:t>parece ayudar al paciente con DSI alto y lactato elevado, no al de bajo riesgo. Es evidencia observacional, todavía sin ensayo.</a:t>
            </a:r>
          </a:p>
          <a:p>
            <a:endParaRPr lang="es-ES" sz="1800" dirty="0"/>
          </a:p>
        </p:txBody>
      </p:sp>
      <p:sp>
        <p:nvSpPr>
          <p:cNvPr id="4" name="Pie Jorge Roja"/>
          <p:cNvSpPr txBox="1"/>
          <p:nvPr/>
        </p:nvSpPr>
        <p:spPr>
          <a:xfrm>
            <a:off x="812800" y="6400000"/>
            <a:ext cx="4000000" cy="260000"/>
          </a:xfrm>
          <a:prstGeom prst="rect">
            <a:avLst/>
          </a:prstGeom>
          <a:noFill/>
        </p:spPr>
        <p:txBody>
          <a:bodyPr wrap="square" anchor="ctr" lIns="0" rIns="0" tIns="0" bIns="0">
            <a:spAutoFit/>
          </a:bodyPr>
          <a:lstStyle/>
          <a:p>
            <a:pPr algn="l"/>
            <a:r>
              <a:rPr sz="1050">
                <a:solidFill>
                  <a:srgbClr val="5E6A78"/>
                </a:solidFill>
                <a:latin typeface="IBM Plex Sans"/>
              </a:rPr>
              <a:t>Jorge Rojas Rodríguez</a:t>
            </a:r>
          </a:p>
        </p:txBody>
      </p:sp>
      <p:sp>
        <p:nvSpPr>
          <p:cNvPr id="5" name="Pie 26"/>
          <p:cNvSpPr txBox="1"/>
          <p:nvPr/>
        </p:nvSpPr>
        <p:spPr>
          <a:xfrm>
            <a:off x="5596000" y="6400000"/>
            <a:ext cx="1000000" cy="260000"/>
          </a:xfrm>
          <a:prstGeom prst="rect">
            <a:avLst/>
          </a:prstGeom>
          <a:noFill/>
        </p:spPr>
        <p:txBody>
          <a:bodyPr wrap="square" anchor="ctr" lIns="0" rIns="0" tIns="0" bIns="0">
            <a:spAutoFit/>
          </a:bodyPr>
          <a:lstStyle/>
          <a:p>
            <a:pPr algn="ctr"/>
            <a:r>
              <a:rPr sz="1050">
                <a:solidFill>
                  <a:srgbClr val="5E6A78"/>
                </a:solidFill>
                <a:latin typeface="IBM Plex Sans"/>
              </a:rPr>
              <a:t>26</a:t>
            </a:r>
          </a:p>
        </p:txBody>
      </p:sp>
      <p:sp>
        <p:nvSpPr>
          <p:cNvPr id="6" name="Pie MedicinaCa"/>
          <p:cNvSpPr txBox="1"/>
          <p:nvPr/>
        </p:nvSpPr>
        <p:spPr>
          <a:xfrm>
            <a:off x="7379200" y="6400000"/>
            <a:ext cx="4000000" cy="260000"/>
          </a:xfrm>
          <a:prstGeom prst="rect">
            <a:avLst/>
          </a:prstGeom>
          <a:noFill/>
        </p:spPr>
        <p:txBody>
          <a:bodyPr wrap="square" anchor="ctr" lIns="0" rIns="0" tIns="0" bIns="0">
            <a:spAutoFit/>
          </a:bodyPr>
          <a:lstStyle/>
          <a:p>
            <a:pPr algn="r"/>
            <a:r>
              <a:rPr sz="1050">
                <a:solidFill>
                  <a:srgbClr val="5E6A78"/>
                </a:solidFill>
                <a:latin typeface="IBM Plex Sans"/>
              </a:rPr>
              <a:t>MedicinaCardiometabolica.com</a:t>
            </a:r>
          </a:p>
        </p:txBody>
      </p:sp>
    </p:spTree>
    <p:extLst>
      <p:ext uri="{BB962C8B-B14F-4D97-AF65-F5344CB8AC3E}">
        <p14:creationId xmlns:p14="http://schemas.microsoft.com/office/powerpoint/2010/main" val="5774544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228828" y="2159000"/>
            <a:ext cx="1734344" cy="2565400"/>
          </a:xfrm>
          <a:prstGeom prst="rect">
            <a:avLst/>
          </a:prstGeom>
          <a:noFill/>
          <a:ln/>
        </p:spPr>
        <p:txBody>
          <a:bodyPr wrap="square" lIns="0" tIns="0" rIns="0" bIns="0" rtlCol="0" anchor="t">
            <a:normAutofit/>
          </a:bodyPr>
          <a:lstStyle/>
          <a:p>
            <a:pPr marL="0" indent="0" algn="ctr">
              <a:lnSpc>
                <a:spcPts val="20000"/>
              </a:lnSpc>
              <a:buNone/>
            </a:pPr>
            <a:r>
              <a:rPr lang="en-US" sz="20000" b="1" dirty="0">
                <a:solidFill>
                  <a:srgbClr val="0E2A47"/>
                </a:solidFill>
                <a:latin typeface="Source Serif 4" pitchFamily="18" charset="0"/>
                <a:ea typeface="Source Serif 4" pitchFamily="18" charset="-122"/>
                <a:cs typeface="Source Serif 4" pitchFamily="18" charset="-120"/>
              </a:rPr>
              <a:t>4</a:t>
            </a:r>
            <a:endParaRPr lang="en-US" sz="20000" dirty="0"/>
          </a:p>
        </p:txBody>
      </p:sp>
      <p:sp>
        <p:nvSpPr>
          <p:cNvPr id="3" name="Pie Jorge Roja"/>
          <p:cNvSpPr txBox="1"/>
          <p:nvPr/>
        </p:nvSpPr>
        <p:spPr>
          <a:xfrm>
            <a:off x="812800" y="6400000"/>
            <a:ext cx="4000000" cy="260000"/>
          </a:xfrm>
          <a:prstGeom prst="rect">
            <a:avLst/>
          </a:prstGeom>
          <a:noFill/>
        </p:spPr>
        <p:txBody>
          <a:bodyPr wrap="square" anchor="ctr" lIns="0" rIns="0" tIns="0" bIns="0">
            <a:spAutoFit/>
          </a:bodyPr>
          <a:lstStyle/>
          <a:p>
            <a:pPr algn="l"/>
            <a:r>
              <a:rPr sz="1050">
                <a:solidFill>
                  <a:srgbClr val="5E6A78"/>
                </a:solidFill>
                <a:latin typeface="IBM Plex Sans"/>
              </a:rPr>
              <a:t>Jorge Rojas Rodríguez</a:t>
            </a:r>
          </a:p>
        </p:txBody>
      </p:sp>
      <p:sp>
        <p:nvSpPr>
          <p:cNvPr id="4" name="Pie 27"/>
          <p:cNvSpPr txBox="1"/>
          <p:nvPr/>
        </p:nvSpPr>
        <p:spPr>
          <a:xfrm>
            <a:off x="5596000" y="6400000"/>
            <a:ext cx="1000000" cy="260000"/>
          </a:xfrm>
          <a:prstGeom prst="rect">
            <a:avLst/>
          </a:prstGeom>
          <a:noFill/>
        </p:spPr>
        <p:txBody>
          <a:bodyPr wrap="square" anchor="ctr" lIns="0" rIns="0" tIns="0" bIns="0">
            <a:spAutoFit/>
          </a:bodyPr>
          <a:lstStyle/>
          <a:p>
            <a:pPr algn="ctr"/>
            <a:r>
              <a:rPr sz="1050">
                <a:solidFill>
                  <a:srgbClr val="5E6A78"/>
                </a:solidFill>
                <a:latin typeface="IBM Plex Sans"/>
              </a:rPr>
              <a:t>27</a:t>
            </a:r>
          </a:p>
        </p:txBody>
      </p:sp>
      <p:sp>
        <p:nvSpPr>
          <p:cNvPr id="5" name="Pie MedicinaCa"/>
          <p:cNvSpPr txBox="1"/>
          <p:nvPr/>
        </p:nvSpPr>
        <p:spPr>
          <a:xfrm>
            <a:off x="7379200" y="6400000"/>
            <a:ext cx="4000000" cy="260000"/>
          </a:xfrm>
          <a:prstGeom prst="rect">
            <a:avLst/>
          </a:prstGeom>
          <a:noFill/>
        </p:spPr>
        <p:txBody>
          <a:bodyPr wrap="square" anchor="ctr" lIns="0" rIns="0" tIns="0" bIns="0">
            <a:spAutoFit/>
          </a:bodyPr>
          <a:lstStyle/>
          <a:p>
            <a:pPr algn="r"/>
            <a:r>
              <a:rPr sz="1050">
                <a:solidFill>
                  <a:srgbClr val="5E6A78"/>
                </a:solidFill>
                <a:latin typeface="IBM Plex Sans"/>
              </a:rPr>
              <a:t>MedicinaCardiometabolica.com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812800" y="812800"/>
            <a:ext cx="457200" cy="50800"/>
          </a:xfrm>
          <a:prstGeom prst="roundRect">
            <a:avLst>
              <a:gd name="adj" fmla="val 50000"/>
            </a:avLst>
          </a:prstGeom>
          <a:solidFill>
            <a:srgbClr val="E07B24"/>
          </a:solidFill>
          <a:ln/>
        </p:spPr>
        <p:txBody>
          <a:bodyPr/>
          <a:lstStyle/>
          <a:p>
            <a:endParaRPr/>
          </a:p>
        </p:txBody>
      </p:sp>
      <p:sp>
        <p:nvSpPr>
          <p:cNvPr id="3" name="Text 1"/>
          <p:cNvSpPr/>
          <p:nvPr/>
        </p:nvSpPr>
        <p:spPr>
          <a:xfrm>
            <a:off x="812800" y="9525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B4541A"/>
                </a:solidFill>
                <a:latin typeface="IBM Plex Sans" pitchFamily="34" charset="0"/>
                <a:ea typeface="IBM Plex Sans" pitchFamily="34" charset="-122"/>
                <a:cs typeface="IBM Plex Sans" pitchFamily="34" charset="-120"/>
              </a:rPr>
              <a:t>INTEGRACIÓN · PROTOCOLO ANDROMEDA-SHOCK-2 · NIVEL 1</a:t>
            </a:r>
            <a:endParaRPr lang="en-US" sz="1200" dirty="0"/>
          </a:p>
        </p:txBody>
      </p:sp>
      <p:sp>
        <p:nvSpPr>
          <p:cNvPr id="4" name="Text 2"/>
          <p:cNvSpPr>
            <a:spLocks noGrp="1"/>
          </p:cNvSpPr>
          <p:nvPr>
            <p:ph type="title"/>
          </p:nvPr>
        </p:nvSpPr>
        <p:spPr>
          <a:xfrm>
            <a:off x="812800" y="1254720"/>
            <a:ext cx="10883392" cy="444500"/>
          </a:xfrm>
          <a:prstGeom prst="rect">
            <a:avLst/>
          </a:prstGeom>
          <a:noFill/>
          <a:ln/>
        </p:spPr>
        <p:txBody>
          <a:bodyPr wrap="square" lIns="0" tIns="0" rIns="0" bIns="0" rtlCol="0" anchor="t">
            <a:normAutofit/>
          </a:bodyPr>
          <a:lstStyle/>
          <a:p>
            <a:pPr marL="0" indent="0" algn="l">
              <a:lnSpc>
                <a:spcPts val="3300"/>
              </a:lnSpc>
              <a:buNone/>
            </a:pPr>
            <a:r>
              <a:rPr lang="en-US" sz="3000" b="1" i="0" dirty="0">
                <a:solidFill>
                  <a:srgbClr val="0E2A47"/>
                </a:solidFill>
                <a:latin typeface="Source Serif 4" pitchFamily="18" charset="0"/>
                <a:ea typeface="Source Serif 4" pitchFamily="18" charset="-122"/>
                <a:cs typeface="Source Serif 4" pitchFamily="18" charset="-120"/>
              </a:rPr>
              <a:t>Nivel 1: la PP y la PAD eligen el primer paso</a:t>
            </a:r>
            <a:endParaRPr lang="en-US" sz="3000" dirty="0"/>
          </a:p>
        </p:txBody>
      </p:sp>
      <p:sp>
        <p:nvSpPr>
          <p:cNvPr id="26" name="Text 23"/>
          <p:cNvSpPr/>
          <p:nvPr/>
        </p:nvSpPr>
        <p:spPr>
          <a:xfrm>
            <a:off x="812800" y="6100000"/>
            <a:ext cx="10883392" cy="238720"/>
          </a:xfrm>
          <a:prstGeom prst="rect">
            <a:avLst/>
          </a:prstGeom>
          <a:noFill/>
          <a:ln/>
        </p:spPr>
        <p:txBody>
          <a:bodyPr wrap="square" lIns="0" tIns="0" rIns="0" bIns="0" rtlCol="0" anchor="t">
            <a:normAutofit/>
          </a:bodyPr>
          <a:lstStyle/>
          <a:p>
            <a:pPr marL="0" indent="0" algn="l">
              <a:lnSpc>
                <a:spcPts val="1680"/>
              </a:lnSpc>
              <a:buNone/>
            </a:pPr>
            <a:r>
              <a:rPr lang="en-US" sz="1000" dirty="0">
                <a:solidFill>
                  <a:srgbClr val="5E6A78"/>
                </a:solidFill>
                <a:latin typeface="IBM Plex Sans" pitchFamily="34" charset="0"/>
                <a:ea typeface="IBM Plex Sans" pitchFamily="34" charset="-122"/>
                <a:cs typeface="IBM Plex Sans" pitchFamily="34" charset="-120"/>
              </a:rPr>
              <a:t>Adaptado de Ramasco et al., Rev Esp Anestesiol Reanim 2024 (fig. 1)</a:t>
            </a:r>
            <a:endParaRPr lang="en-US" sz="1200" dirty="0"/>
          </a:p>
        </p:txBody>
      </p:sp>
      <p:sp>
        <p:nvSpPr>
          <p:cNvPr id="27" name="Rounded Rectangle 26"/>
          <p:cNvSpPr/>
          <p:nvPr/>
        </p:nvSpPr>
        <p:spPr>
          <a:xfrm>
            <a:off x="812800" y="1840000"/>
            <a:ext cx="5000000" cy="460000"/>
          </a:xfrm>
          <a:prstGeom prst="roundRect">
            <a:avLst>
              <a:gd name="adj" fmla="val 18000"/>
            </a:avLst>
          </a:prstGeom>
          <a:solidFill>
            <a:srgbClr val="FFF4D6"/>
          </a:solidFill>
          <a:ln w="19050">
            <a:solidFill>
              <a:srgbClr val="E0B040"/>
            </a:solidFill>
          </a:ln>
          <a:effectLst/>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1400" b="1">
                <a:solidFill>
                  <a:srgbClr val="0E2A47"/>
                </a:solidFill>
                <a:latin typeface="IBM Plex Sans"/>
              </a:rPr>
              <a:t>Shock séptico con CRT &gt; 3 s</a:t>
            </a:r>
          </a:p>
          <a:p>
            <a:pPr algn="ctr"/>
            <a:r>
              <a:rPr sz="1000" b="0">
                <a:solidFill>
                  <a:srgbClr val="3D4B5C"/>
                </a:solidFill>
                <a:latin typeface="IBM Plex Sans"/>
              </a:rPr>
              <a:t>hiperlactatemia · fluidos previos · noradrenalina para PAM &gt; 65 *</a:t>
            </a:r>
          </a:p>
        </p:txBody>
      </p:sp>
      <p:sp>
        <p:nvSpPr>
          <p:cNvPr id="28" name="Rounded Rectangle 27"/>
          <p:cNvSpPr/>
          <p:nvPr/>
        </p:nvSpPr>
        <p:spPr>
          <a:xfrm>
            <a:off x="6350000" y="1840000"/>
            <a:ext cx="5029200" cy="460000"/>
          </a:xfrm>
          <a:prstGeom prst="roundRect">
            <a:avLst>
              <a:gd name="adj" fmla="val 18000"/>
            </a:avLst>
          </a:prstGeom>
          <a:solidFill>
            <a:srgbClr val="E6F3EA"/>
          </a:solidFill>
          <a:ln w="19050">
            <a:solidFill>
              <a:srgbClr val="2E7D4F"/>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150" b="1">
                <a:solidFill>
                  <a:srgbClr val="2E7D4F"/>
                </a:solidFill>
                <a:latin typeface="IBM Plex Sans"/>
              </a:rPr>
              <a:t>CRT normal en cualquier punto → </a:t>
            </a:r>
            <a:r>
              <a:rPr sz="1150" b="0">
                <a:solidFill>
                  <a:srgbClr val="0E2A47"/>
                </a:solidFill>
                <a:latin typeface="IBM Plex Sans"/>
              </a:rPr>
              <a:t>monitorización periódica</a:t>
            </a:r>
          </a:p>
        </p:txBody>
      </p:sp>
      <p:cxnSp>
        <p:nvCxnSpPr>
          <p:cNvPr id="29" name="Connector 28"/>
          <p:cNvCxnSpPr/>
          <p:nvPr/>
        </p:nvCxnSpPr>
        <p:spPr>
          <a:xfrm>
            <a:off x="2000000" y="2300000"/>
            <a:ext cx="0" cy="250000"/>
          </a:xfrm>
          <a:prstGeom prst="line">
            <a:avLst/>
          </a:prstGeom>
          <a:ln w="19050">
            <a:solidFill>
              <a:srgbClr val="5E6A78"/>
            </a:solidFill>
            <a:tailEnd type="triangle" w="med" len="med"/>
          </a:ln>
        </p:spPr>
        <p:style>
          <a:lnRef idx="2">
            <a:schemeClr val="accent1"/>
          </a:lnRef>
          <a:fillRef idx="0">
            <a:schemeClr val="accent1"/>
          </a:fillRef>
          <a:effectRef idx="1">
            <a:schemeClr val="accent1"/>
          </a:effectRef>
          <a:fontRef idx="minor">
            <a:schemeClr val="tx1"/>
          </a:fontRef>
        </p:style>
      </p:cxnSp>
      <p:sp>
        <p:nvSpPr>
          <p:cNvPr id="30" name="Rounded Rectangle 29"/>
          <p:cNvSpPr/>
          <p:nvPr/>
        </p:nvSpPr>
        <p:spPr>
          <a:xfrm>
            <a:off x="900000" y="2550000"/>
            <a:ext cx="2200000" cy="440000"/>
          </a:xfrm>
          <a:prstGeom prst="roundRect">
            <a:avLst>
              <a:gd name="adj" fmla="val 18000"/>
            </a:avLst>
          </a:prstGeom>
          <a:solidFill>
            <a:srgbClr val="E9ECF0"/>
          </a:solidFill>
          <a:ln w="19050">
            <a:solidFill>
              <a:srgbClr val="9AA8B6"/>
            </a:solidFill>
          </a:ln>
          <a:effectLst/>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1300" b="1">
                <a:solidFill>
                  <a:srgbClr val="0E2A47"/>
                </a:solidFill>
                <a:latin typeface="IBM Plex Sans"/>
              </a:rPr>
              <a:t>¿PP &lt; 40 mmHg?</a:t>
            </a:r>
          </a:p>
        </p:txBody>
      </p:sp>
      <p:sp>
        <p:nvSpPr>
          <p:cNvPr id="31" name="Rounded Rectangle 30"/>
          <p:cNvSpPr/>
          <p:nvPr/>
        </p:nvSpPr>
        <p:spPr>
          <a:xfrm>
            <a:off x="3650000" y="2550000"/>
            <a:ext cx="2200000" cy="440000"/>
          </a:xfrm>
          <a:prstGeom prst="roundRect">
            <a:avLst>
              <a:gd name="adj" fmla="val 18000"/>
            </a:avLst>
          </a:prstGeom>
          <a:solidFill>
            <a:srgbClr val="E9ECF0"/>
          </a:solidFill>
          <a:ln w="19050">
            <a:solidFill>
              <a:srgbClr val="9AA8B6"/>
            </a:solidFill>
          </a:ln>
          <a:effectLst/>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1300" b="1">
                <a:solidFill>
                  <a:srgbClr val="0E2A47"/>
                </a:solidFill>
                <a:latin typeface="IBM Plex Sans"/>
              </a:rPr>
              <a:t>¿PAD &lt; 50 mmHg?</a:t>
            </a:r>
          </a:p>
        </p:txBody>
      </p:sp>
      <p:sp>
        <p:nvSpPr>
          <p:cNvPr id="32" name="Rounded Rectangle 31"/>
          <p:cNvSpPr/>
          <p:nvPr/>
        </p:nvSpPr>
        <p:spPr>
          <a:xfrm>
            <a:off x="6350000" y="2550000"/>
            <a:ext cx="2300000" cy="440000"/>
          </a:xfrm>
          <a:prstGeom prst="roundRect">
            <a:avLst>
              <a:gd name="adj" fmla="val 18000"/>
            </a:avLst>
          </a:prstGeom>
          <a:solidFill>
            <a:srgbClr val="FDEEDF"/>
          </a:solidFill>
          <a:ln w="19050">
            <a:solidFill>
              <a:srgbClr val="E07B24"/>
            </a:solidFill>
          </a:ln>
          <a:effectLst/>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1150" b="1">
                <a:solidFill>
                  <a:srgbClr val="8A3E12"/>
                </a:solidFill>
                <a:latin typeface="IBM Plex Sans"/>
              </a:rPr>
              <a:t>Ajustar noradrenalina</a:t>
            </a:r>
          </a:p>
          <a:p>
            <a:pPr algn="ctr"/>
            <a:r>
              <a:rPr sz="1050" b="0">
                <a:solidFill>
                  <a:srgbClr val="3D4B5C"/>
                </a:solidFill>
                <a:latin typeface="IBM Plex Sans"/>
              </a:rPr>
              <a:t>hasta PAD &gt; 50</a:t>
            </a:r>
          </a:p>
        </p:txBody>
      </p:sp>
      <p:cxnSp>
        <p:nvCxnSpPr>
          <p:cNvPr id="33" name="Connector 32"/>
          <p:cNvCxnSpPr/>
          <p:nvPr/>
        </p:nvCxnSpPr>
        <p:spPr>
          <a:xfrm>
            <a:off x="3100000" y="2770000"/>
            <a:ext cx="550000" cy="0"/>
          </a:xfrm>
          <a:prstGeom prst="line">
            <a:avLst/>
          </a:prstGeom>
          <a:ln w="19050">
            <a:solidFill>
              <a:srgbClr val="5E6A78"/>
            </a:solidFill>
            <a:tailEnd type="triangle" w="med" len="med"/>
          </a:ln>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3190000" y="2540000"/>
            <a:ext cx="500000" cy="220000"/>
          </a:xfrm>
          <a:prstGeom prst="rect">
            <a:avLst/>
          </a:prstGeom>
          <a:noFill/>
        </p:spPr>
        <p:txBody>
          <a:bodyPr wrap="square" lIns="0" rIns="0" anchor="t">
            <a:spAutoFit/>
          </a:bodyPr>
          <a:lstStyle/>
          <a:p>
            <a:pPr algn="l"/>
            <a:r>
              <a:rPr sz="1050" b="1">
                <a:solidFill>
                  <a:srgbClr val="5E6A78"/>
                </a:solidFill>
                <a:latin typeface="IBM Plex Sans"/>
              </a:rPr>
              <a:t>No</a:t>
            </a:r>
          </a:p>
        </p:txBody>
      </p:sp>
      <p:cxnSp>
        <p:nvCxnSpPr>
          <p:cNvPr id="35" name="Connector 34"/>
          <p:cNvCxnSpPr/>
          <p:nvPr/>
        </p:nvCxnSpPr>
        <p:spPr>
          <a:xfrm>
            <a:off x="5850000" y="2770000"/>
            <a:ext cx="500000" cy="0"/>
          </a:xfrm>
          <a:prstGeom prst="line">
            <a:avLst/>
          </a:prstGeom>
          <a:ln w="19050">
            <a:solidFill>
              <a:srgbClr val="5E6A78"/>
            </a:solidFill>
            <a:tailEnd type="triangle" w="med" len="med"/>
          </a:ln>
        </p:spPr>
        <p:style>
          <a:lnRef idx="2">
            <a:schemeClr val="accent1"/>
          </a:lnRef>
          <a:fillRef idx="0">
            <a:schemeClr val="accent1"/>
          </a:fillRef>
          <a:effectRef idx="1">
            <a:schemeClr val="accent1"/>
          </a:effectRef>
          <a:fontRef idx="minor">
            <a:schemeClr val="tx1"/>
          </a:fontRef>
        </p:style>
      </p:cxnSp>
      <p:sp>
        <p:nvSpPr>
          <p:cNvPr id="36" name="TextBox 35"/>
          <p:cNvSpPr txBox="1"/>
          <p:nvPr/>
        </p:nvSpPr>
        <p:spPr>
          <a:xfrm>
            <a:off x="5940000" y="2540000"/>
            <a:ext cx="500000" cy="220000"/>
          </a:xfrm>
          <a:prstGeom prst="rect">
            <a:avLst/>
          </a:prstGeom>
          <a:noFill/>
        </p:spPr>
        <p:txBody>
          <a:bodyPr wrap="square" lIns="0" rIns="0" anchor="t">
            <a:spAutoFit/>
          </a:bodyPr>
          <a:lstStyle/>
          <a:p>
            <a:pPr algn="l"/>
            <a:r>
              <a:rPr sz="1050" b="1">
                <a:solidFill>
                  <a:srgbClr val="8A3E12"/>
                </a:solidFill>
                <a:latin typeface="IBM Plex Sans"/>
              </a:rPr>
              <a:t>Sí</a:t>
            </a:r>
          </a:p>
        </p:txBody>
      </p:sp>
      <p:sp>
        <p:nvSpPr>
          <p:cNvPr id="37" name="Rounded Rectangle 36"/>
          <p:cNvSpPr/>
          <p:nvPr/>
        </p:nvSpPr>
        <p:spPr>
          <a:xfrm>
            <a:off x="900000" y="3310000"/>
            <a:ext cx="2200000" cy="440000"/>
          </a:xfrm>
          <a:prstGeom prst="roundRect">
            <a:avLst>
              <a:gd name="adj" fmla="val 18000"/>
            </a:avLst>
          </a:prstGeom>
          <a:solidFill>
            <a:srgbClr val="E6F0F9"/>
          </a:solidFill>
          <a:ln w="19050">
            <a:solidFill>
              <a:srgbClr val="1F6FB2"/>
            </a:solidFill>
          </a:ln>
          <a:effectLst/>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1300" b="1">
                <a:solidFill>
                  <a:srgbClr val="1B4F86"/>
                </a:solidFill>
                <a:latin typeface="IBM Plex Sans"/>
              </a:rPr>
              <a:t>¿Responde a fluidos?</a:t>
            </a:r>
          </a:p>
        </p:txBody>
      </p:sp>
      <p:sp>
        <p:nvSpPr>
          <p:cNvPr id="38" name="Rounded Rectangle 37"/>
          <p:cNvSpPr/>
          <p:nvPr/>
        </p:nvSpPr>
        <p:spPr>
          <a:xfrm>
            <a:off x="6400000" y="3310000"/>
            <a:ext cx="2200000" cy="440000"/>
          </a:xfrm>
          <a:prstGeom prst="roundRect">
            <a:avLst>
              <a:gd name="adj" fmla="val 18000"/>
            </a:avLst>
          </a:prstGeom>
          <a:solidFill>
            <a:srgbClr val="E9ECF0"/>
          </a:solidFill>
          <a:ln w="19050">
            <a:solidFill>
              <a:srgbClr val="9AA8B6"/>
            </a:solidFill>
          </a:ln>
          <a:effectLst/>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1300" b="1">
                <a:solidFill>
                  <a:srgbClr val="0E2A47"/>
                </a:solidFill>
                <a:latin typeface="IBM Plex Sans"/>
              </a:rPr>
              <a:t>¿CRT &gt; 3 s?</a:t>
            </a:r>
          </a:p>
        </p:txBody>
      </p:sp>
      <p:sp>
        <p:nvSpPr>
          <p:cNvPr id="39" name="Rounded Rectangle 38"/>
          <p:cNvSpPr/>
          <p:nvPr/>
        </p:nvSpPr>
        <p:spPr>
          <a:xfrm>
            <a:off x="9500000" y="3310000"/>
            <a:ext cx="1300000" cy="440000"/>
          </a:xfrm>
          <a:prstGeom prst="roundRect">
            <a:avLst>
              <a:gd name="adj" fmla="val 18000"/>
            </a:avLst>
          </a:prstGeom>
          <a:solidFill>
            <a:srgbClr val="E6F3EA"/>
          </a:solidFill>
          <a:ln w="19050">
            <a:solidFill>
              <a:srgbClr val="2E7D4F"/>
            </a:solidFill>
          </a:ln>
          <a:effectLst/>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1150" b="1">
                <a:solidFill>
                  <a:srgbClr val="2E7D4F"/>
                </a:solidFill>
                <a:latin typeface="IBM Plex Sans"/>
              </a:rPr>
              <a:t>Monitorizar</a:t>
            </a:r>
          </a:p>
        </p:txBody>
      </p:sp>
      <p:cxnSp>
        <p:nvCxnSpPr>
          <p:cNvPr id="40" name="Connector 39"/>
          <p:cNvCxnSpPr/>
          <p:nvPr/>
        </p:nvCxnSpPr>
        <p:spPr>
          <a:xfrm>
            <a:off x="2000000" y="2990000"/>
            <a:ext cx="0" cy="320000"/>
          </a:xfrm>
          <a:prstGeom prst="line">
            <a:avLst/>
          </a:prstGeom>
          <a:ln w="19050">
            <a:solidFill>
              <a:srgbClr val="5E6A78"/>
            </a:solidFill>
            <a:tailEnd type="triangle" w="med" len="med"/>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2080000" y="3010000"/>
            <a:ext cx="500000" cy="220000"/>
          </a:xfrm>
          <a:prstGeom prst="rect">
            <a:avLst/>
          </a:prstGeom>
          <a:noFill/>
        </p:spPr>
        <p:txBody>
          <a:bodyPr wrap="square" lIns="0" rIns="0" anchor="t">
            <a:spAutoFit/>
          </a:bodyPr>
          <a:lstStyle/>
          <a:p>
            <a:pPr algn="l"/>
            <a:r>
              <a:rPr sz="1050" b="1">
                <a:solidFill>
                  <a:srgbClr val="1B4F86"/>
                </a:solidFill>
                <a:latin typeface="IBM Plex Sans"/>
              </a:rPr>
              <a:t>Sí</a:t>
            </a:r>
          </a:p>
        </p:txBody>
      </p:sp>
      <p:cxnSp>
        <p:nvCxnSpPr>
          <p:cNvPr id="42" name="Connector 41"/>
          <p:cNvCxnSpPr/>
          <p:nvPr/>
        </p:nvCxnSpPr>
        <p:spPr>
          <a:xfrm flipH="1">
            <a:off x="2750000" y="2990000"/>
            <a:ext cx="1800000" cy="320000"/>
          </a:xfrm>
          <a:prstGeom prst="line">
            <a:avLst/>
          </a:prstGeom>
          <a:ln w="19050">
            <a:solidFill>
              <a:srgbClr val="5E6A78"/>
            </a:solidFill>
            <a:tailEnd type="triangle" w="med" len="med"/>
          </a:ln>
        </p:spPr>
        <p:style>
          <a:lnRef idx="2">
            <a:schemeClr val="accent1"/>
          </a:lnRef>
          <a:fillRef idx="0">
            <a:schemeClr val="accent1"/>
          </a:fillRef>
          <a:effectRef idx="1">
            <a:schemeClr val="accent1"/>
          </a:effectRef>
          <a:fontRef idx="minor">
            <a:schemeClr val="tx1"/>
          </a:fontRef>
        </p:style>
      </p:cxnSp>
      <p:sp>
        <p:nvSpPr>
          <p:cNvPr id="43" name="TextBox 42"/>
          <p:cNvSpPr txBox="1"/>
          <p:nvPr/>
        </p:nvSpPr>
        <p:spPr>
          <a:xfrm>
            <a:off x="4000000" y="3010000"/>
            <a:ext cx="500000" cy="220000"/>
          </a:xfrm>
          <a:prstGeom prst="rect">
            <a:avLst/>
          </a:prstGeom>
          <a:noFill/>
        </p:spPr>
        <p:txBody>
          <a:bodyPr wrap="square" lIns="0" rIns="0" anchor="t">
            <a:spAutoFit/>
          </a:bodyPr>
          <a:lstStyle/>
          <a:p>
            <a:pPr algn="l"/>
            <a:r>
              <a:rPr sz="1050" b="1">
                <a:solidFill>
                  <a:srgbClr val="5E6A78"/>
                </a:solidFill>
                <a:latin typeface="IBM Plex Sans"/>
              </a:rPr>
              <a:t>No</a:t>
            </a:r>
          </a:p>
        </p:txBody>
      </p:sp>
      <p:cxnSp>
        <p:nvCxnSpPr>
          <p:cNvPr id="44" name="Connector 43"/>
          <p:cNvCxnSpPr/>
          <p:nvPr/>
        </p:nvCxnSpPr>
        <p:spPr>
          <a:xfrm>
            <a:off x="7500000" y="2990000"/>
            <a:ext cx="0" cy="320000"/>
          </a:xfrm>
          <a:prstGeom prst="line">
            <a:avLst/>
          </a:prstGeom>
          <a:ln w="19050">
            <a:solidFill>
              <a:srgbClr val="5E6A78"/>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5" name="Connector 44"/>
          <p:cNvCxnSpPr/>
          <p:nvPr/>
        </p:nvCxnSpPr>
        <p:spPr>
          <a:xfrm flipH="1">
            <a:off x="3100000" y="3530000"/>
            <a:ext cx="3300000" cy="0"/>
          </a:xfrm>
          <a:prstGeom prst="line">
            <a:avLst/>
          </a:prstGeom>
          <a:ln w="19050">
            <a:solidFill>
              <a:srgbClr val="5E6A78"/>
            </a:solidFill>
            <a:tailEnd type="triangle" w="med" len="med"/>
          </a:ln>
        </p:spPr>
        <p:style>
          <a:lnRef idx="2">
            <a:schemeClr val="accent1"/>
          </a:lnRef>
          <a:fillRef idx="0">
            <a:schemeClr val="accent1"/>
          </a:fillRef>
          <a:effectRef idx="1">
            <a:schemeClr val="accent1"/>
          </a:effectRef>
          <a:fontRef idx="minor">
            <a:schemeClr val="tx1"/>
          </a:fontRef>
        </p:style>
      </p:cxnSp>
      <p:sp>
        <p:nvSpPr>
          <p:cNvPr id="46" name="TextBox 45"/>
          <p:cNvSpPr txBox="1"/>
          <p:nvPr/>
        </p:nvSpPr>
        <p:spPr>
          <a:xfrm>
            <a:off x="6070000" y="3300000"/>
            <a:ext cx="500000" cy="220000"/>
          </a:xfrm>
          <a:prstGeom prst="rect">
            <a:avLst/>
          </a:prstGeom>
          <a:noFill/>
        </p:spPr>
        <p:txBody>
          <a:bodyPr wrap="square" lIns="0" rIns="0" anchor="t">
            <a:spAutoFit/>
          </a:bodyPr>
          <a:lstStyle/>
          <a:p>
            <a:pPr algn="l"/>
            <a:r>
              <a:rPr sz="1050" b="1">
                <a:solidFill>
                  <a:srgbClr val="5E6A78"/>
                </a:solidFill>
                <a:latin typeface="IBM Plex Sans"/>
              </a:rPr>
              <a:t>Sí</a:t>
            </a:r>
          </a:p>
        </p:txBody>
      </p:sp>
      <p:cxnSp>
        <p:nvCxnSpPr>
          <p:cNvPr id="47" name="Connector 46"/>
          <p:cNvCxnSpPr/>
          <p:nvPr/>
        </p:nvCxnSpPr>
        <p:spPr>
          <a:xfrm>
            <a:off x="8600000" y="3530000"/>
            <a:ext cx="900000" cy="0"/>
          </a:xfrm>
          <a:prstGeom prst="line">
            <a:avLst/>
          </a:prstGeom>
          <a:ln w="19050">
            <a:solidFill>
              <a:srgbClr val="5E6A78"/>
            </a:solidFill>
            <a:tailEnd type="triangle" w="med" len="med"/>
          </a:ln>
        </p:spPr>
        <p:style>
          <a:lnRef idx="2">
            <a:schemeClr val="accent1"/>
          </a:lnRef>
          <a:fillRef idx="0">
            <a:schemeClr val="accent1"/>
          </a:fillRef>
          <a:effectRef idx="1">
            <a:schemeClr val="accent1"/>
          </a:effectRef>
          <a:fontRef idx="minor">
            <a:schemeClr val="tx1"/>
          </a:fontRef>
        </p:style>
      </p:cxnSp>
      <p:sp>
        <p:nvSpPr>
          <p:cNvPr id="48" name="TextBox 47"/>
          <p:cNvSpPr txBox="1"/>
          <p:nvPr/>
        </p:nvSpPr>
        <p:spPr>
          <a:xfrm>
            <a:off x="8660000" y="3300000"/>
            <a:ext cx="500000" cy="220000"/>
          </a:xfrm>
          <a:prstGeom prst="rect">
            <a:avLst/>
          </a:prstGeom>
          <a:noFill/>
        </p:spPr>
        <p:txBody>
          <a:bodyPr wrap="square" lIns="0" rIns="0" anchor="t">
            <a:spAutoFit/>
          </a:bodyPr>
          <a:lstStyle/>
          <a:p>
            <a:pPr algn="l"/>
            <a:r>
              <a:rPr sz="1050" b="1">
                <a:solidFill>
                  <a:srgbClr val="2E7D4F"/>
                </a:solidFill>
                <a:latin typeface="IBM Plex Sans"/>
              </a:rPr>
              <a:t>No</a:t>
            </a:r>
          </a:p>
        </p:txBody>
      </p:sp>
      <p:sp>
        <p:nvSpPr>
          <p:cNvPr id="49" name="Rounded Rectangle 48"/>
          <p:cNvSpPr/>
          <p:nvPr/>
        </p:nvSpPr>
        <p:spPr>
          <a:xfrm>
            <a:off x="1000000" y="4070000"/>
            <a:ext cx="2000000" cy="440000"/>
          </a:xfrm>
          <a:prstGeom prst="roundRect">
            <a:avLst>
              <a:gd name="adj" fmla="val 18000"/>
            </a:avLst>
          </a:prstGeom>
          <a:solidFill>
            <a:srgbClr val="E6F3EA"/>
          </a:solidFill>
          <a:ln w="19050">
            <a:solidFill>
              <a:srgbClr val="2E7D4F"/>
            </a:solidFill>
          </a:ln>
          <a:effectLst/>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1200" b="1">
                <a:solidFill>
                  <a:srgbClr val="0E2A47"/>
                </a:solidFill>
                <a:latin typeface="IBM Plex Sans"/>
              </a:rPr>
              <a:t>Reto de fluidos</a:t>
            </a:r>
          </a:p>
          <a:p>
            <a:pPr algn="ctr"/>
            <a:r>
              <a:rPr sz="1000" b="0">
                <a:solidFill>
                  <a:srgbClr val="3D4B5C"/>
                </a:solidFill>
                <a:latin typeface="IBM Plex Sans"/>
              </a:rPr>
              <a:t>500 mL, máx. 1000 mL</a:t>
            </a:r>
          </a:p>
        </p:txBody>
      </p:sp>
      <p:cxnSp>
        <p:nvCxnSpPr>
          <p:cNvPr id="50" name="Connector 49"/>
          <p:cNvCxnSpPr/>
          <p:nvPr/>
        </p:nvCxnSpPr>
        <p:spPr>
          <a:xfrm>
            <a:off x="2000000" y="3750000"/>
            <a:ext cx="0" cy="320000"/>
          </a:xfrm>
          <a:prstGeom prst="line">
            <a:avLst/>
          </a:prstGeom>
          <a:ln w="19050">
            <a:solidFill>
              <a:srgbClr val="5E6A78"/>
            </a:solidFill>
            <a:tailEnd type="triangle" w="med" len="med"/>
          </a:ln>
        </p:spPr>
        <p:style>
          <a:lnRef idx="2">
            <a:schemeClr val="accent1"/>
          </a:lnRef>
          <a:fillRef idx="0">
            <a:schemeClr val="accent1"/>
          </a:fillRef>
          <a:effectRef idx="1">
            <a:schemeClr val="accent1"/>
          </a:effectRef>
          <a:fontRef idx="minor">
            <a:schemeClr val="tx1"/>
          </a:fontRef>
        </p:style>
      </p:cxnSp>
      <p:sp>
        <p:nvSpPr>
          <p:cNvPr id="51" name="TextBox 50"/>
          <p:cNvSpPr txBox="1"/>
          <p:nvPr/>
        </p:nvSpPr>
        <p:spPr>
          <a:xfrm>
            <a:off x="2080000" y="3770000"/>
            <a:ext cx="500000" cy="220000"/>
          </a:xfrm>
          <a:prstGeom prst="rect">
            <a:avLst/>
          </a:prstGeom>
          <a:noFill/>
        </p:spPr>
        <p:txBody>
          <a:bodyPr wrap="square" lIns="0" rIns="0" anchor="t">
            <a:spAutoFit/>
          </a:bodyPr>
          <a:lstStyle/>
          <a:p>
            <a:pPr algn="l"/>
            <a:r>
              <a:rPr sz="1050" b="1">
                <a:solidFill>
                  <a:srgbClr val="2E7D4F"/>
                </a:solidFill>
                <a:latin typeface="IBM Plex Sans"/>
              </a:rPr>
              <a:t>Sí</a:t>
            </a:r>
          </a:p>
        </p:txBody>
      </p:sp>
      <p:sp>
        <p:nvSpPr>
          <p:cNvPr id="52" name="Rounded Rectangle 51"/>
          <p:cNvSpPr/>
          <p:nvPr/>
        </p:nvSpPr>
        <p:spPr>
          <a:xfrm>
            <a:off x="3650000" y="4830000"/>
            <a:ext cx="2200000" cy="440000"/>
          </a:xfrm>
          <a:prstGeom prst="roundRect">
            <a:avLst>
              <a:gd name="adj" fmla="val 18000"/>
            </a:avLst>
          </a:prstGeom>
          <a:solidFill>
            <a:srgbClr val="E9ECF0"/>
          </a:solidFill>
          <a:ln w="19050">
            <a:solidFill>
              <a:srgbClr val="9AA8B6"/>
            </a:solidFill>
          </a:ln>
          <a:effectLst/>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1300" b="1">
                <a:solidFill>
                  <a:srgbClr val="0E2A47"/>
                </a:solidFill>
                <a:latin typeface="IBM Plex Sans"/>
              </a:rPr>
              <a:t>¿CRT &gt; 3 s?</a:t>
            </a:r>
          </a:p>
        </p:txBody>
      </p:sp>
      <p:sp>
        <p:nvSpPr>
          <p:cNvPr id="53" name="Rounded Rectangle 52"/>
          <p:cNvSpPr/>
          <p:nvPr/>
        </p:nvSpPr>
        <p:spPr>
          <a:xfrm>
            <a:off x="6850000" y="4830000"/>
            <a:ext cx="1300000" cy="440000"/>
          </a:xfrm>
          <a:prstGeom prst="roundRect">
            <a:avLst>
              <a:gd name="adj" fmla="val 18000"/>
            </a:avLst>
          </a:prstGeom>
          <a:solidFill>
            <a:srgbClr val="E6F3EA"/>
          </a:solidFill>
          <a:ln w="19050">
            <a:solidFill>
              <a:srgbClr val="2E7D4F"/>
            </a:solidFill>
          </a:ln>
          <a:effectLst/>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1150" b="1">
                <a:solidFill>
                  <a:srgbClr val="2E7D4F"/>
                </a:solidFill>
                <a:latin typeface="IBM Plex Sans"/>
              </a:rPr>
              <a:t>Monitorizar</a:t>
            </a:r>
          </a:p>
        </p:txBody>
      </p:sp>
      <p:cxnSp>
        <p:nvCxnSpPr>
          <p:cNvPr id="54" name="Connector 53"/>
          <p:cNvCxnSpPr/>
          <p:nvPr/>
        </p:nvCxnSpPr>
        <p:spPr>
          <a:xfrm>
            <a:off x="2700000" y="3750000"/>
            <a:ext cx="2050000" cy="1080000"/>
          </a:xfrm>
          <a:prstGeom prst="line">
            <a:avLst/>
          </a:prstGeom>
          <a:ln w="19050">
            <a:solidFill>
              <a:srgbClr val="5E6A78"/>
            </a:solidFill>
            <a:tailEnd type="triangle" w="med" len="med"/>
          </a:ln>
        </p:spPr>
        <p:style>
          <a:lnRef idx="2">
            <a:schemeClr val="accent1"/>
          </a:lnRef>
          <a:fillRef idx="0">
            <a:schemeClr val="accent1"/>
          </a:fillRef>
          <a:effectRef idx="1">
            <a:schemeClr val="accent1"/>
          </a:effectRef>
          <a:fontRef idx="minor">
            <a:schemeClr val="tx1"/>
          </a:fontRef>
        </p:style>
      </p:cxnSp>
      <p:sp>
        <p:nvSpPr>
          <p:cNvPr id="55" name="TextBox 54"/>
          <p:cNvSpPr txBox="1"/>
          <p:nvPr/>
        </p:nvSpPr>
        <p:spPr>
          <a:xfrm>
            <a:off x="3350000" y="3870000"/>
            <a:ext cx="500000" cy="220000"/>
          </a:xfrm>
          <a:prstGeom prst="rect">
            <a:avLst/>
          </a:prstGeom>
          <a:noFill/>
        </p:spPr>
        <p:txBody>
          <a:bodyPr wrap="square" lIns="0" rIns="0" anchor="t">
            <a:spAutoFit/>
          </a:bodyPr>
          <a:lstStyle/>
          <a:p>
            <a:pPr algn="l"/>
            <a:r>
              <a:rPr sz="1050" b="1">
                <a:solidFill>
                  <a:srgbClr val="5E6A78"/>
                </a:solidFill>
                <a:latin typeface="IBM Plex Sans"/>
              </a:rPr>
              <a:t>No</a:t>
            </a:r>
          </a:p>
        </p:txBody>
      </p:sp>
      <p:cxnSp>
        <p:nvCxnSpPr>
          <p:cNvPr id="56" name="Connector 55"/>
          <p:cNvCxnSpPr/>
          <p:nvPr/>
        </p:nvCxnSpPr>
        <p:spPr>
          <a:xfrm>
            <a:off x="2000000" y="4510000"/>
            <a:ext cx="0" cy="540000"/>
          </a:xfrm>
          <a:prstGeom prst="line">
            <a:avLst/>
          </a:prstGeom>
          <a:ln w="19050">
            <a:solidFill>
              <a:srgbClr val="5E6A78"/>
            </a:solidFill>
          </a:ln>
        </p:spPr>
        <p:style>
          <a:lnRef idx="2">
            <a:schemeClr val="accent1"/>
          </a:lnRef>
          <a:fillRef idx="0">
            <a:schemeClr val="accent1"/>
          </a:fillRef>
          <a:effectRef idx="1">
            <a:schemeClr val="accent1"/>
          </a:effectRef>
          <a:fontRef idx="minor">
            <a:schemeClr val="tx1"/>
          </a:fontRef>
        </p:style>
      </p:cxnSp>
      <p:cxnSp>
        <p:nvCxnSpPr>
          <p:cNvPr id="57" name="Connector 56"/>
          <p:cNvCxnSpPr/>
          <p:nvPr/>
        </p:nvCxnSpPr>
        <p:spPr>
          <a:xfrm>
            <a:off x="2000000" y="5050000"/>
            <a:ext cx="1650000" cy="0"/>
          </a:xfrm>
          <a:prstGeom prst="line">
            <a:avLst/>
          </a:prstGeom>
          <a:ln w="19050">
            <a:solidFill>
              <a:srgbClr val="5E6A78"/>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58" name="Connector 57"/>
          <p:cNvCxnSpPr/>
          <p:nvPr/>
        </p:nvCxnSpPr>
        <p:spPr>
          <a:xfrm>
            <a:off x="5850000" y="5050000"/>
            <a:ext cx="1000000" cy="0"/>
          </a:xfrm>
          <a:prstGeom prst="line">
            <a:avLst/>
          </a:prstGeom>
          <a:ln w="19050">
            <a:solidFill>
              <a:srgbClr val="5E6A78"/>
            </a:solidFill>
            <a:tailEnd type="triangle" w="med" len="med"/>
          </a:ln>
        </p:spPr>
        <p:style>
          <a:lnRef idx="2">
            <a:schemeClr val="accent1"/>
          </a:lnRef>
          <a:fillRef idx="0">
            <a:schemeClr val="accent1"/>
          </a:fillRef>
          <a:effectRef idx="1">
            <a:schemeClr val="accent1"/>
          </a:effectRef>
          <a:fontRef idx="minor">
            <a:schemeClr val="tx1"/>
          </a:fontRef>
        </p:style>
      </p:cxnSp>
      <p:sp>
        <p:nvSpPr>
          <p:cNvPr id="59" name="TextBox 58"/>
          <p:cNvSpPr txBox="1"/>
          <p:nvPr/>
        </p:nvSpPr>
        <p:spPr>
          <a:xfrm>
            <a:off x="5910000" y="4820000"/>
            <a:ext cx="500000" cy="220000"/>
          </a:xfrm>
          <a:prstGeom prst="rect">
            <a:avLst/>
          </a:prstGeom>
          <a:noFill/>
        </p:spPr>
        <p:txBody>
          <a:bodyPr wrap="square" lIns="0" rIns="0" anchor="t">
            <a:spAutoFit/>
          </a:bodyPr>
          <a:lstStyle/>
          <a:p>
            <a:pPr algn="l"/>
            <a:r>
              <a:rPr sz="1050" b="1">
                <a:solidFill>
                  <a:srgbClr val="2E7D4F"/>
                </a:solidFill>
                <a:latin typeface="IBM Plex Sans"/>
              </a:rPr>
              <a:t>No</a:t>
            </a:r>
          </a:p>
        </p:txBody>
      </p:sp>
      <p:cxnSp>
        <p:nvCxnSpPr>
          <p:cNvPr id="60" name="Connector 59"/>
          <p:cNvCxnSpPr/>
          <p:nvPr/>
        </p:nvCxnSpPr>
        <p:spPr>
          <a:xfrm>
            <a:off x="4750000" y="5270000"/>
            <a:ext cx="0" cy="200000"/>
          </a:xfrm>
          <a:prstGeom prst="line">
            <a:avLst/>
          </a:prstGeom>
          <a:ln w="19050">
            <a:solidFill>
              <a:srgbClr val="5E6A78"/>
            </a:solidFill>
            <a:tailEnd type="triangle" w="med" len="med"/>
          </a:ln>
        </p:spPr>
        <p:style>
          <a:lnRef idx="2">
            <a:schemeClr val="accent1"/>
          </a:lnRef>
          <a:fillRef idx="0">
            <a:schemeClr val="accent1"/>
          </a:fillRef>
          <a:effectRef idx="1">
            <a:schemeClr val="accent1"/>
          </a:effectRef>
          <a:fontRef idx="minor">
            <a:schemeClr val="tx1"/>
          </a:fontRef>
        </p:style>
      </p:cxnSp>
      <p:sp>
        <p:nvSpPr>
          <p:cNvPr id="61" name="TextBox 60"/>
          <p:cNvSpPr txBox="1"/>
          <p:nvPr/>
        </p:nvSpPr>
        <p:spPr>
          <a:xfrm>
            <a:off x="4830000" y="5260000"/>
            <a:ext cx="500000" cy="220000"/>
          </a:xfrm>
          <a:prstGeom prst="rect">
            <a:avLst/>
          </a:prstGeom>
          <a:noFill/>
        </p:spPr>
        <p:txBody>
          <a:bodyPr wrap="square" lIns="0" rIns="0" anchor="t">
            <a:spAutoFit/>
          </a:bodyPr>
          <a:lstStyle/>
          <a:p>
            <a:pPr algn="l"/>
            <a:r>
              <a:rPr sz="1050" b="1">
                <a:solidFill>
                  <a:srgbClr val="8A3E12"/>
                </a:solidFill>
                <a:latin typeface="IBM Plex Sans"/>
              </a:rPr>
              <a:t>Sí</a:t>
            </a:r>
          </a:p>
        </p:txBody>
      </p:sp>
      <p:sp>
        <p:nvSpPr>
          <p:cNvPr id="62" name="Rounded Rectangle 61"/>
          <p:cNvSpPr/>
          <p:nvPr/>
        </p:nvSpPr>
        <p:spPr>
          <a:xfrm>
            <a:off x="812800" y="5470000"/>
            <a:ext cx="10566400" cy="530000"/>
          </a:xfrm>
          <a:prstGeom prst="roundRect">
            <a:avLst>
              <a:gd name="adj" fmla="val 15000"/>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wrap="square" lIns="228600" rIns="228600" rtlCol="0" anchor="ctr"/>
          <a:lstStyle/>
          <a:p>
            <a:pPr algn="l"/>
            <a:r>
              <a:rPr sz="1250" b="1">
                <a:solidFill>
                  <a:srgbClr val="F0A35E"/>
                </a:solidFill>
                <a:latin typeface="IBM Plex Sans"/>
              </a:rPr>
              <a:t>Pasa al Nivel 2 →  </a:t>
            </a:r>
            <a:r>
              <a:rPr sz="1200" b="0">
                <a:solidFill>
                  <a:srgbClr val="FFFFFF"/>
                </a:solidFill>
                <a:latin typeface="IBM Plex Sans"/>
              </a:rPr>
              <a:t>ecocardiografía · más fluidos si responde · prueba de PAM o de dobutamina</a:t>
            </a:r>
          </a:p>
        </p:txBody>
      </p:sp>
      <p:sp>
        <p:nvSpPr>
          <p:cNvPr id="63" name="TextBox 62"/>
          <p:cNvSpPr txBox="1"/>
          <p:nvPr/>
        </p:nvSpPr>
        <p:spPr>
          <a:xfrm>
            <a:off x="6350000" y="4120000"/>
            <a:ext cx="5029200" cy="500000"/>
          </a:xfrm>
          <a:prstGeom prst="rect">
            <a:avLst/>
          </a:prstGeom>
          <a:noFill/>
        </p:spPr>
        <p:txBody>
          <a:bodyPr wrap="square" lIns="0" rIns="0" anchor="t">
            <a:spAutoFit/>
          </a:bodyPr>
          <a:lstStyle/>
          <a:p>
            <a:pPr algn="l"/>
            <a:r>
              <a:rPr sz="1000" b="0">
                <a:solidFill>
                  <a:srgbClr val="5E6A78"/>
                </a:solidFill>
                <a:latin typeface="IBM Plex Sans"/>
              </a:rPr>
              <a:t>* Mantener PAM &gt; 65 con vasopresor durante todo el protocolo.</a:t>
            </a:r>
          </a:p>
        </p:txBody>
      </p:sp>
      <p:sp>
        <p:nvSpPr>
          <p:cNvPr id="64" name="Pie Jorge Roja"/>
          <p:cNvSpPr txBox="1"/>
          <p:nvPr/>
        </p:nvSpPr>
        <p:spPr>
          <a:xfrm>
            <a:off x="812800" y="6400000"/>
            <a:ext cx="4000000" cy="260000"/>
          </a:xfrm>
          <a:prstGeom prst="rect">
            <a:avLst/>
          </a:prstGeom>
          <a:noFill/>
        </p:spPr>
        <p:txBody>
          <a:bodyPr wrap="square" anchor="ctr" lIns="0" rIns="0" tIns="0" bIns="0">
            <a:spAutoFit/>
          </a:bodyPr>
          <a:lstStyle/>
          <a:p>
            <a:pPr algn="l"/>
            <a:r>
              <a:rPr sz="1050">
                <a:solidFill>
                  <a:srgbClr val="5E6A78"/>
                </a:solidFill>
                <a:latin typeface="IBM Plex Sans"/>
              </a:rPr>
              <a:t>Jorge Rojas Rodríguez</a:t>
            </a:r>
          </a:p>
        </p:txBody>
      </p:sp>
      <p:sp>
        <p:nvSpPr>
          <p:cNvPr id="65" name="Pie 28"/>
          <p:cNvSpPr txBox="1"/>
          <p:nvPr/>
        </p:nvSpPr>
        <p:spPr>
          <a:xfrm>
            <a:off x="5596000" y="6400000"/>
            <a:ext cx="1000000" cy="260000"/>
          </a:xfrm>
          <a:prstGeom prst="rect">
            <a:avLst/>
          </a:prstGeom>
          <a:noFill/>
        </p:spPr>
        <p:txBody>
          <a:bodyPr wrap="square" anchor="ctr" lIns="0" rIns="0" tIns="0" bIns="0">
            <a:spAutoFit/>
          </a:bodyPr>
          <a:lstStyle/>
          <a:p>
            <a:pPr algn="ctr"/>
            <a:r>
              <a:rPr sz="1050">
                <a:solidFill>
                  <a:srgbClr val="5E6A78"/>
                </a:solidFill>
                <a:latin typeface="IBM Plex Sans"/>
              </a:rPr>
              <a:t>28</a:t>
            </a:r>
          </a:p>
        </p:txBody>
      </p:sp>
      <p:sp>
        <p:nvSpPr>
          <p:cNvPr id="66" name="Pie MedicinaCa"/>
          <p:cNvSpPr txBox="1"/>
          <p:nvPr/>
        </p:nvSpPr>
        <p:spPr>
          <a:xfrm>
            <a:off x="7379200" y="6400000"/>
            <a:ext cx="4000000" cy="260000"/>
          </a:xfrm>
          <a:prstGeom prst="rect">
            <a:avLst/>
          </a:prstGeom>
          <a:noFill/>
        </p:spPr>
        <p:txBody>
          <a:bodyPr wrap="square" anchor="ctr" lIns="0" rIns="0" tIns="0" bIns="0">
            <a:spAutoFit/>
          </a:bodyPr>
          <a:lstStyle/>
          <a:p>
            <a:pPr algn="r"/>
            <a:r>
              <a:rPr sz="1050">
                <a:solidFill>
                  <a:srgbClr val="5E6A78"/>
                </a:solidFill>
                <a:latin typeface="IBM Plex Sans"/>
              </a:rPr>
              <a:t>MedicinaCardiometabolica.com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812800" y="812800"/>
            <a:ext cx="457200" cy="50800"/>
          </a:xfrm>
          <a:prstGeom prst="roundRect">
            <a:avLst>
              <a:gd name="adj" fmla="val 50000"/>
            </a:avLst>
          </a:prstGeom>
          <a:solidFill>
            <a:srgbClr val="E07B24"/>
          </a:solidFill>
          <a:ln/>
        </p:spPr>
        <p:txBody>
          <a:bodyPr/>
          <a:lstStyle/>
          <a:p>
            <a:endParaRPr/>
          </a:p>
        </p:txBody>
      </p:sp>
      <p:sp>
        <p:nvSpPr>
          <p:cNvPr id="3" name="Text 1"/>
          <p:cNvSpPr/>
          <p:nvPr/>
        </p:nvSpPr>
        <p:spPr>
          <a:xfrm>
            <a:off x="812800" y="9525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B4541A"/>
                </a:solidFill>
                <a:latin typeface="IBM Plex Sans" pitchFamily="34" charset="0"/>
                <a:ea typeface="IBM Plex Sans" pitchFamily="34" charset="-122"/>
                <a:cs typeface="IBM Plex Sans" pitchFamily="34" charset="-120"/>
              </a:rPr>
              <a:t>INTEGRACIÓN · PROTOCOLO ANDROMEDA-SHOCK-2 · NIVEL 2</a:t>
            </a:r>
            <a:endParaRPr lang="en-US" sz="1200" dirty="0"/>
          </a:p>
        </p:txBody>
      </p:sp>
      <p:sp>
        <p:nvSpPr>
          <p:cNvPr id="4" name="Text 2"/>
          <p:cNvSpPr>
            <a:spLocks noGrp="1"/>
          </p:cNvSpPr>
          <p:nvPr>
            <p:ph type="title"/>
          </p:nvPr>
        </p:nvSpPr>
        <p:spPr>
          <a:xfrm>
            <a:off x="812800" y="1254720"/>
            <a:ext cx="10883392" cy="444500"/>
          </a:xfrm>
          <a:prstGeom prst="rect">
            <a:avLst/>
          </a:prstGeom>
          <a:noFill/>
          <a:ln/>
        </p:spPr>
        <p:txBody>
          <a:bodyPr wrap="square" lIns="0" tIns="0" rIns="0" bIns="0" rtlCol="0" anchor="t">
            <a:normAutofit/>
          </a:bodyPr>
          <a:lstStyle/>
          <a:p>
            <a:pPr marL="0" indent="0" algn="l">
              <a:lnSpc>
                <a:spcPts val="3300"/>
              </a:lnSpc>
              <a:buNone/>
            </a:pPr>
            <a:r>
              <a:rPr lang="en-US" sz="3000" b="1" i="0" dirty="0">
                <a:solidFill>
                  <a:srgbClr val="0E2A47"/>
                </a:solidFill>
                <a:latin typeface="Source Serif 4" pitchFamily="18" charset="0"/>
                <a:ea typeface="Source Serif 4" pitchFamily="18" charset="-122"/>
                <a:cs typeface="Source Serif 4" pitchFamily="18" charset="-120"/>
              </a:rPr>
              <a:t>Nivel 2: si el CRT sigue alterado, mirar el corazón</a:t>
            </a:r>
            <a:endParaRPr lang="en-US" sz="3000" dirty="0"/>
          </a:p>
        </p:txBody>
      </p:sp>
      <p:sp>
        <p:nvSpPr>
          <p:cNvPr id="26" name="Text 23"/>
          <p:cNvSpPr/>
          <p:nvPr/>
        </p:nvSpPr>
        <p:spPr>
          <a:xfrm>
            <a:off x="812800" y="6100000"/>
            <a:ext cx="10883392" cy="238720"/>
          </a:xfrm>
          <a:prstGeom prst="rect">
            <a:avLst/>
          </a:prstGeom>
          <a:noFill/>
          <a:ln/>
        </p:spPr>
        <p:txBody>
          <a:bodyPr wrap="square" lIns="0" tIns="0" rIns="0" bIns="0" rtlCol="0" anchor="t">
            <a:normAutofit/>
          </a:bodyPr>
          <a:lstStyle/>
          <a:p>
            <a:pPr marL="0" indent="0" algn="l">
              <a:lnSpc>
                <a:spcPts val="1680"/>
              </a:lnSpc>
              <a:buNone/>
            </a:pPr>
            <a:r>
              <a:rPr lang="en-US" sz="1000" dirty="0">
                <a:solidFill>
                  <a:srgbClr val="5E6A78"/>
                </a:solidFill>
                <a:latin typeface="IBM Plex Sans" pitchFamily="34" charset="0"/>
                <a:ea typeface="IBM Plex Sans" pitchFamily="34" charset="-122"/>
                <a:cs typeface="IBM Plex Sans" pitchFamily="34" charset="-120"/>
              </a:rPr>
              <a:t>Adaptado de Ramasco et al., Rev Esp Anestesiol Reanim 2024 (fig. 1)</a:t>
            </a:r>
            <a:endParaRPr lang="en-US" sz="1200" dirty="0"/>
          </a:p>
        </p:txBody>
      </p:sp>
      <p:sp>
        <p:nvSpPr>
          <p:cNvPr id="27" name="Rounded Rectangle 26"/>
          <p:cNvSpPr/>
          <p:nvPr/>
        </p:nvSpPr>
        <p:spPr>
          <a:xfrm>
            <a:off x="800000" y="1840000"/>
            <a:ext cx="2400000" cy="420000"/>
          </a:xfrm>
          <a:prstGeom prst="roundRect">
            <a:avLst>
              <a:gd name="adj" fmla="val 18000"/>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1200" b="1">
                <a:solidFill>
                  <a:srgbClr val="FFFFFF"/>
                </a:solidFill>
                <a:latin typeface="IBM Plex Sans"/>
              </a:rPr>
              <a:t>Viene del Nivel 1: CRT &gt; 3 s</a:t>
            </a:r>
          </a:p>
        </p:txBody>
      </p:sp>
      <p:cxnSp>
        <p:nvCxnSpPr>
          <p:cNvPr id="28" name="Connector 27"/>
          <p:cNvCxnSpPr/>
          <p:nvPr/>
        </p:nvCxnSpPr>
        <p:spPr>
          <a:xfrm>
            <a:off x="2000000" y="2260000"/>
            <a:ext cx="0" cy="190000"/>
          </a:xfrm>
          <a:prstGeom prst="line">
            <a:avLst/>
          </a:prstGeom>
          <a:ln w="19050">
            <a:solidFill>
              <a:srgbClr val="5E6A78"/>
            </a:solidFill>
            <a:tailEnd type="triangle" w="med" len="med"/>
          </a:ln>
        </p:spPr>
        <p:style>
          <a:lnRef idx="2">
            <a:schemeClr val="accent1"/>
          </a:lnRef>
          <a:fillRef idx="0">
            <a:schemeClr val="accent1"/>
          </a:fillRef>
          <a:effectRef idx="1">
            <a:schemeClr val="accent1"/>
          </a:effectRef>
          <a:fontRef idx="minor">
            <a:schemeClr val="tx1"/>
          </a:fontRef>
        </p:style>
      </p:cxnSp>
      <p:sp>
        <p:nvSpPr>
          <p:cNvPr id="29" name="Rounded Rectangle 28"/>
          <p:cNvSpPr/>
          <p:nvPr/>
        </p:nvSpPr>
        <p:spPr>
          <a:xfrm>
            <a:off x="900000" y="2450000"/>
            <a:ext cx="2200000" cy="440000"/>
          </a:xfrm>
          <a:prstGeom prst="roundRect">
            <a:avLst>
              <a:gd name="adj" fmla="val 18000"/>
            </a:avLst>
          </a:prstGeom>
          <a:solidFill>
            <a:srgbClr val="E9ECF0"/>
          </a:solidFill>
          <a:ln w="19050">
            <a:solidFill>
              <a:srgbClr val="9AA8B6"/>
            </a:solidFill>
          </a:ln>
          <a:effectLst/>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1250" b="1">
                <a:solidFill>
                  <a:srgbClr val="0E2A47"/>
                </a:solidFill>
                <a:latin typeface="IBM Plex Sans"/>
              </a:rPr>
              <a:t>¿Disfunción cardíaca?</a:t>
            </a:r>
          </a:p>
          <a:p>
            <a:pPr algn="ctr"/>
            <a:r>
              <a:rPr sz="1000" b="0">
                <a:solidFill>
                  <a:srgbClr val="3D4B5C"/>
                </a:solidFill>
                <a:latin typeface="IBM Plex Sans"/>
              </a:rPr>
              <a:t>ecocardiografía</a:t>
            </a:r>
          </a:p>
        </p:txBody>
      </p:sp>
      <p:sp>
        <p:nvSpPr>
          <p:cNvPr id="30" name="Rounded Rectangle 29"/>
          <p:cNvSpPr/>
          <p:nvPr/>
        </p:nvSpPr>
        <p:spPr>
          <a:xfrm>
            <a:off x="3600000" y="2450000"/>
            <a:ext cx="2300000" cy="440000"/>
          </a:xfrm>
          <a:prstGeom prst="roundRect">
            <a:avLst>
              <a:gd name="adj" fmla="val 18000"/>
            </a:avLst>
          </a:prstGeom>
          <a:solidFill>
            <a:srgbClr val="ECE3F1"/>
          </a:solidFill>
          <a:ln w="19050">
            <a:solidFill>
              <a:srgbClr val="7A4E92"/>
            </a:solidFill>
          </a:ln>
          <a:effectLst/>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1200" b="1">
                <a:solidFill>
                  <a:srgbClr val="7A4E92"/>
                </a:solidFill>
                <a:latin typeface="IBM Plex Sans"/>
              </a:rPr>
              <a:t>Tratamiento específico</a:t>
            </a:r>
          </a:p>
        </p:txBody>
      </p:sp>
      <p:cxnSp>
        <p:nvCxnSpPr>
          <p:cNvPr id="31" name="Connector 30"/>
          <p:cNvCxnSpPr/>
          <p:nvPr/>
        </p:nvCxnSpPr>
        <p:spPr>
          <a:xfrm>
            <a:off x="3100000" y="2670000"/>
            <a:ext cx="500000" cy="0"/>
          </a:xfrm>
          <a:prstGeom prst="line">
            <a:avLst/>
          </a:prstGeom>
          <a:ln w="19050">
            <a:solidFill>
              <a:srgbClr val="5E6A78"/>
            </a:solidFill>
            <a:tailEnd type="triangle" w="med" len="med"/>
          </a:ln>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3160000" y="2440000"/>
            <a:ext cx="500000" cy="220000"/>
          </a:xfrm>
          <a:prstGeom prst="rect">
            <a:avLst/>
          </a:prstGeom>
          <a:noFill/>
        </p:spPr>
        <p:txBody>
          <a:bodyPr wrap="square" lIns="0" rIns="0" anchor="t">
            <a:spAutoFit/>
          </a:bodyPr>
          <a:lstStyle/>
          <a:p>
            <a:pPr algn="l"/>
            <a:r>
              <a:rPr sz="1050" b="1">
                <a:solidFill>
                  <a:srgbClr val="7A4E92"/>
                </a:solidFill>
                <a:latin typeface="IBM Plex Sans"/>
              </a:rPr>
              <a:t>Sí</a:t>
            </a:r>
          </a:p>
        </p:txBody>
      </p:sp>
      <p:sp>
        <p:nvSpPr>
          <p:cNvPr id="33" name="Rounded Rectangle 32"/>
          <p:cNvSpPr/>
          <p:nvPr/>
        </p:nvSpPr>
        <p:spPr>
          <a:xfrm>
            <a:off x="900000" y="3150000"/>
            <a:ext cx="2200000" cy="440000"/>
          </a:xfrm>
          <a:prstGeom prst="roundRect">
            <a:avLst>
              <a:gd name="adj" fmla="val 18000"/>
            </a:avLst>
          </a:prstGeom>
          <a:solidFill>
            <a:srgbClr val="E6F0F9"/>
          </a:solidFill>
          <a:ln w="19050">
            <a:solidFill>
              <a:srgbClr val="1F6FB2"/>
            </a:solidFill>
          </a:ln>
          <a:effectLst/>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1300" b="1">
                <a:solidFill>
                  <a:srgbClr val="1B4F86"/>
                </a:solidFill>
                <a:latin typeface="IBM Plex Sans"/>
              </a:rPr>
              <a:t>¿Responde a fluidos?</a:t>
            </a:r>
          </a:p>
        </p:txBody>
      </p:sp>
      <p:cxnSp>
        <p:nvCxnSpPr>
          <p:cNvPr id="34" name="Connector 33"/>
          <p:cNvCxnSpPr/>
          <p:nvPr/>
        </p:nvCxnSpPr>
        <p:spPr>
          <a:xfrm>
            <a:off x="2000000" y="2890000"/>
            <a:ext cx="0" cy="260000"/>
          </a:xfrm>
          <a:prstGeom prst="line">
            <a:avLst/>
          </a:prstGeom>
          <a:ln w="19050">
            <a:solidFill>
              <a:srgbClr val="5E6A78"/>
            </a:solidFill>
            <a:tailEnd type="triangle" w="med" len="med"/>
          </a:ln>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2080000" y="2900000"/>
            <a:ext cx="500000" cy="220000"/>
          </a:xfrm>
          <a:prstGeom prst="rect">
            <a:avLst/>
          </a:prstGeom>
          <a:noFill/>
        </p:spPr>
        <p:txBody>
          <a:bodyPr wrap="square" lIns="0" rIns="0" anchor="t">
            <a:spAutoFit/>
          </a:bodyPr>
          <a:lstStyle/>
          <a:p>
            <a:pPr algn="l"/>
            <a:r>
              <a:rPr sz="1050" b="1">
                <a:solidFill>
                  <a:srgbClr val="5E6A78"/>
                </a:solidFill>
                <a:latin typeface="IBM Plex Sans"/>
              </a:rPr>
              <a:t>No</a:t>
            </a:r>
          </a:p>
        </p:txBody>
      </p:sp>
      <p:sp>
        <p:nvSpPr>
          <p:cNvPr id="36" name="Rounded Rectangle 35"/>
          <p:cNvSpPr/>
          <p:nvPr/>
        </p:nvSpPr>
        <p:spPr>
          <a:xfrm>
            <a:off x="3600000" y="3150000"/>
            <a:ext cx="2300000" cy="440000"/>
          </a:xfrm>
          <a:prstGeom prst="roundRect">
            <a:avLst>
              <a:gd name="adj" fmla="val 18000"/>
            </a:avLst>
          </a:prstGeom>
          <a:solidFill>
            <a:srgbClr val="E6F3EA"/>
          </a:solidFill>
          <a:ln w="19050">
            <a:solidFill>
              <a:srgbClr val="2E7D4F"/>
            </a:solidFill>
          </a:ln>
          <a:effectLst/>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1200" b="1">
                <a:solidFill>
                  <a:srgbClr val="0E2A47"/>
                </a:solidFill>
                <a:latin typeface="IBM Plex Sans"/>
              </a:rPr>
              <a:t>Reto de fluidos de 500 mL</a:t>
            </a:r>
          </a:p>
          <a:p>
            <a:pPr algn="ctr"/>
            <a:r>
              <a:rPr sz="1000" b="0">
                <a:solidFill>
                  <a:srgbClr val="3D4B5C"/>
                </a:solidFill>
                <a:latin typeface="IBM Plex Sans"/>
              </a:rPr>
              <a:t>repetir mientras responda</a:t>
            </a:r>
          </a:p>
        </p:txBody>
      </p:sp>
      <p:cxnSp>
        <p:nvCxnSpPr>
          <p:cNvPr id="37" name="Connector 36"/>
          <p:cNvCxnSpPr/>
          <p:nvPr/>
        </p:nvCxnSpPr>
        <p:spPr>
          <a:xfrm>
            <a:off x="3100000" y="3370000"/>
            <a:ext cx="500000" cy="0"/>
          </a:xfrm>
          <a:prstGeom prst="line">
            <a:avLst/>
          </a:prstGeom>
          <a:ln w="19050">
            <a:solidFill>
              <a:srgbClr val="5E6A78"/>
            </a:solidFill>
            <a:tailEnd type="triangle" w="med" len="med"/>
          </a:ln>
        </p:spPr>
        <p:style>
          <a:lnRef idx="2">
            <a:schemeClr val="accent1"/>
          </a:lnRef>
          <a:fillRef idx="0">
            <a:schemeClr val="accent1"/>
          </a:fillRef>
          <a:effectRef idx="1">
            <a:schemeClr val="accent1"/>
          </a:effectRef>
          <a:fontRef idx="minor">
            <a:schemeClr val="tx1"/>
          </a:fontRef>
        </p:style>
      </p:cxnSp>
      <p:sp>
        <p:nvSpPr>
          <p:cNvPr id="38" name="TextBox 37"/>
          <p:cNvSpPr txBox="1"/>
          <p:nvPr/>
        </p:nvSpPr>
        <p:spPr>
          <a:xfrm>
            <a:off x="3160000" y="3140000"/>
            <a:ext cx="500000" cy="220000"/>
          </a:xfrm>
          <a:prstGeom prst="rect">
            <a:avLst/>
          </a:prstGeom>
          <a:noFill/>
        </p:spPr>
        <p:txBody>
          <a:bodyPr wrap="square" lIns="0" rIns="0" anchor="t">
            <a:spAutoFit/>
          </a:bodyPr>
          <a:lstStyle/>
          <a:p>
            <a:pPr algn="l"/>
            <a:r>
              <a:rPr sz="1050" b="1">
                <a:solidFill>
                  <a:srgbClr val="2E7D4F"/>
                </a:solidFill>
                <a:latin typeface="IBM Plex Sans"/>
              </a:rPr>
              <a:t>Sí</a:t>
            </a:r>
          </a:p>
        </p:txBody>
      </p:sp>
      <p:sp>
        <p:nvSpPr>
          <p:cNvPr id="39" name="Rounded Rectangle 38"/>
          <p:cNvSpPr/>
          <p:nvPr/>
        </p:nvSpPr>
        <p:spPr>
          <a:xfrm>
            <a:off x="6500000" y="2800000"/>
            <a:ext cx="2000000" cy="440000"/>
          </a:xfrm>
          <a:prstGeom prst="roundRect">
            <a:avLst>
              <a:gd name="adj" fmla="val 18000"/>
            </a:avLst>
          </a:prstGeom>
          <a:solidFill>
            <a:srgbClr val="E9ECF0"/>
          </a:solidFill>
          <a:ln w="19050">
            <a:solidFill>
              <a:srgbClr val="9AA8B6"/>
            </a:solidFill>
          </a:ln>
          <a:effectLst/>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1300" b="1">
                <a:solidFill>
                  <a:srgbClr val="0E2A47"/>
                </a:solidFill>
                <a:latin typeface="IBM Plex Sans"/>
              </a:rPr>
              <a:t>¿CRT &gt; 3 s?</a:t>
            </a:r>
          </a:p>
        </p:txBody>
      </p:sp>
      <p:cxnSp>
        <p:nvCxnSpPr>
          <p:cNvPr id="40" name="Connector 39"/>
          <p:cNvCxnSpPr/>
          <p:nvPr/>
        </p:nvCxnSpPr>
        <p:spPr>
          <a:xfrm>
            <a:off x="5900000" y="2670000"/>
            <a:ext cx="600000" cy="262000"/>
          </a:xfrm>
          <a:prstGeom prst="line">
            <a:avLst/>
          </a:prstGeom>
          <a:ln w="19050">
            <a:solidFill>
              <a:srgbClr val="5E6A78"/>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1" name="Connector 40"/>
          <p:cNvCxnSpPr/>
          <p:nvPr/>
        </p:nvCxnSpPr>
        <p:spPr>
          <a:xfrm flipV="1">
            <a:off x="5900000" y="3108000"/>
            <a:ext cx="600000" cy="262000"/>
          </a:xfrm>
          <a:prstGeom prst="line">
            <a:avLst/>
          </a:prstGeom>
          <a:ln w="19050">
            <a:solidFill>
              <a:srgbClr val="5E6A78"/>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2" name="Connector 41"/>
          <p:cNvCxnSpPr/>
          <p:nvPr/>
        </p:nvCxnSpPr>
        <p:spPr>
          <a:xfrm>
            <a:off x="7500000" y="3240000"/>
            <a:ext cx="0" cy="480000"/>
          </a:xfrm>
          <a:prstGeom prst="line">
            <a:avLst/>
          </a:prstGeom>
          <a:ln w="19050">
            <a:solidFill>
              <a:srgbClr val="5E6A78"/>
            </a:solidFill>
          </a:ln>
        </p:spPr>
        <p:style>
          <a:lnRef idx="2">
            <a:schemeClr val="accent1"/>
          </a:lnRef>
          <a:fillRef idx="0">
            <a:schemeClr val="accent1"/>
          </a:fillRef>
          <a:effectRef idx="1">
            <a:schemeClr val="accent1"/>
          </a:effectRef>
          <a:fontRef idx="minor">
            <a:schemeClr val="tx1"/>
          </a:fontRef>
        </p:style>
      </p:cxnSp>
      <p:cxnSp>
        <p:nvCxnSpPr>
          <p:cNvPr id="43" name="Connector 42"/>
          <p:cNvCxnSpPr/>
          <p:nvPr/>
        </p:nvCxnSpPr>
        <p:spPr>
          <a:xfrm flipH="1">
            <a:off x="2850000" y="3720000"/>
            <a:ext cx="4650000" cy="0"/>
          </a:xfrm>
          <a:prstGeom prst="line">
            <a:avLst/>
          </a:prstGeom>
          <a:ln w="19050">
            <a:solidFill>
              <a:srgbClr val="5E6A78"/>
            </a:solidFill>
          </a:ln>
        </p:spPr>
        <p:style>
          <a:lnRef idx="2">
            <a:schemeClr val="accent1"/>
          </a:lnRef>
          <a:fillRef idx="0">
            <a:schemeClr val="accent1"/>
          </a:fillRef>
          <a:effectRef idx="1">
            <a:schemeClr val="accent1"/>
          </a:effectRef>
          <a:fontRef idx="minor">
            <a:schemeClr val="tx1"/>
          </a:fontRef>
        </p:style>
      </p:cxnSp>
      <p:cxnSp>
        <p:nvCxnSpPr>
          <p:cNvPr id="44" name="Connector 43"/>
          <p:cNvCxnSpPr/>
          <p:nvPr/>
        </p:nvCxnSpPr>
        <p:spPr>
          <a:xfrm flipV="1">
            <a:off x="2850000" y="3590000"/>
            <a:ext cx="0" cy="130000"/>
          </a:xfrm>
          <a:prstGeom prst="line">
            <a:avLst/>
          </a:prstGeom>
          <a:ln w="19050">
            <a:solidFill>
              <a:srgbClr val="5E6A78"/>
            </a:solidFill>
            <a:tailEnd type="triangle" w="med" len="med"/>
          </a:ln>
        </p:spPr>
        <p:style>
          <a:lnRef idx="2">
            <a:schemeClr val="accent1"/>
          </a:lnRef>
          <a:fillRef idx="0">
            <a:schemeClr val="accent1"/>
          </a:fillRef>
          <a:effectRef idx="1">
            <a:schemeClr val="accent1"/>
          </a:effectRef>
          <a:fontRef idx="minor">
            <a:schemeClr val="tx1"/>
          </a:fontRef>
        </p:style>
      </p:cxnSp>
      <p:sp>
        <p:nvSpPr>
          <p:cNvPr id="45" name="TextBox 44"/>
          <p:cNvSpPr txBox="1"/>
          <p:nvPr/>
        </p:nvSpPr>
        <p:spPr>
          <a:xfrm>
            <a:off x="7580000" y="3260000"/>
            <a:ext cx="1000000" cy="220000"/>
          </a:xfrm>
          <a:prstGeom prst="rect">
            <a:avLst/>
          </a:prstGeom>
          <a:noFill/>
        </p:spPr>
        <p:txBody>
          <a:bodyPr wrap="square" lIns="0" rIns="0" anchor="t">
            <a:spAutoFit/>
          </a:bodyPr>
          <a:lstStyle/>
          <a:p>
            <a:pPr algn="l"/>
            <a:r>
              <a:rPr sz="1050" b="1">
                <a:solidFill>
                  <a:srgbClr val="5E6A78"/>
                </a:solidFill>
                <a:latin typeface="IBM Plex Sans"/>
              </a:rPr>
              <a:t>Sí: repetir</a:t>
            </a:r>
          </a:p>
        </p:txBody>
      </p:sp>
      <p:sp>
        <p:nvSpPr>
          <p:cNvPr id="46" name="Rounded Rectangle 45"/>
          <p:cNvSpPr/>
          <p:nvPr/>
        </p:nvSpPr>
        <p:spPr>
          <a:xfrm>
            <a:off x="9050000" y="2800000"/>
            <a:ext cx="2329200" cy="2320000"/>
          </a:xfrm>
          <a:prstGeom prst="roundRect">
            <a:avLst>
              <a:gd name="adj" fmla="val 8000"/>
            </a:avLst>
          </a:prstGeom>
          <a:solidFill>
            <a:srgbClr val="E6F3EA"/>
          </a:solidFill>
          <a:ln w="19050">
            <a:solidFill>
              <a:srgbClr val="2E7D4F"/>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300" b="1">
                <a:solidFill>
                  <a:srgbClr val="2E7D4F"/>
                </a:solidFill>
                <a:latin typeface="IBM Plex Sans"/>
              </a:rPr>
              <a:t>Monitorización</a:t>
            </a:r>
          </a:p>
          <a:p>
            <a:pPr algn="ctr"/>
            <a:r>
              <a:rPr sz="1300" b="1">
                <a:solidFill>
                  <a:srgbClr val="2E7D4F"/>
                </a:solidFill>
                <a:latin typeface="IBM Plex Sans"/>
              </a:rPr>
              <a:t>periódica</a:t>
            </a:r>
          </a:p>
        </p:txBody>
      </p:sp>
      <p:cxnSp>
        <p:nvCxnSpPr>
          <p:cNvPr id="47" name="Connector 46"/>
          <p:cNvCxnSpPr/>
          <p:nvPr/>
        </p:nvCxnSpPr>
        <p:spPr>
          <a:xfrm>
            <a:off x="8500000" y="3020000"/>
            <a:ext cx="550000" cy="0"/>
          </a:xfrm>
          <a:prstGeom prst="line">
            <a:avLst/>
          </a:prstGeom>
          <a:ln w="19050">
            <a:solidFill>
              <a:srgbClr val="5E6A78"/>
            </a:solidFill>
            <a:tailEnd type="triangle" w="med" len="med"/>
          </a:ln>
        </p:spPr>
        <p:style>
          <a:lnRef idx="2">
            <a:schemeClr val="accent1"/>
          </a:lnRef>
          <a:fillRef idx="0">
            <a:schemeClr val="accent1"/>
          </a:fillRef>
          <a:effectRef idx="1">
            <a:schemeClr val="accent1"/>
          </a:effectRef>
          <a:fontRef idx="minor">
            <a:schemeClr val="tx1"/>
          </a:fontRef>
        </p:style>
      </p:cxnSp>
      <p:sp>
        <p:nvSpPr>
          <p:cNvPr id="48" name="TextBox 47"/>
          <p:cNvSpPr txBox="1"/>
          <p:nvPr/>
        </p:nvSpPr>
        <p:spPr>
          <a:xfrm>
            <a:off x="8560000" y="2790000"/>
            <a:ext cx="500000" cy="220000"/>
          </a:xfrm>
          <a:prstGeom prst="rect">
            <a:avLst/>
          </a:prstGeom>
          <a:noFill/>
        </p:spPr>
        <p:txBody>
          <a:bodyPr wrap="square" lIns="0" rIns="0" anchor="t">
            <a:spAutoFit/>
          </a:bodyPr>
          <a:lstStyle/>
          <a:p>
            <a:pPr algn="l"/>
            <a:r>
              <a:rPr sz="1050" b="1">
                <a:solidFill>
                  <a:srgbClr val="2E7D4F"/>
                </a:solidFill>
                <a:latin typeface="IBM Plex Sans"/>
              </a:rPr>
              <a:t>No</a:t>
            </a:r>
          </a:p>
        </p:txBody>
      </p:sp>
      <p:sp>
        <p:nvSpPr>
          <p:cNvPr id="49" name="Rounded Rectangle 48"/>
          <p:cNvSpPr/>
          <p:nvPr/>
        </p:nvSpPr>
        <p:spPr>
          <a:xfrm>
            <a:off x="900000" y="3950000"/>
            <a:ext cx="2200000" cy="440000"/>
          </a:xfrm>
          <a:prstGeom prst="roundRect">
            <a:avLst>
              <a:gd name="adj" fmla="val 18000"/>
            </a:avLst>
          </a:prstGeom>
          <a:solidFill>
            <a:srgbClr val="E9ECF0"/>
          </a:solidFill>
          <a:ln w="19050">
            <a:solidFill>
              <a:srgbClr val="9AA8B6"/>
            </a:solidFill>
          </a:ln>
          <a:effectLst/>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1250" b="1">
                <a:solidFill>
                  <a:srgbClr val="0E2A47"/>
                </a:solidFill>
                <a:latin typeface="IBM Plex Sans"/>
              </a:rPr>
              <a:t>¿Hipertensión previa?</a:t>
            </a:r>
          </a:p>
        </p:txBody>
      </p:sp>
      <p:cxnSp>
        <p:nvCxnSpPr>
          <p:cNvPr id="50" name="Connector 49"/>
          <p:cNvCxnSpPr/>
          <p:nvPr/>
        </p:nvCxnSpPr>
        <p:spPr>
          <a:xfrm>
            <a:off x="2000000" y="3590000"/>
            <a:ext cx="0" cy="360000"/>
          </a:xfrm>
          <a:prstGeom prst="line">
            <a:avLst/>
          </a:prstGeom>
          <a:ln w="19050">
            <a:solidFill>
              <a:srgbClr val="5E6A78"/>
            </a:solidFill>
            <a:tailEnd type="triangle" w="med" len="med"/>
          </a:ln>
        </p:spPr>
        <p:style>
          <a:lnRef idx="2">
            <a:schemeClr val="accent1"/>
          </a:lnRef>
          <a:fillRef idx="0">
            <a:schemeClr val="accent1"/>
          </a:fillRef>
          <a:effectRef idx="1">
            <a:schemeClr val="accent1"/>
          </a:effectRef>
          <a:fontRef idx="minor">
            <a:schemeClr val="tx1"/>
          </a:fontRef>
        </p:style>
      </p:cxnSp>
      <p:sp>
        <p:nvSpPr>
          <p:cNvPr id="51" name="TextBox 50"/>
          <p:cNvSpPr txBox="1"/>
          <p:nvPr/>
        </p:nvSpPr>
        <p:spPr>
          <a:xfrm>
            <a:off x="2080000" y="3760000"/>
            <a:ext cx="500000" cy="220000"/>
          </a:xfrm>
          <a:prstGeom prst="rect">
            <a:avLst/>
          </a:prstGeom>
          <a:noFill/>
        </p:spPr>
        <p:txBody>
          <a:bodyPr wrap="square" lIns="0" rIns="0" anchor="t">
            <a:spAutoFit/>
          </a:bodyPr>
          <a:lstStyle/>
          <a:p>
            <a:pPr algn="l"/>
            <a:r>
              <a:rPr sz="1050" b="1">
                <a:solidFill>
                  <a:srgbClr val="5E6A78"/>
                </a:solidFill>
                <a:latin typeface="IBM Plex Sans"/>
              </a:rPr>
              <a:t>No</a:t>
            </a:r>
          </a:p>
        </p:txBody>
      </p:sp>
      <p:sp>
        <p:nvSpPr>
          <p:cNvPr id="52" name="Rounded Rectangle 51"/>
          <p:cNvSpPr/>
          <p:nvPr/>
        </p:nvSpPr>
        <p:spPr>
          <a:xfrm>
            <a:off x="3600000" y="3950000"/>
            <a:ext cx="2300000" cy="440000"/>
          </a:xfrm>
          <a:prstGeom prst="roundRect">
            <a:avLst>
              <a:gd name="adj" fmla="val 18000"/>
            </a:avLst>
          </a:prstGeom>
          <a:solidFill>
            <a:srgbClr val="FFF4D6"/>
          </a:solidFill>
          <a:ln w="19050">
            <a:solidFill>
              <a:srgbClr val="E0B040"/>
            </a:solidFill>
          </a:ln>
          <a:effectLst/>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1200" b="1">
                <a:solidFill>
                  <a:srgbClr val="0E2A47"/>
                </a:solidFill>
                <a:latin typeface="IBM Plex Sans"/>
              </a:rPr>
              <a:t>Prueba de PAM</a:t>
            </a:r>
          </a:p>
          <a:p>
            <a:pPr algn="ctr"/>
            <a:r>
              <a:rPr sz="1000" b="0">
                <a:solidFill>
                  <a:srgbClr val="3D4B5C"/>
                </a:solidFill>
                <a:latin typeface="IBM Plex Sans"/>
              </a:rPr>
              <a:t>80–85 mmHg por 1 h</a:t>
            </a:r>
          </a:p>
        </p:txBody>
      </p:sp>
      <p:cxnSp>
        <p:nvCxnSpPr>
          <p:cNvPr id="53" name="Connector 52"/>
          <p:cNvCxnSpPr/>
          <p:nvPr/>
        </p:nvCxnSpPr>
        <p:spPr>
          <a:xfrm>
            <a:off x="3100000" y="4170000"/>
            <a:ext cx="500000" cy="0"/>
          </a:xfrm>
          <a:prstGeom prst="line">
            <a:avLst/>
          </a:prstGeom>
          <a:ln w="19050">
            <a:solidFill>
              <a:srgbClr val="5E6A78"/>
            </a:solidFill>
            <a:tailEnd type="triangle" w="med" len="med"/>
          </a:ln>
        </p:spPr>
        <p:style>
          <a:lnRef idx="2">
            <a:schemeClr val="accent1"/>
          </a:lnRef>
          <a:fillRef idx="0">
            <a:schemeClr val="accent1"/>
          </a:fillRef>
          <a:effectRef idx="1">
            <a:schemeClr val="accent1"/>
          </a:effectRef>
          <a:fontRef idx="minor">
            <a:schemeClr val="tx1"/>
          </a:fontRef>
        </p:style>
      </p:cxnSp>
      <p:sp>
        <p:nvSpPr>
          <p:cNvPr id="54" name="TextBox 53"/>
          <p:cNvSpPr txBox="1"/>
          <p:nvPr/>
        </p:nvSpPr>
        <p:spPr>
          <a:xfrm>
            <a:off x="3160000" y="3940000"/>
            <a:ext cx="500000" cy="220000"/>
          </a:xfrm>
          <a:prstGeom prst="rect">
            <a:avLst/>
          </a:prstGeom>
          <a:noFill/>
        </p:spPr>
        <p:txBody>
          <a:bodyPr wrap="square" lIns="0" rIns="0" anchor="t">
            <a:spAutoFit/>
          </a:bodyPr>
          <a:lstStyle/>
          <a:p>
            <a:pPr algn="l"/>
            <a:r>
              <a:rPr sz="1050" b="1">
                <a:solidFill>
                  <a:srgbClr val="5E6A78"/>
                </a:solidFill>
                <a:latin typeface="IBM Plex Sans"/>
              </a:rPr>
              <a:t>Sí</a:t>
            </a:r>
          </a:p>
        </p:txBody>
      </p:sp>
      <p:sp>
        <p:nvSpPr>
          <p:cNvPr id="55" name="Rounded Rectangle 54"/>
          <p:cNvSpPr/>
          <p:nvPr/>
        </p:nvSpPr>
        <p:spPr>
          <a:xfrm>
            <a:off x="6500000" y="3950000"/>
            <a:ext cx="2000000" cy="440000"/>
          </a:xfrm>
          <a:prstGeom prst="roundRect">
            <a:avLst>
              <a:gd name="adj" fmla="val 18000"/>
            </a:avLst>
          </a:prstGeom>
          <a:solidFill>
            <a:srgbClr val="E9ECF0"/>
          </a:solidFill>
          <a:ln w="19050">
            <a:solidFill>
              <a:srgbClr val="9AA8B6"/>
            </a:solidFill>
          </a:ln>
          <a:effectLst/>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1300" b="1">
                <a:solidFill>
                  <a:srgbClr val="0E2A47"/>
                </a:solidFill>
                <a:latin typeface="IBM Plex Sans"/>
              </a:rPr>
              <a:t>¿CRT &gt; 3 s?</a:t>
            </a:r>
          </a:p>
        </p:txBody>
      </p:sp>
      <p:cxnSp>
        <p:nvCxnSpPr>
          <p:cNvPr id="56" name="Connector 55"/>
          <p:cNvCxnSpPr/>
          <p:nvPr/>
        </p:nvCxnSpPr>
        <p:spPr>
          <a:xfrm>
            <a:off x="5900000" y="4170000"/>
            <a:ext cx="600000" cy="0"/>
          </a:xfrm>
          <a:prstGeom prst="line">
            <a:avLst/>
          </a:prstGeom>
          <a:ln w="19050">
            <a:solidFill>
              <a:srgbClr val="5E6A78"/>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57" name="Connector 56"/>
          <p:cNvCxnSpPr/>
          <p:nvPr/>
        </p:nvCxnSpPr>
        <p:spPr>
          <a:xfrm>
            <a:off x="8500000" y="4170000"/>
            <a:ext cx="550000" cy="0"/>
          </a:xfrm>
          <a:prstGeom prst="line">
            <a:avLst/>
          </a:prstGeom>
          <a:ln w="19050">
            <a:solidFill>
              <a:srgbClr val="5E6A78"/>
            </a:solidFill>
            <a:tailEnd type="triangle" w="med" len="med"/>
          </a:ln>
        </p:spPr>
        <p:style>
          <a:lnRef idx="2">
            <a:schemeClr val="accent1"/>
          </a:lnRef>
          <a:fillRef idx="0">
            <a:schemeClr val="accent1"/>
          </a:fillRef>
          <a:effectRef idx="1">
            <a:schemeClr val="accent1"/>
          </a:effectRef>
          <a:fontRef idx="minor">
            <a:schemeClr val="tx1"/>
          </a:fontRef>
        </p:style>
      </p:cxnSp>
      <p:sp>
        <p:nvSpPr>
          <p:cNvPr id="58" name="TextBox 57"/>
          <p:cNvSpPr txBox="1"/>
          <p:nvPr/>
        </p:nvSpPr>
        <p:spPr>
          <a:xfrm>
            <a:off x="8560000" y="3940000"/>
            <a:ext cx="500000" cy="220000"/>
          </a:xfrm>
          <a:prstGeom prst="rect">
            <a:avLst/>
          </a:prstGeom>
          <a:noFill/>
        </p:spPr>
        <p:txBody>
          <a:bodyPr wrap="square" lIns="0" rIns="0" anchor="t">
            <a:spAutoFit/>
          </a:bodyPr>
          <a:lstStyle/>
          <a:p>
            <a:pPr algn="l"/>
            <a:r>
              <a:rPr sz="1050" b="1">
                <a:solidFill>
                  <a:srgbClr val="2E7D4F"/>
                </a:solidFill>
                <a:latin typeface="IBM Plex Sans"/>
              </a:rPr>
              <a:t>No</a:t>
            </a:r>
          </a:p>
        </p:txBody>
      </p:sp>
      <p:sp>
        <p:nvSpPr>
          <p:cNvPr id="59" name="Rounded Rectangle 58"/>
          <p:cNvSpPr/>
          <p:nvPr/>
        </p:nvSpPr>
        <p:spPr>
          <a:xfrm>
            <a:off x="3600000" y="4680000"/>
            <a:ext cx="2300000" cy="440000"/>
          </a:xfrm>
          <a:prstGeom prst="roundRect">
            <a:avLst>
              <a:gd name="adj" fmla="val 18000"/>
            </a:avLst>
          </a:prstGeom>
          <a:solidFill>
            <a:srgbClr val="FFF4D6"/>
          </a:solidFill>
          <a:ln w="19050">
            <a:solidFill>
              <a:srgbClr val="E0B040"/>
            </a:solidFill>
          </a:ln>
          <a:effectLst/>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1200" b="1">
                <a:solidFill>
                  <a:srgbClr val="0E2A47"/>
                </a:solidFill>
                <a:latin typeface="IBM Plex Sans"/>
              </a:rPr>
              <a:t>Prueba de dobutamina</a:t>
            </a:r>
          </a:p>
          <a:p>
            <a:pPr algn="ctr"/>
            <a:r>
              <a:rPr sz="1000" b="0">
                <a:solidFill>
                  <a:srgbClr val="3D4B5C"/>
                </a:solidFill>
                <a:latin typeface="IBM Plex Sans"/>
              </a:rPr>
              <a:t>2,5–5 µg/kg/min por 1 h **</a:t>
            </a:r>
          </a:p>
        </p:txBody>
      </p:sp>
      <p:cxnSp>
        <p:nvCxnSpPr>
          <p:cNvPr id="60" name="Connector 59"/>
          <p:cNvCxnSpPr/>
          <p:nvPr/>
        </p:nvCxnSpPr>
        <p:spPr>
          <a:xfrm>
            <a:off x="2000000" y="4390000"/>
            <a:ext cx="0" cy="510000"/>
          </a:xfrm>
          <a:prstGeom prst="line">
            <a:avLst/>
          </a:prstGeom>
          <a:ln w="19050">
            <a:solidFill>
              <a:srgbClr val="5E6A78"/>
            </a:solidFill>
          </a:ln>
        </p:spPr>
        <p:style>
          <a:lnRef idx="2">
            <a:schemeClr val="accent1"/>
          </a:lnRef>
          <a:fillRef idx="0">
            <a:schemeClr val="accent1"/>
          </a:fillRef>
          <a:effectRef idx="1">
            <a:schemeClr val="accent1"/>
          </a:effectRef>
          <a:fontRef idx="minor">
            <a:schemeClr val="tx1"/>
          </a:fontRef>
        </p:style>
      </p:cxnSp>
      <p:sp>
        <p:nvSpPr>
          <p:cNvPr id="61" name="TextBox 60"/>
          <p:cNvSpPr txBox="1"/>
          <p:nvPr/>
        </p:nvSpPr>
        <p:spPr>
          <a:xfrm>
            <a:off x="2080000" y="4400000"/>
            <a:ext cx="500000" cy="220000"/>
          </a:xfrm>
          <a:prstGeom prst="rect">
            <a:avLst/>
          </a:prstGeom>
          <a:noFill/>
        </p:spPr>
        <p:txBody>
          <a:bodyPr wrap="square" lIns="0" rIns="0" anchor="t">
            <a:spAutoFit/>
          </a:bodyPr>
          <a:lstStyle/>
          <a:p>
            <a:pPr algn="l"/>
            <a:r>
              <a:rPr sz="1050" b="1">
                <a:solidFill>
                  <a:srgbClr val="5E6A78"/>
                </a:solidFill>
                <a:latin typeface="IBM Plex Sans"/>
              </a:rPr>
              <a:t>No</a:t>
            </a:r>
          </a:p>
        </p:txBody>
      </p:sp>
      <p:cxnSp>
        <p:nvCxnSpPr>
          <p:cNvPr id="62" name="Connector 61"/>
          <p:cNvCxnSpPr/>
          <p:nvPr/>
        </p:nvCxnSpPr>
        <p:spPr>
          <a:xfrm>
            <a:off x="2000000" y="4900000"/>
            <a:ext cx="1600000" cy="0"/>
          </a:xfrm>
          <a:prstGeom prst="line">
            <a:avLst/>
          </a:prstGeom>
          <a:ln w="19050">
            <a:solidFill>
              <a:srgbClr val="5E6A78"/>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3" name="Connector 62"/>
          <p:cNvCxnSpPr/>
          <p:nvPr/>
        </p:nvCxnSpPr>
        <p:spPr>
          <a:xfrm flipH="1">
            <a:off x="5700000" y="4390000"/>
            <a:ext cx="1500000" cy="290000"/>
          </a:xfrm>
          <a:prstGeom prst="line">
            <a:avLst/>
          </a:prstGeom>
          <a:ln w="19050">
            <a:solidFill>
              <a:srgbClr val="5E6A78"/>
            </a:solidFill>
            <a:tailEnd type="triangle" w="med" len="med"/>
          </a:ln>
        </p:spPr>
        <p:style>
          <a:lnRef idx="2">
            <a:schemeClr val="accent1"/>
          </a:lnRef>
          <a:fillRef idx="0">
            <a:schemeClr val="accent1"/>
          </a:fillRef>
          <a:effectRef idx="1">
            <a:schemeClr val="accent1"/>
          </a:effectRef>
          <a:fontRef idx="minor">
            <a:schemeClr val="tx1"/>
          </a:fontRef>
        </p:style>
      </p:cxnSp>
      <p:sp>
        <p:nvSpPr>
          <p:cNvPr id="64" name="TextBox 63"/>
          <p:cNvSpPr txBox="1"/>
          <p:nvPr/>
        </p:nvSpPr>
        <p:spPr>
          <a:xfrm>
            <a:off x="7250000" y="4400000"/>
            <a:ext cx="500000" cy="220000"/>
          </a:xfrm>
          <a:prstGeom prst="rect">
            <a:avLst/>
          </a:prstGeom>
          <a:noFill/>
        </p:spPr>
        <p:txBody>
          <a:bodyPr wrap="square" lIns="0" rIns="0" anchor="t">
            <a:spAutoFit/>
          </a:bodyPr>
          <a:lstStyle/>
          <a:p>
            <a:pPr algn="l"/>
            <a:r>
              <a:rPr sz="1050" b="1">
                <a:solidFill>
                  <a:srgbClr val="5E6A78"/>
                </a:solidFill>
                <a:latin typeface="IBM Plex Sans"/>
              </a:rPr>
              <a:t>Sí</a:t>
            </a:r>
          </a:p>
        </p:txBody>
      </p:sp>
      <p:sp>
        <p:nvSpPr>
          <p:cNvPr id="65" name="Rounded Rectangle 64"/>
          <p:cNvSpPr/>
          <p:nvPr/>
        </p:nvSpPr>
        <p:spPr>
          <a:xfrm>
            <a:off x="6500000" y="4680000"/>
            <a:ext cx="2000000" cy="440000"/>
          </a:xfrm>
          <a:prstGeom prst="roundRect">
            <a:avLst>
              <a:gd name="adj" fmla="val 18000"/>
            </a:avLst>
          </a:prstGeom>
          <a:solidFill>
            <a:srgbClr val="E9ECF0"/>
          </a:solidFill>
          <a:ln w="19050">
            <a:solidFill>
              <a:srgbClr val="9AA8B6"/>
            </a:solidFill>
          </a:ln>
          <a:effectLst/>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1300" b="1">
                <a:solidFill>
                  <a:srgbClr val="0E2A47"/>
                </a:solidFill>
                <a:latin typeface="IBM Plex Sans"/>
              </a:rPr>
              <a:t>¿CRT &gt; 3 s?</a:t>
            </a:r>
          </a:p>
        </p:txBody>
      </p:sp>
      <p:cxnSp>
        <p:nvCxnSpPr>
          <p:cNvPr id="66" name="Connector 65"/>
          <p:cNvCxnSpPr/>
          <p:nvPr/>
        </p:nvCxnSpPr>
        <p:spPr>
          <a:xfrm>
            <a:off x="5900000" y="4900000"/>
            <a:ext cx="600000" cy="0"/>
          </a:xfrm>
          <a:prstGeom prst="line">
            <a:avLst/>
          </a:prstGeom>
          <a:ln w="19050">
            <a:solidFill>
              <a:srgbClr val="5E6A78"/>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7" name="Connector 66"/>
          <p:cNvCxnSpPr/>
          <p:nvPr/>
        </p:nvCxnSpPr>
        <p:spPr>
          <a:xfrm>
            <a:off x="8500000" y="4900000"/>
            <a:ext cx="550000" cy="0"/>
          </a:xfrm>
          <a:prstGeom prst="line">
            <a:avLst/>
          </a:prstGeom>
          <a:ln w="19050">
            <a:solidFill>
              <a:srgbClr val="5E6A78"/>
            </a:solidFill>
            <a:tailEnd type="triangle" w="med" len="med"/>
          </a:ln>
        </p:spPr>
        <p:style>
          <a:lnRef idx="2">
            <a:schemeClr val="accent1"/>
          </a:lnRef>
          <a:fillRef idx="0">
            <a:schemeClr val="accent1"/>
          </a:fillRef>
          <a:effectRef idx="1">
            <a:schemeClr val="accent1"/>
          </a:effectRef>
          <a:fontRef idx="minor">
            <a:schemeClr val="tx1"/>
          </a:fontRef>
        </p:style>
      </p:cxnSp>
      <p:sp>
        <p:nvSpPr>
          <p:cNvPr id="68" name="TextBox 67"/>
          <p:cNvSpPr txBox="1"/>
          <p:nvPr/>
        </p:nvSpPr>
        <p:spPr>
          <a:xfrm>
            <a:off x="8560000" y="4670000"/>
            <a:ext cx="500000" cy="220000"/>
          </a:xfrm>
          <a:prstGeom prst="rect">
            <a:avLst/>
          </a:prstGeom>
          <a:noFill/>
        </p:spPr>
        <p:txBody>
          <a:bodyPr wrap="square" lIns="0" rIns="0" anchor="t">
            <a:spAutoFit/>
          </a:bodyPr>
          <a:lstStyle/>
          <a:p>
            <a:pPr algn="l"/>
            <a:r>
              <a:rPr sz="1050" b="1">
                <a:solidFill>
                  <a:srgbClr val="2E7D4F"/>
                </a:solidFill>
                <a:latin typeface="IBM Plex Sans"/>
              </a:rPr>
              <a:t>No</a:t>
            </a:r>
          </a:p>
        </p:txBody>
      </p:sp>
      <p:cxnSp>
        <p:nvCxnSpPr>
          <p:cNvPr id="69" name="Connector 68"/>
          <p:cNvCxnSpPr/>
          <p:nvPr/>
        </p:nvCxnSpPr>
        <p:spPr>
          <a:xfrm>
            <a:off x="7500000" y="5120000"/>
            <a:ext cx="0" cy="260000"/>
          </a:xfrm>
          <a:prstGeom prst="line">
            <a:avLst/>
          </a:prstGeom>
          <a:ln w="19050">
            <a:solidFill>
              <a:srgbClr val="5E6A78"/>
            </a:solidFill>
            <a:tailEnd type="triangle" w="med" len="med"/>
          </a:ln>
        </p:spPr>
        <p:style>
          <a:lnRef idx="2">
            <a:schemeClr val="accent1"/>
          </a:lnRef>
          <a:fillRef idx="0">
            <a:schemeClr val="accent1"/>
          </a:fillRef>
          <a:effectRef idx="1">
            <a:schemeClr val="accent1"/>
          </a:effectRef>
          <a:fontRef idx="minor">
            <a:schemeClr val="tx1"/>
          </a:fontRef>
        </p:style>
      </p:cxnSp>
      <p:sp>
        <p:nvSpPr>
          <p:cNvPr id="70" name="TextBox 69"/>
          <p:cNvSpPr txBox="1"/>
          <p:nvPr/>
        </p:nvSpPr>
        <p:spPr>
          <a:xfrm>
            <a:off x="7580000" y="5110000"/>
            <a:ext cx="500000" cy="220000"/>
          </a:xfrm>
          <a:prstGeom prst="rect">
            <a:avLst/>
          </a:prstGeom>
          <a:noFill/>
        </p:spPr>
        <p:txBody>
          <a:bodyPr wrap="square" lIns="0" rIns="0" anchor="t">
            <a:spAutoFit/>
          </a:bodyPr>
          <a:lstStyle/>
          <a:p>
            <a:pPr algn="l"/>
            <a:r>
              <a:rPr sz="1050" b="1">
                <a:solidFill>
                  <a:srgbClr val="7A4E92"/>
                </a:solidFill>
                <a:latin typeface="IBM Plex Sans"/>
              </a:rPr>
              <a:t>Sí</a:t>
            </a:r>
          </a:p>
        </p:txBody>
      </p:sp>
      <p:sp>
        <p:nvSpPr>
          <p:cNvPr id="71" name="Rounded Rectangle 70"/>
          <p:cNvSpPr/>
          <p:nvPr/>
        </p:nvSpPr>
        <p:spPr>
          <a:xfrm>
            <a:off x="6300000" y="5380000"/>
            <a:ext cx="2400000" cy="500000"/>
          </a:xfrm>
          <a:prstGeom prst="roundRect">
            <a:avLst>
              <a:gd name="adj" fmla="val 18000"/>
            </a:avLst>
          </a:prstGeom>
          <a:solidFill>
            <a:srgbClr val="ECE3F1"/>
          </a:solidFill>
          <a:ln w="19050">
            <a:solidFill>
              <a:srgbClr val="7A4E92"/>
            </a:solidFill>
          </a:ln>
          <a:effectLst/>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1250" b="1">
                <a:solidFill>
                  <a:srgbClr val="7A4E92"/>
                </a:solidFill>
                <a:latin typeface="IBM Plex Sans"/>
              </a:rPr>
              <a:t>Terapias de rescate</a:t>
            </a:r>
          </a:p>
        </p:txBody>
      </p:sp>
      <p:sp>
        <p:nvSpPr>
          <p:cNvPr id="72" name="TextBox 71"/>
          <p:cNvSpPr txBox="1"/>
          <p:nvPr/>
        </p:nvSpPr>
        <p:spPr>
          <a:xfrm>
            <a:off x="812800" y="5330000"/>
            <a:ext cx="4200000" cy="620000"/>
          </a:xfrm>
          <a:prstGeom prst="rect">
            <a:avLst/>
          </a:prstGeom>
          <a:noFill/>
        </p:spPr>
        <p:txBody>
          <a:bodyPr wrap="square" lIns="0" rIns="0" anchor="t">
            <a:spAutoFit/>
          </a:bodyPr>
          <a:lstStyle/>
          <a:p>
            <a:pPr algn="l"/>
            <a:r>
              <a:rPr sz="950" b="0">
                <a:solidFill>
                  <a:srgbClr val="5E6A78"/>
                </a:solidFill>
                <a:latin typeface="IBM Plex Sans"/>
              </a:rPr>
              <a:t>** Se mantiene solo si el CRT mejora. Si ya recibe dobutamina por disfunción cardíaca, se salta este paso.</a:t>
            </a:r>
          </a:p>
        </p:txBody>
      </p:sp>
      <p:sp>
        <p:nvSpPr>
          <p:cNvPr id="73" name="Pie Jorge Roja"/>
          <p:cNvSpPr txBox="1"/>
          <p:nvPr/>
        </p:nvSpPr>
        <p:spPr>
          <a:xfrm>
            <a:off x="812800" y="6400000"/>
            <a:ext cx="4000000" cy="260000"/>
          </a:xfrm>
          <a:prstGeom prst="rect">
            <a:avLst/>
          </a:prstGeom>
          <a:noFill/>
        </p:spPr>
        <p:txBody>
          <a:bodyPr wrap="square" anchor="ctr" lIns="0" rIns="0" tIns="0" bIns="0">
            <a:spAutoFit/>
          </a:bodyPr>
          <a:lstStyle/>
          <a:p>
            <a:pPr algn="l"/>
            <a:r>
              <a:rPr sz="1050">
                <a:solidFill>
                  <a:srgbClr val="5E6A78"/>
                </a:solidFill>
                <a:latin typeface="IBM Plex Sans"/>
              </a:rPr>
              <a:t>Jorge Rojas Rodríguez</a:t>
            </a:r>
          </a:p>
        </p:txBody>
      </p:sp>
      <p:sp>
        <p:nvSpPr>
          <p:cNvPr id="74" name="Pie 29"/>
          <p:cNvSpPr txBox="1"/>
          <p:nvPr/>
        </p:nvSpPr>
        <p:spPr>
          <a:xfrm>
            <a:off x="5596000" y="6400000"/>
            <a:ext cx="1000000" cy="260000"/>
          </a:xfrm>
          <a:prstGeom prst="rect">
            <a:avLst/>
          </a:prstGeom>
          <a:noFill/>
        </p:spPr>
        <p:txBody>
          <a:bodyPr wrap="square" anchor="ctr" lIns="0" rIns="0" tIns="0" bIns="0">
            <a:spAutoFit/>
          </a:bodyPr>
          <a:lstStyle/>
          <a:p>
            <a:pPr algn="ctr"/>
            <a:r>
              <a:rPr sz="1050">
                <a:solidFill>
                  <a:srgbClr val="5E6A78"/>
                </a:solidFill>
                <a:latin typeface="IBM Plex Sans"/>
              </a:rPr>
              <a:t>29</a:t>
            </a:r>
          </a:p>
        </p:txBody>
      </p:sp>
      <p:sp>
        <p:nvSpPr>
          <p:cNvPr id="75" name="Pie MedicinaCa"/>
          <p:cNvSpPr txBox="1"/>
          <p:nvPr/>
        </p:nvSpPr>
        <p:spPr>
          <a:xfrm>
            <a:off x="7379200" y="6400000"/>
            <a:ext cx="4000000" cy="260000"/>
          </a:xfrm>
          <a:prstGeom prst="rect">
            <a:avLst/>
          </a:prstGeom>
          <a:noFill/>
        </p:spPr>
        <p:txBody>
          <a:bodyPr wrap="square" anchor="ctr" lIns="0" rIns="0" tIns="0" bIns="0">
            <a:spAutoFit/>
          </a:bodyPr>
          <a:lstStyle/>
          <a:p>
            <a:pPr algn="r"/>
            <a:r>
              <a:rPr sz="1050">
                <a:solidFill>
                  <a:srgbClr val="5E6A78"/>
                </a:solidFill>
                <a:latin typeface="IBM Plex Sans"/>
              </a:rPr>
              <a:t>MedicinaCardiometabolica.com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812800" y="812800"/>
            <a:ext cx="457200" cy="50800"/>
          </a:xfrm>
          <a:prstGeom prst="roundRect">
            <a:avLst>
              <a:gd name="adj" fmla="val 50000"/>
            </a:avLst>
          </a:prstGeom>
          <a:solidFill>
            <a:srgbClr val="E07B24"/>
          </a:solidFill>
          <a:ln/>
        </p:spPr>
        <p:txBody>
          <a:bodyPr/>
          <a:lstStyle/>
          <a:p>
            <a:endParaRPr/>
          </a:p>
        </p:txBody>
      </p:sp>
      <p:sp>
        <p:nvSpPr>
          <p:cNvPr id="3" name="Text 1"/>
          <p:cNvSpPr/>
          <p:nvPr/>
        </p:nvSpPr>
        <p:spPr>
          <a:xfrm>
            <a:off x="812800" y="9525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B4541A"/>
                </a:solidFill>
                <a:latin typeface="IBM Plex Sans" pitchFamily="34" charset="0"/>
                <a:ea typeface="IBM Plex Sans" pitchFamily="34" charset="-122"/>
                <a:cs typeface="IBM Plex Sans" pitchFamily="34" charset="-120"/>
              </a:rPr>
              <a:t>INTEGRACIÓN · EJERCICIO 1 DE 4</a:t>
            </a:r>
            <a:endParaRPr lang="en-US" sz="1200" dirty="0"/>
          </a:p>
        </p:txBody>
      </p:sp>
      <p:sp>
        <p:nvSpPr>
          <p:cNvPr id="4" name="Text 2"/>
          <p:cNvSpPr>
            <a:spLocks noGrp="1"/>
          </p:cNvSpPr>
          <p:nvPr>
            <p:ph type="title"/>
          </p:nvPr>
        </p:nvSpPr>
        <p:spPr>
          <a:xfrm>
            <a:off x="812800" y="1254720"/>
            <a:ext cx="10883392" cy="444500"/>
          </a:xfrm>
          <a:prstGeom prst="rect">
            <a:avLst/>
          </a:prstGeom>
          <a:noFill/>
          <a:ln/>
        </p:spPr>
        <p:txBody>
          <a:bodyPr wrap="square" lIns="0" tIns="0" rIns="0" bIns="0" rtlCol="0" anchor="t">
            <a:normAutofit/>
          </a:bodyPr>
          <a:lstStyle/>
          <a:p>
            <a:pPr marL="0" indent="0" algn="l">
              <a:lnSpc>
                <a:spcPts val="3300"/>
              </a:lnSpc>
              <a:buNone/>
            </a:pPr>
            <a:r>
              <a:rPr lang="en-US" sz="3000" b="1" i="0" dirty="0">
                <a:solidFill>
                  <a:srgbClr val="0E2A47"/>
                </a:solidFill>
                <a:latin typeface="Source Serif 4" pitchFamily="18" charset="0"/>
                <a:ea typeface="Source Serif 4" pitchFamily="18" charset="-122"/>
                <a:cs typeface="Source Serif 4" pitchFamily="18" charset="-120"/>
              </a:rPr>
              <a:t>Ejercicio 1 · ¿Qué hacemos ahora?</a:t>
            </a:r>
            <a:endParaRPr lang="en-US" sz="3000" dirty="0"/>
          </a:p>
        </p:txBody>
      </p:sp>
      <p:sp>
        <p:nvSpPr>
          <p:cNvPr id="26" name="Text 23"/>
          <p:cNvSpPr/>
          <p:nvPr/>
        </p:nvSpPr>
        <p:spPr>
          <a:xfrm>
            <a:off x="812800" y="6100000"/>
            <a:ext cx="10883392" cy="238720"/>
          </a:xfrm>
          <a:prstGeom prst="rect">
            <a:avLst/>
          </a:prstGeom>
          <a:noFill/>
          <a:ln/>
        </p:spPr>
        <p:txBody>
          <a:bodyPr wrap="square" lIns="0" tIns="0" rIns="0" bIns="0" rtlCol="0" anchor="t">
            <a:normAutofit/>
          </a:bodyPr>
          <a:lstStyle/>
          <a:p>
            <a:pPr marL="0" indent="0" algn="l">
              <a:lnSpc>
                <a:spcPts val="1680"/>
              </a:lnSpc>
              <a:buNone/>
            </a:pPr>
            <a:r>
              <a:rPr lang="en-US" sz="1000" dirty="0">
                <a:solidFill>
                  <a:srgbClr val="5E6A78"/>
                </a:solidFill>
                <a:latin typeface="IBM Plex Sans" pitchFamily="34" charset="0"/>
                <a:ea typeface="IBM Plex Sans" pitchFamily="34" charset="-122"/>
                <a:cs typeface="IBM Plex Sans" pitchFamily="34" charset="-120"/>
              </a:rPr>
              <a:t>Caso docente</a:t>
            </a:r>
            <a:endParaRPr lang="en-US" sz="1200" dirty="0"/>
          </a:p>
        </p:txBody>
      </p:sp>
      <p:sp>
        <p:nvSpPr>
          <p:cNvPr id="27" name="Rounded Rectangle 26"/>
          <p:cNvSpPr/>
          <p:nvPr/>
        </p:nvSpPr>
        <p:spPr>
          <a:xfrm>
            <a:off x="812800" y="1840000"/>
            <a:ext cx="10566400" cy="900000"/>
          </a:xfrm>
          <a:prstGeom prst="roundRect">
            <a:avLst>
              <a:gd name="adj" fmla="val 10000"/>
            </a:avLst>
          </a:prstGeom>
          <a:solidFill>
            <a:srgbClr val="0B16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812800" y="1900000"/>
            <a:ext cx="2113280" cy="800000"/>
          </a:xfrm>
          <a:prstGeom prst="rect">
            <a:avLst/>
          </a:prstGeom>
          <a:noFill/>
        </p:spPr>
        <p:txBody>
          <a:bodyPr wrap="square" lIns="182880" rIns="182880" anchor="ctr">
            <a:spAutoFit/>
          </a:bodyPr>
          <a:lstStyle/>
          <a:p>
            <a:pPr algn="l"/>
            <a:r>
              <a:rPr sz="1050" b="0">
                <a:solidFill>
                  <a:srgbClr val="9AA8B6"/>
                </a:solidFill>
                <a:latin typeface="IBM Plex Sans"/>
              </a:rPr>
              <a:t>PA</a:t>
            </a:r>
          </a:p>
          <a:p>
            <a:pPr algn="l"/>
            <a:r>
              <a:rPr sz="2400" b="1">
                <a:solidFill>
                  <a:srgbClr val="FF6B6B"/>
                </a:solidFill>
                <a:latin typeface="IBM Plex Sans"/>
              </a:rPr>
              <a:t>92/62</a:t>
            </a:r>
            <a:r>
              <a:rPr sz="1050" b="0">
                <a:solidFill>
                  <a:srgbClr val="9AA8B6"/>
                </a:solidFill>
                <a:latin typeface="IBM Plex Sans"/>
              </a:rPr>
              <a:t>  PAM 72</a:t>
            </a:r>
          </a:p>
        </p:txBody>
      </p:sp>
      <p:sp>
        <p:nvSpPr>
          <p:cNvPr id="29" name="TextBox 28"/>
          <p:cNvSpPr txBox="1"/>
          <p:nvPr/>
        </p:nvSpPr>
        <p:spPr>
          <a:xfrm>
            <a:off x="2926080" y="1900000"/>
            <a:ext cx="2113280" cy="800000"/>
          </a:xfrm>
          <a:prstGeom prst="rect">
            <a:avLst/>
          </a:prstGeom>
          <a:noFill/>
        </p:spPr>
        <p:txBody>
          <a:bodyPr wrap="square" lIns="182880" rIns="182880" anchor="ctr">
            <a:spAutoFit/>
          </a:bodyPr>
          <a:lstStyle/>
          <a:p>
            <a:pPr algn="l"/>
            <a:r>
              <a:rPr sz="1050" b="0">
                <a:solidFill>
                  <a:srgbClr val="9AA8B6"/>
                </a:solidFill>
                <a:latin typeface="IBM Plex Sans"/>
              </a:rPr>
              <a:t>FC</a:t>
            </a:r>
          </a:p>
          <a:p>
            <a:pPr algn="l"/>
            <a:r>
              <a:rPr sz="2400" b="1">
                <a:solidFill>
                  <a:srgbClr val="4ADE80"/>
                </a:solidFill>
                <a:latin typeface="IBM Plex Sans"/>
              </a:rPr>
              <a:t>112</a:t>
            </a:r>
            <a:r>
              <a:rPr sz="1050" b="0">
                <a:solidFill>
                  <a:srgbClr val="9AA8B6"/>
                </a:solidFill>
                <a:latin typeface="IBM Plex Sans"/>
              </a:rPr>
              <a:t>  lpm</a:t>
            </a:r>
          </a:p>
        </p:txBody>
      </p:sp>
      <p:sp>
        <p:nvSpPr>
          <p:cNvPr id="30" name="TextBox 29"/>
          <p:cNvSpPr txBox="1"/>
          <p:nvPr/>
        </p:nvSpPr>
        <p:spPr>
          <a:xfrm>
            <a:off x="5039360" y="1900000"/>
            <a:ext cx="2113280" cy="800000"/>
          </a:xfrm>
          <a:prstGeom prst="rect">
            <a:avLst/>
          </a:prstGeom>
          <a:noFill/>
        </p:spPr>
        <p:txBody>
          <a:bodyPr wrap="square" lIns="182880" rIns="182880" anchor="ctr">
            <a:spAutoFit/>
          </a:bodyPr>
          <a:lstStyle/>
          <a:p>
            <a:pPr algn="l"/>
            <a:r>
              <a:rPr sz="1050" b="0">
                <a:solidFill>
                  <a:srgbClr val="9AA8B6"/>
                </a:solidFill>
                <a:latin typeface="IBM Plex Sans"/>
              </a:rPr>
              <a:t>CRT</a:t>
            </a:r>
          </a:p>
          <a:p>
            <a:pPr algn="l"/>
            <a:r>
              <a:rPr sz="2400" b="1">
                <a:solidFill>
                  <a:srgbClr val="F59E0B"/>
                </a:solidFill>
                <a:latin typeface="IBM Plex Sans"/>
              </a:rPr>
              <a:t>4,5 s</a:t>
            </a:r>
          </a:p>
        </p:txBody>
      </p:sp>
      <p:sp>
        <p:nvSpPr>
          <p:cNvPr id="31" name="TextBox 30"/>
          <p:cNvSpPr txBox="1"/>
          <p:nvPr/>
        </p:nvSpPr>
        <p:spPr>
          <a:xfrm>
            <a:off x="7152640" y="1900000"/>
            <a:ext cx="2113280" cy="800000"/>
          </a:xfrm>
          <a:prstGeom prst="rect">
            <a:avLst/>
          </a:prstGeom>
          <a:noFill/>
        </p:spPr>
        <p:txBody>
          <a:bodyPr wrap="square" lIns="182880" rIns="182880" anchor="ctr">
            <a:spAutoFit/>
          </a:bodyPr>
          <a:lstStyle/>
          <a:p>
            <a:pPr algn="l"/>
            <a:r>
              <a:rPr sz="1050" b="0">
                <a:solidFill>
                  <a:srgbClr val="9AA8B6"/>
                </a:solidFill>
                <a:latin typeface="IBM Plex Sans"/>
              </a:rPr>
              <a:t>Lactato</a:t>
            </a:r>
          </a:p>
          <a:p>
            <a:pPr algn="l"/>
            <a:r>
              <a:rPr sz="2400" b="1">
                <a:solidFill>
                  <a:srgbClr val="60A5FA"/>
                </a:solidFill>
                <a:latin typeface="IBM Plex Sans"/>
              </a:rPr>
              <a:t>3,8</a:t>
            </a:r>
            <a:r>
              <a:rPr sz="1050" b="0">
                <a:solidFill>
                  <a:srgbClr val="9AA8B6"/>
                </a:solidFill>
                <a:latin typeface="IBM Plex Sans"/>
              </a:rPr>
              <a:t>  mmol/L</a:t>
            </a:r>
          </a:p>
        </p:txBody>
      </p:sp>
      <p:sp>
        <p:nvSpPr>
          <p:cNvPr id="32" name="TextBox 31"/>
          <p:cNvSpPr txBox="1"/>
          <p:nvPr/>
        </p:nvSpPr>
        <p:spPr>
          <a:xfrm>
            <a:off x="9265920" y="1900000"/>
            <a:ext cx="2113280" cy="800000"/>
          </a:xfrm>
          <a:prstGeom prst="rect">
            <a:avLst/>
          </a:prstGeom>
          <a:noFill/>
        </p:spPr>
        <p:txBody>
          <a:bodyPr wrap="square" lIns="182880" rIns="182880" anchor="ctr">
            <a:spAutoFit/>
          </a:bodyPr>
          <a:lstStyle/>
          <a:p>
            <a:pPr algn="l"/>
            <a:r>
              <a:rPr sz="1050" b="0">
                <a:solidFill>
                  <a:srgbClr val="9AA8B6"/>
                </a:solidFill>
                <a:latin typeface="IBM Plex Sans"/>
              </a:rPr>
              <a:t>Noradrenalina</a:t>
            </a:r>
          </a:p>
          <a:p>
            <a:pPr algn="l"/>
            <a:r>
              <a:rPr sz="2400" b="1">
                <a:solidFill>
                  <a:srgbClr val="E5E7EB"/>
                </a:solidFill>
                <a:latin typeface="IBM Plex Sans"/>
              </a:rPr>
              <a:t>0,10</a:t>
            </a:r>
            <a:r>
              <a:rPr sz="1050" b="0">
                <a:solidFill>
                  <a:srgbClr val="9AA8B6"/>
                </a:solidFill>
                <a:latin typeface="IBM Plex Sans"/>
              </a:rPr>
              <a:t>  µg/kg/min</a:t>
            </a:r>
          </a:p>
        </p:txBody>
      </p:sp>
      <p:sp>
        <p:nvSpPr>
          <p:cNvPr id="33" name="Rounded Rectangle 32"/>
          <p:cNvSpPr/>
          <p:nvPr/>
        </p:nvSpPr>
        <p:spPr>
          <a:xfrm>
            <a:off x="812800" y="2920000"/>
            <a:ext cx="5350000" cy="2280000"/>
          </a:xfrm>
          <a:prstGeom prst="roundRect">
            <a:avLst>
              <a:gd name="adj" fmla="val 6000"/>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wrap="square" lIns="228600" rIns="228600" rtlCol="0" anchor="t"/>
          <a:lstStyle/>
          <a:p>
            <a:pPr algn="l"/>
            <a:r>
              <a:rPr sz="1050" b="1" dirty="0">
                <a:solidFill>
                  <a:srgbClr val="B4541A"/>
                </a:solidFill>
                <a:latin typeface="IBM Plex Sans"/>
              </a:rPr>
              <a:t>CASO</a:t>
            </a:r>
          </a:p>
          <a:p>
            <a:pPr algn="l">
              <a:spcBef>
                <a:spcPts val="600"/>
              </a:spcBef>
            </a:pPr>
            <a:r>
              <a:rPr sz="1400" b="0" dirty="0" err="1">
                <a:solidFill>
                  <a:srgbClr val="0E2A47"/>
                </a:solidFill>
                <a:latin typeface="IBM Plex Sans"/>
              </a:rPr>
              <a:t>Mujer</a:t>
            </a:r>
            <a:r>
              <a:rPr sz="1400" b="0" dirty="0">
                <a:solidFill>
                  <a:srgbClr val="0E2A47"/>
                </a:solidFill>
                <a:latin typeface="IBM Plex Sans"/>
              </a:rPr>
              <a:t> de 58 </a:t>
            </a:r>
            <a:r>
              <a:rPr sz="1400" b="0" dirty="0" err="1">
                <a:solidFill>
                  <a:srgbClr val="0E2A47"/>
                </a:solidFill>
                <a:latin typeface="IBM Plex Sans"/>
              </a:rPr>
              <a:t>años</a:t>
            </a:r>
            <a:r>
              <a:rPr sz="1400" b="0" dirty="0">
                <a:solidFill>
                  <a:srgbClr val="0E2A47"/>
                </a:solidFill>
                <a:latin typeface="IBM Plex Sans"/>
              </a:rPr>
              <a:t> con </a:t>
            </a:r>
            <a:r>
              <a:rPr sz="1400" b="0" dirty="0" err="1">
                <a:solidFill>
                  <a:srgbClr val="0E2A47"/>
                </a:solidFill>
                <a:latin typeface="IBM Plex Sans"/>
              </a:rPr>
              <a:t>neumonía</a:t>
            </a:r>
            <a:r>
              <a:rPr sz="1400" b="0" dirty="0">
                <a:solidFill>
                  <a:srgbClr val="0E2A47"/>
                </a:solidFill>
                <a:latin typeface="IBM Plex Sans"/>
              </a:rPr>
              <a:t> y shock </a:t>
            </a:r>
            <a:r>
              <a:rPr sz="1400" b="0" dirty="0" err="1">
                <a:solidFill>
                  <a:srgbClr val="0E2A47"/>
                </a:solidFill>
                <a:latin typeface="IBM Plex Sans"/>
              </a:rPr>
              <a:t>séptico</a:t>
            </a:r>
            <a:r>
              <a:rPr sz="1400" b="0" dirty="0">
                <a:solidFill>
                  <a:srgbClr val="0E2A47"/>
                </a:solidFill>
                <a:latin typeface="IBM Plex Sans"/>
              </a:rPr>
              <a:t>.</a:t>
            </a:r>
          </a:p>
          <a:p>
            <a:pPr algn="l">
              <a:spcBef>
                <a:spcPts val="600"/>
              </a:spcBef>
            </a:pPr>
            <a:r>
              <a:rPr sz="1400" b="0" dirty="0" err="1">
                <a:solidFill>
                  <a:srgbClr val="0E2A47"/>
                </a:solidFill>
                <a:latin typeface="IBM Plex Sans"/>
              </a:rPr>
              <a:t>Ya</a:t>
            </a:r>
            <a:r>
              <a:rPr sz="1400" b="0" dirty="0">
                <a:solidFill>
                  <a:srgbClr val="0E2A47"/>
                </a:solidFill>
                <a:latin typeface="IBM Plex Sans"/>
              </a:rPr>
              <a:t> </a:t>
            </a:r>
            <a:r>
              <a:rPr sz="1400" b="0" dirty="0" err="1">
                <a:solidFill>
                  <a:srgbClr val="0E2A47"/>
                </a:solidFill>
                <a:latin typeface="IBM Plex Sans"/>
              </a:rPr>
              <a:t>recibió</a:t>
            </a:r>
            <a:r>
              <a:rPr sz="1400" b="0" dirty="0">
                <a:solidFill>
                  <a:srgbClr val="0E2A47"/>
                </a:solidFill>
                <a:latin typeface="IBM Plex Sans"/>
              </a:rPr>
              <a:t> 2 L de </a:t>
            </a:r>
            <a:r>
              <a:rPr sz="1400" b="0" dirty="0" err="1">
                <a:solidFill>
                  <a:srgbClr val="0E2A47"/>
                </a:solidFill>
                <a:latin typeface="IBM Plex Sans"/>
              </a:rPr>
              <a:t>cristaloides</a:t>
            </a:r>
            <a:r>
              <a:rPr sz="1400" b="0" dirty="0">
                <a:solidFill>
                  <a:srgbClr val="0E2A47"/>
                </a:solidFill>
                <a:latin typeface="IBM Plex Sans"/>
              </a:rPr>
              <a:t> </a:t>
            </a:r>
            <a:r>
              <a:rPr sz="1400" b="0" dirty="0" err="1">
                <a:solidFill>
                  <a:srgbClr val="0E2A47"/>
                </a:solidFill>
                <a:latin typeface="IBM Plex Sans"/>
              </a:rPr>
              <a:t>en</a:t>
            </a:r>
            <a:r>
              <a:rPr sz="1400" b="0" dirty="0">
                <a:solidFill>
                  <a:srgbClr val="0E2A47"/>
                </a:solidFill>
                <a:latin typeface="IBM Plex Sans"/>
              </a:rPr>
              <a:t> </a:t>
            </a:r>
            <a:r>
              <a:rPr sz="1400" b="0" dirty="0" err="1">
                <a:solidFill>
                  <a:srgbClr val="0E2A47"/>
                </a:solidFill>
                <a:latin typeface="IBM Plex Sans"/>
              </a:rPr>
              <a:t>urgencias</a:t>
            </a:r>
            <a:r>
              <a:rPr sz="1400" b="0" dirty="0">
                <a:solidFill>
                  <a:srgbClr val="0E2A47"/>
                </a:solidFill>
                <a:latin typeface="IBM Plex Sans"/>
              </a:rPr>
              <a:t>.</a:t>
            </a:r>
          </a:p>
          <a:p>
            <a:pPr algn="l">
              <a:spcBef>
                <a:spcPts val="600"/>
              </a:spcBef>
            </a:pPr>
            <a:r>
              <a:rPr sz="1400" b="0" dirty="0" err="1">
                <a:solidFill>
                  <a:srgbClr val="0E2A47"/>
                </a:solidFill>
                <a:latin typeface="IBM Plex Sans"/>
              </a:rPr>
              <a:t>Elevación</a:t>
            </a:r>
            <a:r>
              <a:rPr sz="1400" b="0" dirty="0">
                <a:solidFill>
                  <a:srgbClr val="0E2A47"/>
                </a:solidFill>
                <a:latin typeface="IBM Plex Sans"/>
              </a:rPr>
              <a:t> </a:t>
            </a:r>
            <a:r>
              <a:rPr sz="1400" b="0" dirty="0" err="1">
                <a:solidFill>
                  <a:srgbClr val="0E2A47"/>
                </a:solidFill>
                <a:latin typeface="IBM Plex Sans"/>
              </a:rPr>
              <a:t>pasiva</a:t>
            </a:r>
            <a:r>
              <a:rPr sz="1400" b="0" dirty="0">
                <a:solidFill>
                  <a:srgbClr val="0E2A47"/>
                </a:solidFill>
                <a:latin typeface="IBM Plex Sans"/>
              </a:rPr>
              <a:t> de </a:t>
            </a:r>
            <a:r>
              <a:rPr sz="1400" b="0" dirty="0" err="1">
                <a:solidFill>
                  <a:srgbClr val="0E2A47"/>
                </a:solidFill>
                <a:latin typeface="IBM Plex Sans"/>
              </a:rPr>
              <a:t>piernas</a:t>
            </a:r>
            <a:r>
              <a:rPr sz="1400" b="0" dirty="0">
                <a:solidFill>
                  <a:srgbClr val="0E2A47"/>
                </a:solidFill>
                <a:latin typeface="IBM Plex Sans"/>
              </a:rPr>
              <a:t>: </a:t>
            </a:r>
            <a:r>
              <a:rPr sz="1400" b="0" dirty="0" err="1">
                <a:solidFill>
                  <a:srgbClr val="0E2A47"/>
                </a:solidFill>
                <a:latin typeface="IBM Plex Sans"/>
              </a:rPr>
              <a:t>positiva</a:t>
            </a:r>
            <a:r>
              <a:rPr sz="1400" b="0" dirty="0">
                <a:solidFill>
                  <a:srgbClr val="0E2A47"/>
                </a:solidFill>
                <a:latin typeface="IBM Plex Sans"/>
              </a:rPr>
              <a:t>.</a:t>
            </a:r>
          </a:p>
        </p:txBody>
      </p:sp>
      <p:sp>
        <p:nvSpPr>
          <p:cNvPr id="34" name="TextBox 33"/>
          <p:cNvSpPr txBox="1"/>
          <p:nvPr/>
        </p:nvSpPr>
        <p:spPr>
          <a:xfrm>
            <a:off x="6412800" y="2920000"/>
            <a:ext cx="4966400" cy="300000"/>
          </a:xfrm>
          <a:prstGeom prst="rect">
            <a:avLst/>
          </a:prstGeom>
          <a:noFill/>
        </p:spPr>
        <p:txBody>
          <a:bodyPr wrap="square" lIns="0" rIns="0" anchor="t">
            <a:spAutoFit/>
          </a:bodyPr>
          <a:lstStyle/>
          <a:p>
            <a:pPr algn="l"/>
            <a:r>
              <a:rPr sz="1400" b="1">
                <a:solidFill>
                  <a:srgbClr val="0E2A47"/>
                </a:solidFill>
                <a:latin typeface="IBM Plex Sans"/>
              </a:rPr>
              <a:t>¿Cuál es el siguiente paso?</a:t>
            </a:r>
          </a:p>
        </p:txBody>
      </p:sp>
      <p:sp>
        <p:nvSpPr>
          <p:cNvPr id="35" name="Rounded Rectangle 34"/>
          <p:cNvSpPr/>
          <p:nvPr/>
        </p:nvSpPr>
        <p:spPr>
          <a:xfrm>
            <a:off x="6412800" y="3300000"/>
            <a:ext cx="4966400" cy="580000"/>
          </a:xfrm>
          <a:prstGeom prst="roundRect">
            <a:avLst>
              <a:gd name="adj" fmla="val 15000"/>
            </a:avLst>
          </a:prstGeom>
          <a:solidFill>
            <a:srgbClr val="FFFFFF"/>
          </a:solidFill>
          <a:ln w="19050">
            <a:solidFill>
              <a:srgbClr val="C9D6E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Oval 35"/>
          <p:cNvSpPr/>
          <p:nvPr/>
        </p:nvSpPr>
        <p:spPr>
          <a:xfrm>
            <a:off x="6512800" y="3390000"/>
            <a:ext cx="400000" cy="400000"/>
          </a:xfrm>
          <a:prstGeom prst="ellipse">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wrap="square" lIns="0" rIns="0" rtlCol="0" anchor="ctr"/>
          <a:lstStyle/>
          <a:p>
            <a:pPr algn="ctr"/>
            <a:r>
              <a:rPr sz="1400" b="1">
                <a:solidFill>
                  <a:srgbClr val="FFFFFF"/>
                </a:solidFill>
                <a:latin typeface="IBM Plex Sans"/>
              </a:rPr>
              <a:t>A</a:t>
            </a:r>
          </a:p>
        </p:txBody>
      </p:sp>
      <p:sp>
        <p:nvSpPr>
          <p:cNvPr id="37" name="TextBox 36"/>
          <p:cNvSpPr txBox="1"/>
          <p:nvPr/>
        </p:nvSpPr>
        <p:spPr>
          <a:xfrm>
            <a:off x="7032800" y="3300000"/>
            <a:ext cx="4246400" cy="580000"/>
          </a:xfrm>
          <a:prstGeom prst="rect">
            <a:avLst/>
          </a:prstGeom>
          <a:noFill/>
        </p:spPr>
        <p:txBody>
          <a:bodyPr wrap="square" lIns="0" rIns="0" anchor="ctr">
            <a:spAutoFit/>
          </a:bodyPr>
          <a:lstStyle/>
          <a:p>
            <a:pPr algn="l"/>
            <a:r>
              <a:rPr sz="1300" b="0">
                <a:solidFill>
                  <a:srgbClr val="0E2A47"/>
                </a:solidFill>
                <a:latin typeface="IBM Plex Sans"/>
              </a:rPr>
              <a:t>Subir noradrenalina hasta PAD &gt; 50</a:t>
            </a:r>
          </a:p>
        </p:txBody>
      </p:sp>
      <p:sp>
        <p:nvSpPr>
          <p:cNvPr id="38" name="Rounded Rectangle 37"/>
          <p:cNvSpPr/>
          <p:nvPr/>
        </p:nvSpPr>
        <p:spPr>
          <a:xfrm>
            <a:off x="6412800" y="3960000"/>
            <a:ext cx="4966400" cy="580000"/>
          </a:xfrm>
          <a:prstGeom prst="roundRect">
            <a:avLst>
              <a:gd name="adj" fmla="val 15000"/>
            </a:avLst>
          </a:prstGeom>
          <a:solidFill>
            <a:srgbClr val="FFFFFF"/>
          </a:solidFill>
          <a:ln w="19050">
            <a:solidFill>
              <a:srgbClr val="C9D6E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Oval 38"/>
          <p:cNvSpPr/>
          <p:nvPr/>
        </p:nvSpPr>
        <p:spPr>
          <a:xfrm>
            <a:off x="6512800" y="4050000"/>
            <a:ext cx="400000" cy="400000"/>
          </a:xfrm>
          <a:prstGeom prst="ellipse">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wrap="square" lIns="0" rIns="0" rtlCol="0" anchor="ctr"/>
          <a:lstStyle/>
          <a:p>
            <a:pPr algn="ctr"/>
            <a:r>
              <a:rPr sz="1400" b="1">
                <a:solidFill>
                  <a:srgbClr val="FFFFFF"/>
                </a:solidFill>
                <a:latin typeface="IBM Plex Sans"/>
              </a:rPr>
              <a:t>B</a:t>
            </a:r>
          </a:p>
        </p:txBody>
      </p:sp>
      <p:sp>
        <p:nvSpPr>
          <p:cNvPr id="40" name="TextBox 39"/>
          <p:cNvSpPr txBox="1"/>
          <p:nvPr/>
        </p:nvSpPr>
        <p:spPr>
          <a:xfrm>
            <a:off x="7032800" y="3960000"/>
            <a:ext cx="4246400" cy="580000"/>
          </a:xfrm>
          <a:prstGeom prst="rect">
            <a:avLst/>
          </a:prstGeom>
          <a:noFill/>
        </p:spPr>
        <p:txBody>
          <a:bodyPr wrap="square" lIns="0" rIns="0" anchor="ctr">
            <a:spAutoFit/>
          </a:bodyPr>
          <a:lstStyle/>
          <a:p>
            <a:pPr algn="l"/>
            <a:r>
              <a:rPr sz="1300" b="0">
                <a:solidFill>
                  <a:srgbClr val="0E2A47"/>
                </a:solidFill>
                <a:latin typeface="IBM Plex Sans"/>
              </a:rPr>
              <a:t>Reto de fluidos de 500 mL y reevaluar el CRT</a:t>
            </a:r>
          </a:p>
        </p:txBody>
      </p:sp>
      <p:sp>
        <p:nvSpPr>
          <p:cNvPr id="41" name="Rounded Rectangle 40"/>
          <p:cNvSpPr/>
          <p:nvPr/>
        </p:nvSpPr>
        <p:spPr>
          <a:xfrm>
            <a:off x="6412800" y="4620000"/>
            <a:ext cx="4966400" cy="580000"/>
          </a:xfrm>
          <a:prstGeom prst="roundRect">
            <a:avLst>
              <a:gd name="adj" fmla="val 15000"/>
            </a:avLst>
          </a:prstGeom>
          <a:solidFill>
            <a:srgbClr val="FFFFFF"/>
          </a:solidFill>
          <a:ln w="19050">
            <a:solidFill>
              <a:srgbClr val="C9D6E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Oval 41"/>
          <p:cNvSpPr/>
          <p:nvPr/>
        </p:nvSpPr>
        <p:spPr>
          <a:xfrm>
            <a:off x="6512800" y="4710000"/>
            <a:ext cx="400000" cy="400000"/>
          </a:xfrm>
          <a:prstGeom prst="ellipse">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wrap="square" lIns="0" rIns="0" rtlCol="0" anchor="ctr"/>
          <a:lstStyle/>
          <a:p>
            <a:pPr algn="ctr"/>
            <a:r>
              <a:rPr sz="1400" b="1">
                <a:solidFill>
                  <a:srgbClr val="FFFFFF"/>
                </a:solidFill>
                <a:latin typeface="IBM Plex Sans"/>
              </a:rPr>
              <a:t>C</a:t>
            </a:r>
          </a:p>
        </p:txBody>
      </p:sp>
      <p:sp>
        <p:nvSpPr>
          <p:cNvPr id="43" name="TextBox 42"/>
          <p:cNvSpPr txBox="1"/>
          <p:nvPr/>
        </p:nvSpPr>
        <p:spPr>
          <a:xfrm>
            <a:off x="7032800" y="4620000"/>
            <a:ext cx="4246400" cy="580000"/>
          </a:xfrm>
          <a:prstGeom prst="rect">
            <a:avLst/>
          </a:prstGeom>
          <a:noFill/>
        </p:spPr>
        <p:txBody>
          <a:bodyPr wrap="square" lIns="0" rIns="0" anchor="ctr">
            <a:spAutoFit/>
          </a:bodyPr>
          <a:lstStyle/>
          <a:p>
            <a:pPr algn="l"/>
            <a:r>
              <a:rPr sz="1300" b="0">
                <a:solidFill>
                  <a:srgbClr val="0E2A47"/>
                </a:solidFill>
                <a:latin typeface="IBM Plex Sans"/>
              </a:rPr>
              <a:t>Iniciar dobutamina 5 µg/kg/min</a:t>
            </a:r>
          </a:p>
        </p:txBody>
      </p:sp>
      <p:sp>
        <p:nvSpPr>
          <p:cNvPr id="44" name="Rounded Rectangle 43"/>
          <p:cNvSpPr/>
          <p:nvPr/>
        </p:nvSpPr>
        <p:spPr>
          <a:xfrm>
            <a:off x="812800" y="5380000"/>
            <a:ext cx="10566400" cy="620000"/>
          </a:xfrm>
          <a:prstGeom prst="roundRect">
            <a:avLst>
              <a:gd name="adj" fmla="val 12000"/>
            </a:avLst>
          </a:prstGeom>
          <a:solidFill>
            <a:srgbClr val="FDEEDF"/>
          </a:solidFill>
          <a:ln>
            <a:noFill/>
          </a:ln>
          <a:effectLst/>
        </p:spPr>
        <p:style>
          <a:lnRef idx="1">
            <a:schemeClr val="accent1"/>
          </a:lnRef>
          <a:fillRef idx="3">
            <a:schemeClr val="accent1"/>
          </a:fillRef>
          <a:effectRef idx="2">
            <a:schemeClr val="accent1"/>
          </a:effectRef>
          <a:fontRef idx="minor">
            <a:schemeClr val="lt1"/>
          </a:fontRef>
        </p:style>
        <p:txBody>
          <a:bodyPr wrap="square" lIns="228600" rIns="228600" rtlCol="0" anchor="ctr"/>
          <a:lstStyle/>
          <a:p>
            <a:pPr algn="l"/>
            <a:r>
              <a:rPr sz="1300" b="1">
                <a:solidFill>
                  <a:srgbClr val="8A3E12"/>
                </a:solidFill>
                <a:latin typeface="IBM Plex Sans"/>
              </a:rPr>
              <a:t>Antes de responder, calcula: </a:t>
            </a:r>
            <a:r>
              <a:rPr sz="1300" b="0">
                <a:solidFill>
                  <a:srgbClr val="3D4B5C"/>
                </a:solidFill>
                <a:latin typeface="IBM Plex Sans"/>
              </a:rPr>
              <a:t>PP = PAS − PAD  ·  ¿PAD &lt; 50?  ·  DSI = FC / PAD  ·  ¿en qué nivel del algoritmo está?</a:t>
            </a:r>
          </a:p>
        </p:txBody>
      </p:sp>
      <p:sp>
        <p:nvSpPr>
          <p:cNvPr id="45" name="Pie Jorge Roja"/>
          <p:cNvSpPr txBox="1"/>
          <p:nvPr/>
        </p:nvSpPr>
        <p:spPr>
          <a:xfrm>
            <a:off x="812800" y="6400000"/>
            <a:ext cx="4000000" cy="260000"/>
          </a:xfrm>
          <a:prstGeom prst="rect">
            <a:avLst/>
          </a:prstGeom>
          <a:noFill/>
        </p:spPr>
        <p:txBody>
          <a:bodyPr wrap="square" anchor="ctr" lIns="0" rIns="0" tIns="0" bIns="0">
            <a:spAutoFit/>
          </a:bodyPr>
          <a:lstStyle/>
          <a:p>
            <a:pPr algn="l"/>
            <a:r>
              <a:rPr sz="1050">
                <a:solidFill>
                  <a:srgbClr val="5E6A78"/>
                </a:solidFill>
                <a:latin typeface="IBM Plex Sans"/>
              </a:rPr>
              <a:t>Jorge Rojas Rodríguez</a:t>
            </a:r>
          </a:p>
        </p:txBody>
      </p:sp>
      <p:sp>
        <p:nvSpPr>
          <p:cNvPr id="46" name="Pie 30"/>
          <p:cNvSpPr txBox="1"/>
          <p:nvPr/>
        </p:nvSpPr>
        <p:spPr>
          <a:xfrm>
            <a:off x="5596000" y="6400000"/>
            <a:ext cx="1000000" cy="260000"/>
          </a:xfrm>
          <a:prstGeom prst="rect">
            <a:avLst/>
          </a:prstGeom>
          <a:noFill/>
        </p:spPr>
        <p:txBody>
          <a:bodyPr wrap="square" anchor="ctr" lIns="0" rIns="0" tIns="0" bIns="0">
            <a:spAutoFit/>
          </a:bodyPr>
          <a:lstStyle/>
          <a:p>
            <a:pPr algn="ctr"/>
            <a:r>
              <a:rPr sz="1050">
                <a:solidFill>
                  <a:srgbClr val="5E6A78"/>
                </a:solidFill>
                <a:latin typeface="IBM Plex Sans"/>
              </a:rPr>
              <a:t>30</a:t>
            </a:r>
          </a:p>
        </p:txBody>
      </p:sp>
      <p:sp>
        <p:nvSpPr>
          <p:cNvPr id="47" name="Pie MedicinaCa"/>
          <p:cNvSpPr txBox="1"/>
          <p:nvPr/>
        </p:nvSpPr>
        <p:spPr>
          <a:xfrm>
            <a:off x="7379200" y="6400000"/>
            <a:ext cx="4000000" cy="260000"/>
          </a:xfrm>
          <a:prstGeom prst="rect">
            <a:avLst/>
          </a:prstGeom>
          <a:noFill/>
        </p:spPr>
        <p:txBody>
          <a:bodyPr wrap="square" anchor="ctr" lIns="0" rIns="0" tIns="0" bIns="0">
            <a:spAutoFit/>
          </a:bodyPr>
          <a:lstStyle/>
          <a:p>
            <a:pPr algn="r"/>
            <a:r>
              <a:rPr sz="1050">
                <a:solidFill>
                  <a:srgbClr val="5E6A78"/>
                </a:solidFill>
                <a:latin typeface="IBM Plex Sans"/>
              </a:rPr>
              <a:t>MedicinaCardiometabolica.com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812800" y="812800"/>
            <a:ext cx="457200" cy="50800"/>
          </a:xfrm>
          <a:prstGeom prst="roundRect">
            <a:avLst>
              <a:gd name="adj" fmla="val 50000"/>
            </a:avLst>
          </a:prstGeom>
          <a:solidFill>
            <a:srgbClr val="E07B24"/>
          </a:solidFill>
          <a:ln/>
        </p:spPr>
        <p:txBody>
          <a:bodyPr/>
          <a:lstStyle/>
          <a:p>
            <a:endParaRPr/>
          </a:p>
        </p:txBody>
      </p:sp>
      <p:sp>
        <p:nvSpPr>
          <p:cNvPr id="3" name="Text 1"/>
          <p:cNvSpPr/>
          <p:nvPr/>
        </p:nvSpPr>
        <p:spPr>
          <a:xfrm>
            <a:off x="812800" y="9525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B4541A"/>
                </a:solidFill>
                <a:latin typeface="IBM Plex Sans" pitchFamily="34" charset="0"/>
                <a:ea typeface="IBM Plex Sans" pitchFamily="34" charset="-122"/>
                <a:cs typeface="IBM Plex Sans" pitchFamily="34" charset="-120"/>
              </a:rPr>
              <a:t>INTEGRACIÓN · EJERCICIO 2 DE 4</a:t>
            </a:r>
            <a:endParaRPr lang="en-US" sz="1200" dirty="0"/>
          </a:p>
        </p:txBody>
      </p:sp>
      <p:sp>
        <p:nvSpPr>
          <p:cNvPr id="4" name="Text 2"/>
          <p:cNvSpPr>
            <a:spLocks noGrp="1"/>
          </p:cNvSpPr>
          <p:nvPr>
            <p:ph type="title"/>
          </p:nvPr>
        </p:nvSpPr>
        <p:spPr>
          <a:xfrm>
            <a:off x="812800" y="1254720"/>
            <a:ext cx="10883392" cy="444500"/>
          </a:xfrm>
          <a:prstGeom prst="rect">
            <a:avLst/>
          </a:prstGeom>
          <a:noFill/>
          <a:ln/>
        </p:spPr>
        <p:txBody>
          <a:bodyPr wrap="square" lIns="0" tIns="0" rIns="0" bIns="0" rtlCol="0" anchor="t">
            <a:normAutofit/>
          </a:bodyPr>
          <a:lstStyle/>
          <a:p>
            <a:pPr marL="0" indent="0" algn="l">
              <a:lnSpc>
                <a:spcPts val="3300"/>
              </a:lnSpc>
              <a:buNone/>
            </a:pPr>
            <a:r>
              <a:rPr lang="en-US" sz="3000" b="1" i="0" dirty="0">
                <a:solidFill>
                  <a:srgbClr val="0E2A47"/>
                </a:solidFill>
                <a:latin typeface="Source Serif 4" pitchFamily="18" charset="0"/>
                <a:ea typeface="Source Serif 4" pitchFamily="18" charset="-122"/>
                <a:cs typeface="Source Serif 4" pitchFamily="18" charset="-120"/>
              </a:rPr>
              <a:t>Ejercicio 2 · ¿Qué hacemos ahora?</a:t>
            </a:r>
            <a:endParaRPr lang="en-US" sz="3000" dirty="0"/>
          </a:p>
        </p:txBody>
      </p:sp>
      <p:sp>
        <p:nvSpPr>
          <p:cNvPr id="26" name="Text 23"/>
          <p:cNvSpPr/>
          <p:nvPr/>
        </p:nvSpPr>
        <p:spPr>
          <a:xfrm>
            <a:off x="812800" y="6100000"/>
            <a:ext cx="10883392" cy="238720"/>
          </a:xfrm>
          <a:prstGeom prst="rect">
            <a:avLst/>
          </a:prstGeom>
          <a:noFill/>
          <a:ln/>
        </p:spPr>
        <p:txBody>
          <a:bodyPr wrap="square" lIns="0" tIns="0" rIns="0" bIns="0" rtlCol="0" anchor="t">
            <a:normAutofit/>
          </a:bodyPr>
          <a:lstStyle/>
          <a:p>
            <a:pPr marL="0" indent="0" algn="l">
              <a:lnSpc>
                <a:spcPts val="1680"/>
              </a:lnSpc>
              <a:buNone/>
            </a:pPr>
            <a:r>
              <a:rPr lang="en-US" sz="1000" dirty="0">
                <a:solidFill>
                  <a:srgbClr val="5E6A78"/>
                </a:solidFill>
                <a:latin typeface="IBM Plex Sans" pitchFamily="34" charset="0"/>
                <a:ea typeface="IBM Plex Sans" pitchFamily="34" charset="-122"/>
                <a:cs typeface="IBM Plex Sans" pitchFamily="34" charset="-120"/>
              </a:rPr>
              <a:t>Caso docente</a:t>
            </a:r>
            <a:endParaRPr lang="en-US" sz="1200" dirty="0"/>
          </a:p>
        </p:txBody>
      </p:sp>
      <p:sp>
        <p:nvSpPr>
          <p:cNvPr id="27" name="Rounded Rectangle 26"/>
          <p:cNvSpPr/>
          <p:nvPr/>
        </p:nvSpPr>
        <p:spPr>
          <a:xfrm>
            <a:off x="812800" y="1840000"/>
            <a:ext cx="10566400" cy="900000"/>
          </a:xfrm>
          <a:prstGeom prst="roundRect">
            <a:avLst>
              <a:gd name="adj" fmla="val 10000"/>
            </a:avLst>
          </a:prstGeom>
          <a:solidFill>
            <a:srgbClr val="0B16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812800" y="1900000"/>
            <a:ext cx="2113280" cy="800000"/>
          </a:xfrm>
          <a:prstGeom prst="rect">
            <a:avLst/>
          </a:prstGeom>
          <a:noFill/>
        </p:spPr>
        <p:txBody>
          <a:bodyPr wrap="square" lIns="182880" rIns="182880" anchor="ctr">
            <a:spAutoFit/>
          </a:bodyPr>
          <a:lstStyle/>
          <a:p>
            <a:pPr algn="l"/>
            <a:r>
              <a:rPr sz="1050" b="0">
                <a:solidFill>
                  <a:srgbClr val="9AA8B6"/>
                </a:solidFill>
                <a:latin typeface="IBM Plex Sans"/>
              </a:rPr>
              <a:t>PA</a:t>
            </a:r>
          </a:p>
          <a:p>
            <a:pPr algn="l"/>
            <a:r>
              <a:rPr sz="2400" b="1">
                <a:solidFill>
                  <a:srgbClr val="FF6B6B"/>
                </a:solidFill>
                <a:latin typeface="IBM Plex Sans"/>
              </a:rPr>
              <a:t>115/45</a:t>
            </a:r>
            <a:r>
              <a:rPr sz="1050" b="0">
                <a:solidFill>
                  <a:srgbClr val="9AA8B6"/>
                </a:solidFill>
                <a:latin typeface="IBM Plex Sans"/>
              </a:rPr>
              <a:t>  PAM 68</a:t>
            </a:r>
          </a:p>
        </p:txBody>
      </p:sp>
      <p:sp>
        <p:nvSpPr>
          <p:cNvPr id="29" name="TextBox 28"/>
          <p:cNvSpPr txBox="1"/>
          <p:nvPr/>
        </p:nvSpPr>
        <p:spPr>
          <a:xfrm>
            <a:off x="2926080" y="1900000"/>
            <a:ext cx="2113280" cy="800000"/>
          </a:xfrm>
          <a:prstGeom prst="rect">
            <a:avLst/>
          </a:prstGeom>
          <a:noFill/>
        </p:spPr>
        <p:txBody>
          <a:bodyPr wrap="square" lIns="182880" rIns="182880" anchor="ctr">
            <a:spAutoFit/>
          </a:bodyPr>
          <a:lstStyle/>
          <a:p>
            <a:pPr algn="l"/>
            <a:r>
              <a:rPr sz="1050" b="0">
                <a:solidFill>
                  <a:srgbClr val="9AA8B6"/>
                </a:solidFill>
                <a:latin typeface="IBM Plex Sans"/>
              </a:rPr>
              <a:t>FC</a:t>
            </a:r>
          </a:p>
          <a:p>
            <a:pPr algn="l"/>
            <a:r>
              <a:rPr sz="2400" b="1">
                <a:solidFill>
                  <a:srgbClr val="4ADE80"/>
                </a:solidFill>
                <a:latin typeface="IBM Plex Sans"/>
              </a:rPr>
              <a:t>118</a:t>
            </a:r>
            <a:r>
              <a:rPr sz="1050" b="0">
                <a:solidFill>
                  <a:srgbClr val="9AA8B6"/>
                </a:solidFill>
                <a:latin typeface="IBM Plex Sans"/>
              </a:rPr>
              <a:t>  lpm</a:t>
            </a:r>
          </a:p>
        </p:txBody>
      </p:sp>
      <p:sp>
        <p:nvSpPr>
          <p:cNvPr id="30" name="TextBox 29"/>
          <p:cNvSpPr txBox="1"/>
          <p:nvPr/>
        </p:nvSpPr>
        <p:spPr>
          <a:xfrm>
            <a:off x="5039360" y="1900000"/>
            <a:ext cx="2113280" cy="800000"/>
          </a:xfrm>
          <a:prstGeom prst="rect">
            <a:avLst/>
          </a:prstGeom>
          <a:noFill/>
        </p:spPr>
        <p:txBody>
          <a:bodyPr wrap="square" lIns="182880" rIns="182880" anchor="ctr">
            <a:spAutoFit/>
          </a:bodyPr>
          <a:lstStyle/>
          <a:p>
            <a:pPr algn="l"/>
            <a:r>
              <a:rPr sz="1050" b="0">
                <a:solidFill>
                  <a:srgbClr val="9AA8B6"/>
                </a:solidFill>
                <a:latin typeface="IBM Plex Sans"/>
              </a:rPr>
              <a:t>CRT</a:t>
            </a:r>
          </a:p>
          <a:p>
            <a:pPr algn="l"/>
            <a:r>
              <a:rPr sz="2400" b="1">
                <a:solidFill>
                  <a:srgbClr val="F59E0B"/>
                </a:solidFill>
                <a:latin typeface="IBM Plex Sans"/>
              </a:rPr>
              <a:t>5 s</a:t>
            </a:r>
          </a:p>
        </p:txBody>
      </p:sp>
      <p:sp>
        <p:nvSpPr>
          <p:cNvPr id="31" name="TextBox 30"/>
          <p:cNvSpPr txBox="1"/>
          <p:nvPr/>
        </p:nvSpPr>
        <p:spPr>
          <a:xfrm>
            <a:off x="7152640" y="1900000"/>
            <a:ext cx="2113280" cy="800000"/>
          </a:xfrm>
          <a:prstGeom prst="rect">
            <a:avLst/>
          </a:prstGeom>
          <a:noFill/>
        </p:spPr>
        <p:txBody>
          <a:bodyPr wrap="square" lIns="182880" rIns="182880" anchor="ctr">
            <a:spAutoFit/>
          </a:bodyPr>
          <a:lstStyle/>
          <a:p>
            <a:pPr algn="l"/>
            <a:r>
              <a:rPr sz="1050" b="0">
                <a:solidFill>
                  <a:srgbClr val="9AA8B6"/>
                </a:solidFill>
                <a:latin typeface="IBM Plex Sans"/>
              </a:rPr>
              <a:t>Lactato</a:t>
            </a:r>
          </a:p>
          <a:p>
            <a:pPr algn="l"/>
            <a:r>
              <a:rPr sz="2400" b="1">
                <a:solidFill>
                  <a:srgbClr val="60A5FA"/>
                </a:solidFill>
                <a:latin typeface="IBM Plex Sans"/>
              </a:rPr>
              <a:t>4,2</a:t>
            </a:r>
            <a:r>
              <a:rPr sz="1050" b="0">
                <a:solidFill>
                  <a:srgbClr val="9AA8B6"/>
                </a:solidFill>
                <a:latin typeface="IBM Plex Sans"/>
              </a:rPr>
              <a:t>  mmol/L</a:t>
            </a:r>
          </a:p>
        </p:txBody>
      </p:sp>
      <p:sp>
        <p:nvSpPr>
          <p:cNvPr id="32" name="TextBox 31"/>
          <p:cNvSpPr txBox="1"/>
          <p:nvPr/>
        </p:nvSpPr>
        <p:spPr>
          <a:xfrm>
            <a:off x="9265920" y="1900000"/>
            <a:ext cx="2113280" cy="800000"/>
          </a:xfrm>
          <a:prstGeom prst="rect">
            <a:avLst/>
          </a:prstGeom>
          <a:noFill/>
        </p:spPr>
        <p:txBody>
          <a:bodyPr wrap="square" lIns="182880" rIns="182880" anchor="ctr">
            <a:spAutoFit/>
          </a:bodyPr>
          <a:lstStyle/>
          <a:p>
            <a:pPr algn="l"/>
            <a:r>
              <a:rPr sz="1050" b="0">
                <a:solidFill>
                  <a:srgbClr val="9AA8B6"/>
                </a:solidFill>
                <a:latin typeface="IBM Plex Sans"/>
              </a:rPr>
              <a:t>Noradrenalina</a:t>
            </a:r>
          </a:p>
          <a:p>
            <a:pPr algn="l"/>
            <a:r>
              <a:rPr sz="2400" b="1">
                <a:solidFill>
                  <a:srgbClr val="E5E7EB"/>
                </a:solidFill>
                <a:latin typeface="IBM Plex Sans"/>
              </a:rPr>
              <a:t>0,25</a:t>
            </a:r>
            <a:r>
              <a:rPr sz="1050" b="0">
                <a:solidFill>
                  <a:srgbClr val="9AA8B6"/>
                </a:solidFill>
                <a:latin typeface="IBM Plex Sans"/>
              </a:rPr>
              <a:t>  µg/kg/min</a:t>
            </a:r>
          </a:p>
        </p:txBody>
      </p:sp>
      <p:sp>
        <p:nvSpPr>
          <p:cNvPr id="33" name="Rounded Rectangle 32"/>
          <p:cNvSpPr/>
          <p:nvPr/>
        </p:nvSpPr>
        <p:spPr>
          <a:xfrm>
            <a:off x="812800" y="2920000"/>
            <a:ext cx="5350000" cy="2280000"/>
          </a:xfrm>
          <a:prstGeom prst="roundRect">
            <a:avLst>
              <a:gd name="adj" fmla="val 6000"/>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wrap="square" lIns="228600" rIns="228600" rtlCol="0" anchor="t"/>
          <a:lstStyle/>
          <a:p>
            <a:pPr algn="l"/>
            <a:r>
              <a:rPr sz="1050" b="1">
                <a:solidFill>
                  <a:srgbClr val="B4541A"/>
                </a:solidFill>
                <a:latin typeface="IBM Plex Sans"/>
              </a:rPr>
              <a:t>CASO</a:t>
            </a:r>
          </a:p>
          <a:p>
            <a:pPr algn="l">
              <a:spcBef>
                <a:spcPts val="600"/>
              </a:spcBef>
            </a:pPr>
            <a:r>
              <a:rPr sz="1400" b="0">
                <a:solidFill>
                  <a:srgbClr val="0E2A47"/>
                </a:solidFill>
                <a:latin typeface="IBM Plex Sans"/>
              </a:rPr>
              <a:t>Varón de 70 años con pielonefritis obstructiva.</a:t>
            </a:r>
          </a:p>
          <a:p>
            <a:pPr algn="l">
              <a:spcBef>
                <a:spcPts val="600"/>
              </a:spcBef>
            </a:pPr>
            <a:r>
              <a:rPr sz="1400" b="0">
                <a:solidFill>
                  <a:srgbClr val="0E2A47"/>
                </a:solidFill>
                <a:latin typeface="IBM Plex Sans"/>
              </a:rPr>
              <a:t>Recibió 30 mL/kg de cristaloides.</a:t>
            </a:r>
          </a:p>
          <a:p>
            <a:pPr algn="l">
              <a:spcBef>
                <a:spcPts val="600"/>
              </a:spcBef>
            </a:pPr>
            <a:r>
              <a:rPr sz="1400" b="0">
                <a:solidFill>
                  <a:srgbClr val="0E2A47"/>
                </a:solidFill>
                <a:latin typeface="IBM Plex Sans"/>
              </a:rPr>
              <a:t>La PAM está en la meta de 65.</a:t>
            </a:r>
          </a:p>
        </p:txBody>
      </p:sp>
      <p:sp>
        <p:nvSpPr>
          <p:cNvPr id="34" name="TextBox 33"/>
          <p:cNvSpPr txBox="1"/>
          <p:nvPr/>
        </p:nvSpPr>
        <p:spPr>
          <a:xfrm>
            <a:off x="6412800" y="2920000"/>
            <a:ext cx="4966400" cy="300000"/>
          </a:xfrm>
          <a:prstGeom prst="rect">
            <a:avLst/>
          </a:prstGeom>
          <a:noFill/>
        </p:spPr>
        <p:txBody>
          <a:bodyPr wrap="square" lIns="0" rIns="0" anchor="t">
            <a:spAutoFit/>
          </a:bodyPr>
          <a:lstStyle/>
          <a:p>
            <a:pPr algn="l"/>
            <a:r>
              <a:rPr sz="1400" b="1">
                <a:solidFill>
                  <a:srgbClr val="0E2A47"/>
                </a:solidFill>
                <a:latin typeface="IBM Plex Sans"/>
              </a:rPr>
              <a:t>¿Cuál es el siguiente paso?</a:t>
            </a:r>
          </a:p>
        </p:txBody>
      </p:sp>
      <p:sp>
        <p:nvSpPr>
          <p:cNvPr id="35" name="Rounded Rectangle 34"/>
          <p:cNvSpPr/>
          <p:nvPr/>
        </p:nvSpPr>
        <p:spPr>
          <a:xfrm>
            <a:off x="6412800" y="3300000"/>
            <a:ext cx="4966400" cy="580000"/>
          </a:xfrm>
          <a:prstGeom prst="roundRect">
            <a:avLst>
              <a:gd name="adj" fmla="val 15000"/>
            </a:avLst>
          </a:prstGeom>
          <a:solidFill>
            <a:srgbClr val="FFFFFF"/>
          </a:solidFill>
          <a:ln w="19050">
            <a:solidFill>
              <a:srgbClr val="C9D6E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Oval 35"/>
          <p:cNvSpPr/>
          <p:nvPr/>
        </p:nvSpPr>
        <p:spPr>
          <a:xfrm>
            <a:off x="6512800" y="3390000"/>
            <a:ext cx="400000" cy="400000"/>
          </a:xfrm>
          <a:prstGeom prst="ellipse">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wrap="square" lIns="0" rIns="0" rtlCol="0" anchor="ctr"/>
          <a:lstStyle/>
          <a:p>
            <a:pPr algn="ctr"/>
            <a:r>
              <a:rPr sz="1400" b="1">
                <a:solidFill>
                  <a:srgbClr val="FFFFFF"/>
                </a:solidFill>
                <a:latin typeface="IBM Plex Sans"/>
              </a:rPr>
              <a:t>A</a:t>
            </a:r>
          </a:p>
        </p:txBody>
      </p:sp>
      <p:sp>
        <p:nvSpPr>
          <p:cNvPr id="37" name="TextBox 36"/>
          <p:cNvSpPr txBox="1"/>
          <p:nvPr/>
        </p:nvSpPr>
        <p:spPr>
          <a:xfrm>
            <a:off x="7032800" y="3300000"/>
            <a:ext cx="4246400" cy="580000"/>
          </a:xfrm>
          <a:prstGeom prst="rect">
            <a:avLst/>
          </a:prstGeom>
          <a:noFill/>
        </p:spPr>
        <p:txBody>
          <a:bodyPr wrap="square" lIns="0" rIns="0" anchor="ctr">
            <a:spAutoFit/>
          </a:bodyPr>
          <a:lstStyle/>
          <a:p>
            <a:pPr algn="l"/>
            <a:r>
              <a:rPr sz="1300" b="0">
                <a:solidFill>
                  <a:srgbClr val="0E2A47"/>
                </a:solidFill>
                <a:latin typeface="IBM Plex Sans"/>
              </a:rPr>
              <a:t>Subir noradrenalina hasta PAD &gt; 50 y reevaluar el CRT en 1 h</a:t>
            </a:r>
          </a:p>
        </p:txBody>
      </p:sp>
      <p:sp>
        <p:nvSpPr>
          <p:cNvPr id="38" name="Rounded Rectangle 37"/>
          <p:cNvSpPr/>
          <p:nvPr/>
        </p:nvSpPr>
        <p:spPr>
          <a:xfrm>
            <a:off x="6412800" y="3960000"/>
            <a:ext cx="4966400" cy="580000"/>
          </a:xfrm>
          <a:prstGeom prst="roundRect">
            <a:avLst>
              <a:gd name="adj" fmla="val 15000"/>
            </a:avLst>
          </a:prstGeom>
          <a:solidFill>
            <a:srgbClr val="FFFFFF"/>
          </a:solidFill>
          <a:ln w="19050">
            <a:solidFill>
              <a:srgbClr val="C9D6E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Oval 38"/>
          <p:cNvSpPr/>
          <p:nvPr/>
        </p:nvSpPr>
        <p:spPr>
          <a:xfrm>
            <a:off x="6512800" y="4050000"/>
            <a:ext cx="400000" cy="400000"/>
          </a:xfrm>
          <a:prstGeom prst="ellipse">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wrap="square" lIns="0" rIns="0" rtlCol="0" anchor="ctr"/>
          <a:lstStyle/>
          <a:p>
            <a:pPr algn="ctr"/>
            <a:r>
              <a:rPr sz="1400" b="1">
                <a:solidFill>
                  <a:srgbClr val="FFFFFF"/>
                </a:solidFill>
                <a:latin typeface="IBM Plex Sans"/>
              </a:rPr>
              <a:t>B</a:t>
            </a:r>
          </a:p>
        </p:txBody>
      </p:sp>
      <p:sp>
        <p:nvSpPr>
          <p:cNvPr id="40" name="TextBox 39"/>
          <p:cNvSpPr txBox="1"/>
          <p:nvPr/>
        </p:nvSpPr>
        <p:spPr>
          <a:xfrm>
            <a:off x="7032800" y="3960000"/>
            <a:ext cx="4246400" cy="580000"/>
          </a:xfrm>
          <a:prstGeom prst="rect">
            <a:avLst/>
          </a:prstGeom>
          <a:noFill/>
        </p:spPr>
        <p:txBody>
          <a:bodyPr wrap="square" lIns="0" rIns="0" anchor="ctr">
            <a:spAutoFit/>
          </a:bodyPr>
          <a:lstStyle/>
          <a:p>
            <a:pPr algn="l"/>
            <a:r>
              <a:rPr sz="1300" b="0">
                <a:solidFill>
                  <a:srgbClr val="0E2A47"/>
                </a:solidFill>
                <a:latin typeface="IBM Plex Sans"/>
              </a:rPr>
              <a:t>Bolo de 500 mL de cristaloide</a:t>
            </a:r>
          </a:p>
        </p:txBody>
      </p:sp>
      <p:sp>
        <p:nvSpPr>
          <p:cNvPr id="41" name="Rounded Rectangle 40"/>
          <p:cNvSpPr/>
          <p:nvPr/>
        </p:nvSpPr>
        <p:spPr>
          <a:xfrm>
            <a:off x="6412800" y="4620000"/>
            <a:ext cx="4966400" cy="580000"/>
          </a:xfrm>
          <a:prstGeom prst="roundRect">
            <a:avLst>
              <a:gd name="adj" fmla="val 15000"/>
            </a:avLst>
          </a:prstGeom>
          <a:solidFill>
            <a:srgbClr val="FFFFFF"/>
          </a:solidFill>
          <a:ln w="19050">
            <a:solidFill>
              <a:srgbClr val="C9D6E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Oval 41"/>
          <p:cNvSpPr/>
          <p:nvPr/>
        </p:nvSpPr>
        <p:spPr>
          <a:xfrm>
            <a:off x="6512800" y="4710000"/>
            <a:ext cx="400000" cy="400000"/>
          </a:xfrm>
          <a:prstGeom prst="ellipse">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wrap="square" lIns="0" rIns="0" rtlCol="0" anchor="ctr"/>
          <a:lstStyle/>
          <a:p>
            <a:pPr algn="ctr"/>
            <a:r>
              <a:rPr sz="1400" b="1">
                <a:solidFill>
                  <a:srgbClr val="FFFFFF"/>
                </a:solidFill>
                <a:latin typeface="IBM Plex Sans"/>
              </a:rPr>
              <a:t>C</a:t>
            </a:r>
          </a:p>
        </p:txBody>
      </p:sp>
      <p:sp>
        <p:nvSpPr>
          <p:cNvPr id="43" name="TextBox 42"/>
          <p:cNvSpPr txBox="1"/>
          <p:nvPr/>
        </p:nvSpPr>
        <p:spPr>
          <a:xfrm>
            <a:off x="7032800" y="4620000"/>
            <a:ext cx="4246400" cy="580000"/>
          </a:xfrm>
          <a:prstGeom prst="rect">
            <a:avLst/>
          </a:prstGeom>
          <a:noFill/>
        </p:spPr>
        <p:txBody>
          <a:bodyPr wrap="square" lIns="0" rIns="0" anchor="ctr">
            <a:spAutoFit/>
          </a:bodyPr>
          <a:lstStyle/>
          <a:p>
            <a:pPr algn="l"/>
            <a:r>
              <a:rPr sz="1300" b="0">
                <a:solidFill>
                  <a:srgbClr val="0E2A47"/>
                </a:solidFill>
                <a:latin typeface="IBM Plex Sans"/>
              </a:rPr>
              <a:t>Nada más: la PAM ya está en meta</a:t>
            </a:r>
          </a:p>
        </p:txBody>
      </p:sp>
      <p:sp>
        <p:nvSpPr>
          <p:cNvPr id="44" name="Rounded Rectangle 43"/>
          <p:cNvSpPr/>
          <p:nvPr/>
        </p:nvSpPr>
        <p:spPr>
          <a:xfrm>
            <a:off x="812800" y="5380000"/>
            <a:ext cx="10566400" cy="620000"/>
          </a:xfrm>
          <a:prstGeom prst="roundRect">
            <a:avLst>
              <a:gd name="adj" fmla="val 12000"/>
            </a:avLst>
          </a:prstGeom>
          <a:solidFill>
            <a:srgbClr val="FDEEDF"/>
          </a:solidFill>
          <a:ln>
            <a:noFill/>
          </a:ln>
          <a:effectLst/>
        </p:spPr>
        <p:style>
          <a:lnRef idx="1">
            <a:schemeClr val="accent1"/>
          </a:lnRef>
          <a:fillRef idx="3">
            <a:schemeClr val="accent1"/>
          </a:fillRef>
          <a:effectRef idx="2">
            <a:schemeClr val="accent1"/>
          </a:effectRef>
          <a:fontRef idx="minor">
            <a:schemeClr val="lt1"/>
          </a:fontRef>
        </p:style>
        <p:txBody>
          <a:bodyPr wrap="square" lIns="228600" rIns="228600" rtlCol="0" anchor="ctr"/>
          <a:lstStyle/>
          <a:p>
            <a:pPr algn="l"/>
            <a:r>
              <a:rPr sz="1300" b="1">
                <a:solidFill>
                  <a:srgbClr val="8A3E12"/>
                </a:solidFill>
                <a:latin typeface="IBM Plex Sans"/>
              </a:rPr>
              <a:t>Antes de responder, calcula: </a:t>
            </a:r>
            <a:r>
              <a:rPr sz="1300" b="0">
                <a:solidFill>
                  <a:srgbClr val="3D4B5C"/>
                </a:solidFill>
                <a:latin typeface="IBM Plex Sans"/>
              </a:rPr>
              <a:t>PP = PAS − PAD  ·  ¿PAD &lt; 50?  ·  DSI = FC / PAD  ·  ¿en qué nivel del algoritmo está?</a:t>
            </a:r>
          </a:p>
        </p:txBody>
      </p:sp>
      <p:sp>
        <p:nvSpPr>
          <p:cNvPr id="45" name="Pie Jorge Roja"/>
          <p:cNvSpPr txBox="1"/>
          <p:nvPr/>
        </p:nvSpPr>
        <p:spPr>
          <a:xfrm>
            <a:off x="812800" y="6400000"/>
            <a:ext cx="4000000" cy="260000"/>
          </a:xfrm>
          <a:prstGeom prst="rect">
            <a:avLst/>
          </a:prstGeom>
          <a:noFill/>
        </p:spPr>
        <p:txBody>
          <a:bodyPr wrap="square" anchor="ctr" lIns="0" rIns="0" tIns="0" bIns="0">
            <a:spAutoFit/>
          </a:bodyPr>
          <a:lstStyle/>
          <a:p>
            <a:pPr algn="l"/>
            <a:r>
              <a:rPr sz="1050">
                <a:solidFill>
                  <a:srgbClr val="5E6A78"/>
                </a:solidFill>
                <a:latin typeface="IBM Plex Sans"/>
              </a:rPr>
              <a:t>Jorge Rojas Rodríguez</a:t>
            </a:r>
          </a:p>
        </p:txBody>
      </p:sp>
      <p:sp>
        <p:nvSpPr>
          <p:cNvPr id="46" name="Pie 31"/>
          <p:cNvSpPr txBox="1"/>
          <p:nvPr/>
        </p:nvSpPr>
        <p:spPr>
          <a:xfrm>
            <a:off x="5596000" y="6400000"/>
            <a:ext cx="1000000" cy="260000"/>
          </a:xfrm>
          <a:prstGeom prst="rect">
            <a:avLst/>
          </a:prstGeom>
          <a:noFill/>
        </p:spPr>
        <p:txBody>
          <a:bodyPr wrap="square" anchor="ctr" lIns="0" rIns="0" tIns="0" bIns="0">
            <a:spAutoFit/>
          </a:bodyPr>
          <a:lstStyle/>
          <a:p>
            <a:pPr algn="ctr"/>
            <a:r>
              <a:rPr sz="1050">
                <a:solidFill>
                  <a:srgbClr val="5E6A78"/>
                </a:solidFill>
                <a:latin typeface="IBM Plex Sans"/>
              </a:rPr>
              <a:t>31</a:t>
            </a:r>
          </a:p>
        </p:txBody>
      </p:sp>
      <p:sp>
        <p:nvSpPr>
          <p:cNvPr id="47" name="Pie MedicinaCa"/>
          <p:cNvSpPr txBox="1"/>
          <p:nvPr/>
        </p:nvSpPr>
        <p:spPr>
          <a:xfrm>
            <a:off x="7379200" y="6400000"/>
            <a:ext cx="4000000" cy="260000"/>
          </a:xfrm>
          <a:prstGeom prst="rect">
            <a:avLst/>
          </a:prstGeom>
          <a:noFill/>
        </p:spPr>
        <p:txBody>
          <a:bodyPr wrap="square" anchor="ctr" lIns="0" rIns="0" tIns="0" bIns="0">
            <a:spAutoFit/>
          </a:bodyPr>
          <a:lstStyle/>
          <a:p>
            <a:pPr algn="r"/>
            <a:r>
              <a:rPr sz="1050">
                <a:solidFill>
                  <a:srgbClr val="5E6A78"/>
                </a:solidFill>
                <a:latin typeface="IBM Plex Sans"/>
              </a:rPr>
              <a:t>MedicinaCardiometabolica.com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812800" y="812800"/>
            <a:ext cx="457200" cy="50800"/>
          </a:xfrm>
          <a:prstGeom prst="roundRect">
            <a:avLst>
              <a:gd name="adj" fmla="val 50000"/>
            </a:avLst>
          </a:prstGeom>
          <a:solidFill>
            <a:srgbClr val="E07B24"/>
          </a:solidFill>
          <a:ln/>
        </p:spPr>
        <p:txBody>
          <a:bodyPr/>
          <a:lstStyle/>
          <a:p>
            <a:endParaRPr/>
          </a:p>
        </p:txBody>
      </p:sp>
      <p:sp>
        <p:nvSpPr>
          <p:cNvPr id="3" name="Text 1"/>
          <p:cNvSpPr/>
          <p:nvPr/>
        </p:nvSpPr>
        <p:spPr>
          <a:xfrm>
            <a:off x="812800" y="9525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B4541A"/>
                </a:solidFill>
                <a:latin typeface="IBM Plex Sans" pitchFamily="34" charset="0"/>
                <a:ea typeface="IBM Plex Sans" pitchFamily="34" charset="-122"/>
                <a:cs typeface="IBM Plex Sans" pitchFamily="34" charset="-120"/>
              </a:rPr>
              <a:t>INTEGRACIÓN · EJERCICIO 3 DE 4</a:t>
            </a:r>
            <a:endParaRPr lang="en-US" sz="1200" dirty="0"/>
          </a:p>
        </p:txBody>
      </p:sp>
      <p:sp>
        <p:nvSpPr>
          <p:cNvPr id="4" name="Text 2"/>
          <p:cNvSpPr>
            <a:spLocks noGrp="1"/>
          </p:cNvSpPr>
          <p:nvPr>
            <p:ph type="title"/>
          </p:nvPr>
        </p:nvSpPr>
        <p:spPr>
          <a:xfrm>
            <a:off x="812800" y="1254720"/>
            <a:ext cx="10883392" cy="444500"/>
          </a:xfrm>
          <a:prstGeom prst="rect">
            <a:avLst/>
          </a:prstGeom>
          <a:noFill/>
          <a:ln/>
        </p:spPr>
        <p:txBody>
          <a:bodyPr wrap="square" lIns="0" tIns="0" rIns="0" bIns="0" rtlCol="0" anchor="t">
            <a:normAutofit/>
          </a:bodyPr>
          <a:lstStyle/>
          <a:p>
            <a:pPr marL="0" indent="0" algn="l">
              <a:lnSpc>
                <a:spcPts val="3300"/>
              </a:lnSpc>
              <a:buNone/>
            </a:pPr>
            <a:r>
              <a:rPr lang="en-US" sz="3000" b="1" i="0" dirty="0">
                <a:solidFill>
                  <a:srgbClr val="0E2A47"/>
                </a:solidFill>
                <a:latin typeface="Source Serif 4" pitchFamily="18" charset="0"/>
                <a:ea typeface="Source Serif 4" pitchFamily="18" charset="-122"/>
                <a:cs typeface="Source Serif 4" pitchFamily="18" charset="-120"/>
              </a:rPr>
              <a:t>Ejercicio 3 · ¿Qué hacemos ahora?</a:t>
            </a:r>
            <a:endParaRPr lang="en-US" sz="3000" dirty="0"/>
          </a:p>
        </p:txBody>
      </p:sp>
      <p:sp>
        <p:nvSpPr>
          <p:cNvPr id="26" name="Text 23"/>
          <p:cNvSpPr/>
          <p:nvPr/>
        </p:nvSpPr>
        <p:spPr>
          <a:xfrm>
            <a:off x="812800" y="6100000"/>
            <a:ext cx="10883392" cy="238720"/>
          </a:xfrm>
          <a:prstGeom prst="rect">
            <a:avLst/>
          </a:prstGeom>
          <a:noFill/>
          <a:ln/>
        </p:spPr>
        <p:txBody>
          <a:bodyPr wrap="square" lIns="0" tIns="0" rIns="0" bIns="0" rtlCol="0" anchor="t">
            <a:normAutofit/>
          </a:bodyPr>
          <a:lstStyle/>
          <a:p>
            <a:pPr marL="0" indent="0" algn="l">
              <a:lnSpc>
                <a:spcPts val="1680"/>
              </a:lnSpc>
              <a:buNone/>
            </a:pPr>
            <a:r>
              <a:rPr lang="en-US" sz="1000" dirty="0">
                <a:solidFill>
                  <a:srgbClr val="5E6A78"/>
                </a:solidFill>
                <a:latin typeface="IBM Plex Sans" pitchFamily="34" charset="0"/>
                <a:ea typeface="IBM Plex Sans" pitchFamily="34" charset="-122"/>
                <a:cs typeface="IBM Plex Sans" pitchFamily="34" charset="-120"/>
              </a:rPr>
              <a:t>Caso docente</a:t>
            </a:r>
            <a:endParaRPr lang="en-US" sz="1200" dirty="0"/>
          </a:p>
        </p:txBody>
      </p:sp>
      <p:sp>
        <p:nvSpPr>
          <p:cNvPr id="27" name="Rounded Rectangle 26"/>
          <p:cNvSpPr/>
          <p:nvPr/>
        </p:nvSpPr>
        <p:spPr>
          <a:xfrm>
            <a:off x="812800" y="1840000"/>
            <a:ext cx="10566400" cy="900000"/>
          </a:xfrm>
          <a:prstGeom prst="roundRect">
            <a:avLst>
              <a:gd name="adj" fmla="val 10000"/>
            </a:avLst>
          </a:prstGeom>
          <a:solidFill>
            <a:srgbClr val="0B16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812800" y="1900000"/>
            <a:ext cx="2113280" cy="800000"/>
          </a:xfrm>
          <a:prstGeom prst="rect">
            <a:avLst/>
          </a:prstGeom>
          <a:noFill/>
        </p:spPr>
        <p:txBody>
          <a:bodyPr wrap="square" lIns="182880" rIns="182880" anchor="ctr">
            <a:spAutoFit/>
          </a:bodyPr>
          <a:lstStyle/>
          <a:p>
            <a:pPr algn="l"/>
            <a:r>
              <a:rPr sz="1050" b="0">
                <a:solidFill>
                  <a:srgbClr val="9AA8B6"/>
                </a:solidFill>
                <a:latin typeface="IBM Plex Sans"/>
              </a:rPr>
              <a:t>PA</a:t>
            </a:r>
          </a:p>
          <a:p>
            <a:pPr algn="l"/>
            <a:r>
              <a:rPr sz="2400" b="1">
                <a:solidFill>
                  <a:srgbClr val="FF6B6B"/>
                </a:solidFill>
                <a:latin typeface="IBM Plex Sans"/>
              </a:rPr>
              <a:t>90/64</a:t>
            </a:r>
            <a:r>
              <a:rPr sz="1050" b="0">
                <a:solidFill>
                  <a:srgbClr val="9AA8B6"/>
                </a:solidFill>
                <a:latin typeface="IBM Plex Sans"/>
              </a:rPr>
              <a:t>  PAM 73</a:t>
            </a:r>
          </a:p>
        </p:txBody>
      </p:sp>
      <p:sp>
        <p:nvSpPr>
          <p:cNvPr id="29" name="TextBox 28"/>
          <p:cNvSpPr txBox="1"/>
          <p:nvPr/>
        </p:nvSpPr>
        <p:spPr>
          <a:xfrm>
            <a:off x="2926080" y="1900000"/>
            <a:ext cx="2113280" cy="800000"/>
          </a:xfrm>
          <a:prstGeom prst="rect">
            <a:avLst/>
          </a:prstGeom>
          <a:noFill/>
        </p:spPr>
        <p:txBody>
          <a:bodyPr wrap="square" lIns="182880" rIns="182880" anchor="ctr">
            <a:spAutoFit/>
          </a:bodyPr>
          <a:lstStyle/>
          <a:p>
            <a:pPr algn="l"/>
            <a:r>
              <a:rPr sz="1050" b="0">
                <a:solidFill>
                  <a:srgbClr val="9AA8B6"/>
                </a:solidFill>
                <a:latin typeface="IBM Plex Sans"/>
              </a:rPr>
              <a:t>FC</a:t>
            </a:r>
          </a:p>
          <a:p>
            <a:pPr algn="l"/>
            <a:r>
              <a:rPr sz="2400" b="1">
                <a:solidFill>
                  <a:srgbClr val="4ADE80"/>
                </a:solidFill>
                <a:latin typeface="IBM Plex Sans"/>
              </a:rPr>
              <a:t>105</a:t>
            </a:r>
            <a:r>
              <a:rPr sz="1050" b="0">
                <a:solidFill>
                  <a:srgbClr val="9AA8B6"/>
                </a:solidFill>
                <a:latin typeface="IBM Plex Sans"/>
              </a:rPr>
              <a:t>  lpm</a:t>
            </a:r>
          </a:p>
        </p:txBody>
      </p:sp>
      <p:sp>
        <p:nvSpPr>
          <p:cNvPr id="30" name="TextBox 29"/>
          <p:cNvSpPr txBox="1"/>
          <p:nvPr/>
        </p:nvSpPr>
        <p:spPr>
          <a:xfrm>
            <a:off x="5039360" y="1900000"/>
            <a:ext cx="2113280" cy="800000"/>
          </a:xfrm>
          <a:prstGeom prst="rect">
            <a:avLst/>
          </a:prstGeom>
          <a:noFill/>
        </p:spPr>
        <p:txBody>
          <a:bodyPr wrap="square" lIns="182880" rIns="182880" anchor="ctr">
            <a:spAutoFit/>
          </a:bodyPr>
          <a:lstStyle/>
          <a:p>
            <a:pPr algn="l"/>
            <a:r>
              <a:rPr sz="1050" b="0">
                <a:solidFill>
                  <a:srgbClr val="9AA8B6"/>
                </a:solidFill>
                <a:latin typeface="IBM Plex Sans"/>
              </a:rPr>
              <a:t>CRT</a:t>
            </a:r>
          </a:p>
          <a:p>
            <a:pPr algn="l"/>
            <a:r>
              <a:rPr sz="2400" b="1">
                <a:solidFill>
                  <a:srgbClr val="F59E0B"/>
                </a:solidFill>
                <a:latin typeface="IBM Plex Sans"/>
              </a:rPr>
              <a:t>4 s</a:t>
            </a:r>
          </a:p>
        </p:txBody>
      </p:sp>
      <p:sp>
        <p:nvSpPr>
          <p:cNvPr id="31" name="TextBox 30"/>
          <p:cNvSpPr txBox="1"/>
          <p:nvPr/>
        </p:nvSpPr>
        <p:spPr>
          <a:xfrm>
            <a:off x="7152640" y="1900000"/>
            <a:ext cx="2113280" cy="800000"/>
          </a:xfrm>
          <a:prstGeom prst="rect">
            <a:avLst/>
          </a:prstGeom>
          <a:noFill/>
        </p:spPr>
        <p:txBody>
          <a:bodyPr wrap="square" lIns="182880" rIns="182880" anchor="ctr">
            <a:spAutoFit/>
          </a:bodyPr>
          <a:lstStyle/>
          <a:p>
            <a:pPr algn="l"/>
            <a:r>
              <a:rPr sz="1050" b="0">
                <a:solidFill>
                  <a:srgbClr val="9AA8B6"/>
                </a:solidFill>
                <a:latin typeface="IBM Plex Sans"/>
              </a:rPr>
              <a:t>Lactato</a:t>
            </a:r>
          </a:p>
          <a:p>
            <a:pPr algn="l"/>
            <a:r>
              <a:rPr sz="2400" b="1">
                <a:solidFill>
                  <a:srgbClr val="60A5FA"/>
                </a:solidFill>
                <a:latin typeface="IBM Plex Sans"/>
              </a:rPr>
              <a:t>3,1</a:t>
            </a:r>
            <a:r>
              <a:rPr sz="1050" b="0">
                <a:solidFill>
                  <a:srgbClr val="9AA8B6"/>
                </a:solidFill>
                <a:latin typeface="IBM Plex Sans"/>
              </a:rPr>
              <a:t>  mmol/L</a:t>
            </a:r>
          </a:p>
        </p:txBody>
      </p:sp>
      <p:sp>
        <p:nvSpPr>
          <p:cNvPr id="32" name="TextBox 31"/>
          <p:cNvSpPr txBox="1"/>
          <p:nvPr/>
        </p:nvSpPr>
        <p:spPr>
          <a:xfrm>
            <a:off x="9265920" y="1900000"/>
            <a:ext cx="2113280" cy="800000"/>
          </a:xfrm>
          <a:prstGeom prst="rect">
            <a:avLst/>
          </a:prstGeom>
          <a:noFill/>
        </p:spPr>
        <p:txBody>
          <a:bodyPr wrap="square" lIns="182880" rIns="182880" anchor="ctr">
            <a:spAutoFit/>
          </a:bodyPr>
          <a:lstStyle/>
          <a:p>
            <a:pPr algn="l"/>
            <a:r>
              <a:rPr sz="1050" b="0">
                <a:solidFill>
                  <a:srgbClr val="9AA8B6"/>
                </a:solidFill>
                <a:latin typeface="IBM Plex Sans"/>
              </a:rPr>
              <a:t>Noradrenalina</a:t>
            </a:r>
          </a:p>
          <a:p>
            <a:pPr algn="l"/>
            <a:r>
              <a:rPr sz="2400" b="1">
                <a:solidFill>
                  <a:srgbClr val="E5E7EB"/>
                </a:solidFill>
                <a:latin typeface="IBM Plex Sans"/>
              </a:rPr>
              <a:t>0,30</a:t>
            </a:r>
            <a:r>
              <a:rPr sz="1050" b="0">
                <a:solidFill>
                  <a:srgbClr val="9AA8B6"/>
                </a:solidFill>
                <a:latin typeface="IBM Plex Sans"/>
              </a:rPr>
              <a:t>  µg/kg/min</a:t>
            </a:r>
          </a:p>
        </p:txBody>
      </p:sp>
      <p:sp>
        <p:nvSpPr>
          <p:cNvPr id="33" name="Rounded Rectangle 32"/>
          <p:cNvSpPr/>
          <p:nvPr/>
        </p:nvSpPr>
        <p:spPr>
          <a:xfrm>
            <a:off x="812800" y="2920000"/>
            <a:ext cx="5350000" cy="2280000"/>
          </a:xfrm>
          <a:prstGeom prst="roundRect">
            <a:avLst>
              <a:gd name="adj" fmla="val 6000"/>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wrap="square" lIns="228600" rIns="228600" rtlCol="0" anchor="t"/>
          <a:lstStyle/>
          <a:p>
            <a:pPr algn="l"/>
            <a:r>
              <a:rPr sz="1050" b="1">
                <a:solidFill>
                  <a:srgbClr val="B4541A"/>
                </a:solidFill>
                <a:latin typeface="IBM Plex Sans"/>
              </a:rPr>
              <a:t>CASO</a:t>
            </a:r>
          </a:p>
          <a:p>
            <a:pPr algn="l">
              <a:spcBef>
                <a:spcPts val="600"/>
              </a:spcBef>
            </a:pPr>
            <a:r>
              <a:rPr sz="1400" b="0">
                <a:solidFill>
                  <a:srgbClr val="0E2A47"/>
                </a:solidFill>
                <a:latin typeface="IBM Plex Sans"/>
              </a:rPr>
              <a:t>Varón de 66 años con peritonitis secundaria.</a:t>
            </a:r>
          </a:p>
          <a:p>
            <a:pPr algn="l">
              <a:spcBef>
                <a:spcPts val="600"/>
              </a:spcBef>
            </a:pPr>
            <a:r>
              <a:rPr sz="1400" b="0">
                <a:solidFill>
                  <a:srgbClr val="0E2A47"/>
                </a:solidFill>
                <a:latin typeface="IBM Plex Sans"/>
              </a:rPr>
              <a:t>Ya recibió los dos retos de 500 mL del nivel 1.</a:t>
            </a:r>
          </a:p>
          <a:p>
            <a:pPr algn="l">
              <a:spcBef>
                <a:spcPts val="600"/>
              </a:spcBef>
            </a:pPr>
            <a:r>
              <a:rPr sz="1400" b="0">
                <a:solidFill>
                  <a:srgbClr val="0E2A47"/>
                </a:solidFill>
                <a:latin typeface="IBM Plex Sans"/>
              </a:rPr>
              <a:t>Elevación pasiva de piernas: ahora negativa.</a:t>
            </a:r>
          </a:p>
        </p:txBody>
      </p:sp>
      <p:sp>
        <p:nvSpPr>
          <p:cNvPr id="34" name="TextBox 33"/>
          <p:cNvSpPr txBox="1"/>
          <p:nvPr/>
        </p:nvSpPr>
        <p:spPr>
          <a:xfrm>
            <a:off x="6412800" y="2920000"/>
            <a:ext cx="4966400" cy="300000"/>
          </a:xfrm>
          <a:prstGeom prst="rect">
            <a:avLst/>
          </a:prstGeom>
          <a:noFill/>
        </p:spPr>
        <p:txBody>
          <a:bodyPr wrap="square" lIns="0" rIns="0" anchor="t">
            <a:spAutoFit/>
          </a:bodyPr>
          <a:lstStyle/>
          <a:p>
            <a:pPr algn="l"/>
            <a:r>
              <a:rPr sz="1400" b="1">
                <a:solidFill>
                  <a:srgbClr val="0E2A47"/>
                </a:solidFill>
                <a:latin typeface="IBM Plex Sans"/>
              </a:rPr>
              <a:t>¿Cuál es el siguiente paso?</a:t>
            </a:r>
          </a:p>
        </p:txBody>
      </p:sp>
      <p:sp>
        <p:nvSpPr>
          <p:cNvPr id="35" name="Rounded Rectangle 34"/>
          <p:cNvSpPr/>
          <p:nvPr/>
        </p:nvSpPr>
        <p:spPr>
          <a:xfrm>
            <a:off x="6412800" y="3300000"/>
            <a:ext cx="4966400" cy="580000"/>
          </a:xfrm>
          <a:prstGeom prst="roundRect">
            <a:avLst>
              <a:gd name="adj" fmla="val 15000"/>
            </a:avLst>
          </a:prstGeom>
          <a:solidFill>
            <a:srgbClr val="FFFFFF"/>
          </a:solidFill>
          <a:ln w="19050">
            <a:solidFill>
              <a:srgbClr val="C9D6E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Oval 35"/>
          <p:cNvSpPr/>
          <p:nvPr/>
        </p:nvSpPr>
        <p:spPr>
          <a:xfrm>
            <a:off x="6512800" y="3390000"/>
            <a:ext cx="400000" cy="400000"/>
          </a:xfrm>
          <a:prstGeom prst="ellipse">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wrap="square" lIns="0" rIns="0" rtlCol="0" anchor="ctr"/>
          <a:lstStyle/>
          <a:p>
            <a:pPr algn="ctr"/>
            <a:r>
              <a:rPr sz="1400" b="1">
                <a:solidFill>
                  <a:srgbClr val="FFFFFF"/>
                </a:solidFill>
                <a:latin typeface="IBM Plex Sans"/>
              </a:rPr>
              <a:t>A</a:t>
            </a:r>
          </a:p>
        </p:txBody>
      </p:sp>
      <p:sp>
        <p:nvSpPr>
          <p:cNvPr id="37" name="TextBox 36"/>
          <p:cNvSpPr txBox="1"/>
          <p:nvPr/>
        </p:nvSpPr>
        <p:spPr>
          <a:xfrm>
            <a:off x="7032800" y="3300000"/>
            <a:ext cx="4246400" cy="580000"/>
          </a:xfrm>
          <a:prstGeom prst="rect">
            <a:avLst/>
          </a:prstGeom>
          <a:noFill/>
        </p:spPr>
        <p:txBody>
          <a:bodyPr wrap="square" lIns="0" rIns="0" anchor="ctr">
            <a:spAutoFit/>
          </a:bodyPr>
          <a:lstStyle/>
          <a:p>
            <a:pPr algn="l"/>
            <a:r>
              <a:rPr sz="1300" b="0">
                <a:solidFill>
                  <a:srgbClr val="0E2A47"/>
                </a:solidFill>
                <a:latin typeface="IBM Plex Sans"/>
              </a:rPr>
              <a:t>Otro bolo de 500 mL</a:t>
            </a:r>
          </a:p>
        </p:txBody>
      </p:sp>
      <p:sp>
        <p:nvSpPr>
          <p:cNvPr id="38" name="Rounded Rectangle 37"/>
          <p:cNvSpPr/>
          <p:nvPr/>
        </p:nvSpPr>
        <p:spPr>
          <a:xfrm>
            <a:off x="6412800" y="3960000"/>
            <a:ext cx="4966400" cy="580000"/>
          </a:xfrm>
          <a:prstGeom prst="roundRect">
            <a:avLst>
              <a:gd name="adj" fmla="val 15000"/>
            </a:avLst>
          </a:prstGeom>
          <a:solidFill>
            <a:srgbClr val="FFFFFF"/>
          </a:solidFill>
          <a:ln w="19050">
            <a:solidFill>
              <a:srgbClr val="C9D6E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Oval 38"/>
          <p:cNvSpPr/>
          <p:nvPr/>
        </p:nvSpPr>
        <p:spPr>
          <a:xfrm>
            <a:off x="6512800" y="4050000"/>
            <a:ext cx="400000" cy="400000"/>
          </a:xfrm>
          <a:prstGeom prst="ellipse">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wrap="square" lIns="0" rIns="0" rtlCol="0" anchor="ctr"/>
          <a:lstStyle/>
          <a:p>
            <a:pPr algn="ctr"/>
            <a:r>
              <a:rPr sz="1400" b="1">
                <a:solidFill>
                  <a:srgbClr val="FFFFFF"/>
                </a:solidFill>
                <a:latin typeface="IBM Plex Sans"/>
              </a:rPr>
              <a:t>B</a:t>
            </a:r>
          </a:p>
        </p:txBody>
      </p:sp>
      <p:sp>
        <p:nvSpPr>
          <p:cNvPr id="40" name="TextBox 39"/>
          <p:cNvSpPr txBox="1"/>
          <p:nvPr/>
        </p:nvSpPr>
        <p:spPr>
          <a:xfrm>
            <a:off x="7032800" y="3960000"/>
            <a:ext cx="4246400" cy="580000"/>
          </a:xfrm>
          <a:prstGeom prst="rect">
            <a:avLst/>
          </a:prstGeom>
          <a:noFill/>
        </p:spPr>
        <p:txBody>
          <a:bodyPr wrap="square" lIns="0" rIns="0" anchor="ctr">
            <a:spAutoFit/>
          </a:bodyPr>
          <a:lstStyle/>
          <a:p>
            <a:pPr algn="l"/>
            <a:r>
              <a:rPr sz="1300" b="0">
                <a:solidFill>
                  <a:srgbClr val="0E2A47"/>
                </a:solidFill>
                <a:latin typeface="IBM Plex Sans"/>
              </a:rPr>
              <a:t>Subir noradrenalina hasta PAD &gt; 50</a:t>
            </a:r>
          </a:p>
        </p:txBody>
      </p:sp>
      <p:sp>
        <p:nvSpPr>
          <p:cNvPr id="41" name="Rounded Rectangle 40"/>
          <p:cNvSpPr/>
          <p:nvPr/>
        </p:nvSpPr>
        <p:spPr>
          <a:xfrm>
            <a:off x="6412800" y="4620000"/>
            <a:ext cx="4966400" cy="580000"/>
          </a:xfrm>
          <a:prstGeom prst="roundRect">
            <a:avLst>
              <a:gd name="adj" fmla="val 15000"/>
            </a:avLst>
          </a:prstGeom>
          <a:solidFill>
            <a:srgbClr val="FFFFFF"/>
          </a:solidFill>
          <a:ln w="19050">
            <a:solidFill>
              <a:srgbClr val="C9D6E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Oval 41"/>
          <p:cNvSpPr/>
          <p:nvPr/>
        </p:nvSpPr>
        <p:spPr>
          <a:xfrm>
            <a:off x="6512800" y="4710000"/>
            <a:ext cx="400000" cy="400000"/>
          </a:xfrm>
          <a:prstGeom prst="ellipse">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wrap="square" lIns="0" rIns="0" rtlCol="0" anchor="ctr"/>
          <a:lstStyle/>
          <a:p>
            <a:pPr algn="ctr"/>
            <a:r>
              <a:rPr sz="1400" b="1">
                <a:solidFill>
                  <a:srgbClr val="FFFFFF"/>
                </a:solidFill>
                <a:latin typeface="IBM Plex Sans"/>
              </a:rPr>
              <a:t>C</a:t>
            </a:r>
          </a:p>
        </p:txBody>
      </p:sp>
      <p:sp>
        <p:nvSpPr>
          <p:cNvPr id="43" name="TextBox 42"/>
          <p:cNvSpPr txBox="1"/>
          <p:nvPr/>
        </p:nvSpPr>
        <p:spPr>
          <a:xfrm>
            <a:off x="7032800" y="4620000"/>
            <a:ext cx="4246400" cy="580000"/>
          </a:xfrm>
          <a:prstGeom prst="rect">
            <a:avLst/>
          </a:prstGeom>
          <a:noFill/>
        </p:spPr>
        <p:txBody>
          <a:bodyPr wrap="square" lIns="0" rIns="0" anchor="ctr">
            <a:spAutoFit/>
          </a:bodyPr>
          <a:lstStyle/>
          <a:p>
            <a:pPr algn="l"/>
            <a:r>
              <a:rPr sz="1300" b="0">
                <a:solidFill>
                  <a:srgbClr val="0E2A47"/>
                </a:solidFill>
                <a:latin typeface="IBM Plex Sans"/>
              </a:rPr>
              <a:t>Ecocardiografía para buscar disfunción cardíaca</a:t>
            </a:r>
          </a:p>
        </p:txBody>
      </p:sp>
      <p:sp>
        <p:nvSpPr>
          <p:cNvPr id="44" name="Rounded Rectangle 43"/>
          <p:cNvSpPr/>
          <p:nvPr/>
        </p:nvSpPr>
        <p:spPr>
          <a:xfrm>
            <a:off x="812800" y="5380000"/>
            <a:ext cx="10566400" cy="620000"/>
          </a:xfrm>
          <a:prstGeom prst="roundRect">
            <a:avLst>
              <a:gd name="adj" fmla="val 12000"/>
            </a:avLst>
          </a:prstGeom>
          <a:solidFill>
            <a:srgbClr val="FDEEDF"/>
          </a:solidFill>
          <a:ln>
            <a:noFill/>
          </a:ln>
          <a:effectLst/>
        </p:spPr>
        <p:style>
          <a:lnRef idx="1">
            <a:schemeClr val="accent1"/>
          </a:lnRef>
          <a:fillRef idx="3">
            <a:schemeClr val="accent1"/>
          </a:fillRef>
          <a:effectRef idx="2">
            <a:schemeClr val="accent1"/>
          </a:effectRef>
          <a:fontRef idx="minor">
            <a:schemeClr val="lt1"/>
          </a:fontRef>
        </p:style>
        <p:txBody>
          <a:bodyPr wrap="square" lIns="228600" rIns="228600" rtlCol="0" anchor="ctr"/>
          <a:lstStyle/>
          <a:p>
            <a:pPr algn="l"/>
            <a:r>
              <a:rPr sz="1300" b="1">
                <a:solidFill>
                  <a:srgbClr val="8A3E12"/>
                </a:solidFill>
                <a:latin typeface="IBM Plex Sans"/>
              </a:rPr>
              <a:t>Antes de responder, calcula: </a:t>
            </a:r>
            <a:r>
              <a:rPr sz="1300" b="0">
                <a:solidFill>
                  <a:srgbClr val="3D4B5C"/>
                </a:solidFill>
                <a:latin typeface="IBM Plex Sans"/>
              </a:rPr>
              <a:t>PP = PAS − PAD  ·  ¿PAD &lt; 50?  ·  DSI = FC / PAD  ·  ¿en qué nivel del algoritmo está?</a:t>
            </a:r>
          </a:p>
        </p:txBody>
      </p:sp>
      <p:sp>
        <p:nvSpPr>
          <p:cNvPr id="45" name="Pie Jorge Roja"/>
          <p:cNvSpPr txBox="1"/>
          <p:nvPr/>
        </p:nvSpPr>
        <p:spPr>
          <a:xfrm>
            <a:off x="812800" y="6400000"/>
            <a:ext cx="4000000" cy="260000"/>
          </a:xfrm>
          <a:prstGeom prst="rect">
            <a:avLst/>
          </a:prstGeom>
          <a:noFill/>
        </p:spPr>
        <p:txBody>
          <a:bodyPr wrap="square" anchor="ctr" lIns="0" rIns="0" tIns="0" bIns="0">
            <a:spAutoFit/>
          </a:bodyPr>
          <a:lstStyle/>
          <a:p>
            <a:pPr algn="l"/>
            <a:r>
              <a:rPr sz="1050">
                <a:solidFill>
                  <a:srgbClr val="5E6A78"/>
                </a:solidFill>
                <a:latin typeface="IBM Plex Sans"/>
              </a:rPr>
              <a:t>Jorge Rojas Rodríguez</a:t>
            </a:r>
          </a:p>
        </p:txBody>
      </p:sp>
      <p:sp>
        <p:nvSpPr>
          <p:cNvPr id="46" name="Pie 32"/>
          <p:cNvSpPr txBox="1"/>
          <p:nvPr/>
        </p:nvSpPr>
        <p:spPr>
          <a:xfrm>
            <a:off x="5596000" y="6400000"/>
            <a:ext cx="1000000" cy="260000"/>
          </a:xfrm>
          <a:prstGeom prst="rect">
            <a:avLst/>
          </a:prstGeom>
          <a:noFill/>
        </p:spPr>
        <p:txBody>
          <a:bodyPr wrap="square" anchor="ctr" lIns="0" rIns="0" tIns="0" bIns="0">
            <a:spAutoFit/>
          </a:bodyPr>
          <a:lstStyle/>
          <a:p>
            <a:pPr algn="ctr"/>
            <a:r>
              <a:rPr sz="1050">
                <a:solidFill>
                  <a:srgbClr val="5E6A78"/>
                </a:solidFill>
                <a:latin typeface="IBM Plex Sans"/>
              </a:rPr>
              <a:t>32</a:t>
            </a:r>
          </a:p>
        </p:txBody>
      </p:sp>
      <p:sp>
        <p:nvSpPr>
          <p:cNvPr id="47" name="Pie MedicinaCa"/>
          <p:cNvSpPr txBox="1"/>
          <p:nvPr/>
        </p:nvSpPr>
        <p:spPr>
          <a:xfrm>
            <a:off x="7379200" y="6400000"/>
            <a:ext cx="4000000" cy="260000"/>
          </a:xfrm>
          <a:prstGeom prst="rect">
            <a:avLst/>
          </a:prstGeom>
          <a:noFill/>
        </p:spPr>
        <p:txBody>
          <a:bodyPr wrap="square" anchor="ctr" lIns="0" rIns="0" tIns="0" bIns="0">
            <a:spAutoFit/>
          </a:bodyPr>
          <a:lstStyle/>
          <a:p>
            <a:pPr algn="r"/>
            <a:r>
              <a:rPr sz="1050">
                <a:solidFill>
                  <a:srgbClr val="5E6A78"/>
                </a:solidFill>
                <a:latin typeface="IBM Plex Sans"/>
              </a:rPr>
              <a:t>MedicinaCardiometabolica.com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812800" y="812800"/>
            <a:ext cx="457200" cy="50800"/>
          </a:xfrm>
          <a:prstGeom prst="roundRect">
            <a:avLst>
              <a:gd name="adj" fmla="val 50000"/>
            </a:avLst>
          </a:prstGeom>
          <a:solidFill>
            <a:srgbClr val="E07B24"/>
          </a:solidFill>
          <a:ln/>
        </p:spPr>
        <p:txBody>
          <a:bodyPr/>
          <a:lstStyle/>
          <a:p>
            <a:endParaRPr/>
          </a:p>
        </p:txBody>
      </p:sp>
      <p:sp>
        <p:nvSpPr>
          <p:cNvPr id="3" name="Text 1"/>
          <p:cNvSpPr/>
          <p:nvPr/>
        </p:nvSpPr>
        <p:spPr>
          <a:xfrm>
            <a:off x="812800" y="9525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B4541A"/>
                </a:solidFill>
                <a:latin typeface="IBM Plex Sans" pitchFamily="34" charset="0"/>
                <a:ea typeface="IBM Plex Sans" pitchFamily="34" charset="-122"/>
                <a:cs typeface="IBM Plex Sans" pitchFamily="34" charset="-120"/>
              </a:rPr>
              <a:t>INTEGRACIÓN · EJERCICIO 4 DE 4</a:t>
            </a:r>
            <a:endParaRPr lang="en-US" sz="1200" dirty="0"/>
          </a:p>
        </p:txBody>
      </p:sp>
      <p:sp>
        <p:nvSpPr>
          <p:cNvPr id="4" name="Text 2"/>
          <p:cNvSpPr>
            <a:spLocks noGrp="1"/>
          </p:cNvSpPr>
          <p:nvPr>
            <p:ph type="title"/>
          </p:nvPr>
        </p:nvSpPr>
        <p:spPr>
          <a:xfrm>
            <a:off x="812800" y="1254720"/>
            <a:ext cx="10883392" cy="444500"/>
          </a:xfrm>
          <a:prstGeom prst="rect">
            <a:avLst/>
          </a:prstGeom>
          <a:noFill/>
          <a:ln/>
        </p:spPr>
        <p:txBody>
          <a:bodyPr wrap="square" lIns="0" tIns="0" rIns="0" bIns="0" rtlCol="0" anchor="t">
            <a:normAutofit/>
          </a:bodyPr>
          <a:lstStyle/>
          <a:p>
            <a:pPr marL="0" indent="0" algn="l">
              <a:lnSpc>
                <a:spcPts val="3300"/>
              </a:lnSpc>
              <a:buNone/>
            </a:pPr>
            <a:r>
              <a:rPr lang="en-US" sz="3000" b="1" i="0" dirty="0">
                <a:solidFill>
                  <a:srgbClr val="0E2A47"/>
                </a:solidFill>
                <a:latin typeface="Source Serif 4" pitchFamily="18" charset="0"/>
                <a:ea typeface="Source Serif 4" pitchFamily="18" charset="-122"/>
                <a:cs typeface="Source Serif 4" pitchFamily="18" charset="-120"/>
              </a:rPr>
              <a:t>Ejercicio 4 · ¿Qué hacemos ahora?</a:t>
            </a:r>
            <a:endParaRPr lang="en-US" sz="3000" dirty="0"/>
          </a:p>
        </p:txBody>
      </p:sp>
      <p:sp>
        <p:nvSpPr>
          <p:cNvPr id="26" name="Text 23"/>
          <p:cNvSpPr/>
          <p:nvPr/>
        </p:nvSpPr>
        <p:spPr>
          <a:xfrm>
            <a:off x="812800" y="6100000"/>
            <a:ext cx="10883392" cy="238720"/>
          </a:xfrm>
          <a:prstGeom prst="rect">
            <a:avLst/>
          </a:prstGeom>
          <a:noFill/>
          <a:ln/>
        </p:spPr>
        <p:txBody>
          <a:bodyPr wrap="square" lIns="0" tIns="0" rIns="0" bIns="0" rtlCol="0" anchor="t">
            <a:normAutofit/>
          </a:bodyPr>
          <a:lstStyle/>
          <a:p>
            <a:pPr marL="0" indent="0" algn="l">
              <a:lnSpc>
                <a:spcPts val="1680"/>
              </a:lnSpc>
              <a:buNone/>
            </a:pPr>
            <a:r>
              <a:rPr lang="en-US" sz="1000" dirty="0">
                <a:solidFill>
                  <a:srgbClr val="5E6A78"/>
                </a:solidFill>
                <a:latin typeface="IBM Plex Sans" pitchFamily="34" charset="0"/>
                <a:ea typeface="IBM Plex Sans" pitchFamily="34" charset="-122"/>
                <a:cs typeface="IBM Plex Sans" pitchFamily="34" charset="-120"/>
              </a:rPr>
              <a:t>Caso docente</a:t>
            </a:r>
            <a:endParaRPr lang="en-US" sz="1200" dirty="0"/>
          </a:p>
        </p:txBody>
      </p:sp>
      <p:sp>
        <p:nvSpPr>
          <p:cNvPr id="27" name="Rounded Rectangle 26"/>
          <p:cNvSpPr/>
          <p:nvPr/>
        </p:nvSpPr>
        <p:spPr>
          <a:xfrm>
            <a:off x="812800" y="1840000"/>
            <a:ext cx="10566400" cy="900000"/>
          </a:xfrm>
          <a:prstGeom prst="roundRect">
            <a:avLst>
              <a:gd name="adj" fmla="val 10000"/>
            </a:avLst>
          </a:prstGeom>
          <a:solidFill>
            <a:srgbClr val="0B16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812800" y="1900000"/>
            <a:ext cx="2113280" cy="800000"/>
          </a:xfrm>
          <a:prstGeom prst="rect">
            <a:avLst/>
          </a:prstGeom>
          <a:noFill/>
        </p:spPr>
        <p:txBody>
          <a:bodyPr wrap="square" lIns="182880" rIns="182880" anchor="ctr">
            <a:spAutoFit/>
          </a:bodyPr>
          <a:lstStyle/>
          <a:p>
            <a:pPr algn="l"/>
            <a:r>
              <a:rPr sz="1050" b="0">
                <a:solidFill>
                  <a:srgbClr val="9AA8B6"/>
                </a:solidFill>
                <a:latin typeface="IBM Plex Sans"/>
              </a:rPr>
              <a:t>PA</a:t>
            </a:r>
          </a:p>
          <a:p>
            <a:pPr algn="l"/>
            <a:r>
              <a:rPr sz="2400" b="1">
                <a:solidFill>
                  <a:srgbClr val="FF6B6B"/>
                </a:solidFill>
                <a:latin typeface="IBM Plex Sans"/>
              </a:rPr>
              <a:t>105/60</a:t>
            </a:r>
            <a:r>
              <a:rPr sz="1050" b="0">
                <a:solidFill>
                  <a:srgbClr val="9AA8B6"/>
                </a:solidFill>
                <a:latin typeface="IBM Plex Sans"/>
              </a:rPr>
              <a:t>  PAM 75</a:t>
            </a:r>
          </a:p>
        </p:txBody>
      </p:sp>
      <p:sp>
        <p:nvSpPr>
          <p:cNvPr id="29" name="TextBox 28"/>
          <p:cNvSpPr txBox="1"/>
          <p:nvPr/>
        </p:nvSpPr>
        <p:spPr>
          <a:xfrm>
            <a:off x="2926080" y="1900000"/>
            <a:ext cx="2113280" cy="800000"/>
          </a:xfrm>
          <a:prstGeom prst="rect">
            <a:avLst/>
          </a:prstGeom>
          <a:noFill/>
        </p:spPr>
        <p:txBody>
          <a:bodyPr wrap="square" lIns="182880" rIns="182880" anchor="ctr">
            <a:spAutoFit/>
          </a:bodyPr>
          <a:lstStyle/>
          <a:p>
            <a:pPr algn="l"/>
            <a:r>
              <a:rPr sz="1050" b="0">
                <a:solidFill>
                  <a:srgbClr val="9AA8B6"/>
                </a:solidFill>
                <a:latin typeface="IBM Plex Sans"/>
              </a:rPr>
              <a:t>FC</a:t>
            </a:r>
          </a:p>
          <a:p>
            <a:pPr algn="l"/>
            <a:r>
              <a:rPr sz="2400" b="1">
                <a:solidFill>
                  <a:srgbClr val="4ADE80"/>
                </a:solidFill>
                <a:latin typeface="IBM Plex Sans"/>
              </a:rPr>
              <a:t>96</a:t>
            </a:r>
            <a:r>
              <a:rPr sz="1050" b="0">
                <a:solidFill>
                  <a:srgbClr val="9AA8B6"/>
                </a:solidFill>
                <a:latin typeface="IBM Plex Sans"/>
              </a:rPr>
              <a:t>  lpm</a:t>
            </a:r>
          </a:p>
        </p:txBody>
      </p:sp>
      <p:sp>
        <p:nvSpPr>
          <p:cNvPr id="30" name="TextBox 29"/>
          <p:cNvSpPr txBox="1"/>
          <p:nvPr/>
        </p:nvSpPr>
        <p:spPr>
          <a:xfrm>
            <a:off x="5039360" y="1900000"/>
            <a:ext cx="2113280" cy="800000"/>
          </a:xfrm>
          <a:prstGeom prst="rect">
            <a:avLst/>
          </a:prstGeom>
          <a:noFill/>
        </p:spPr>
        <p:txBody>
          <a:bodyPr wrap="square" lIns="182880" rIns="182880" anchor="ctr">
            <a:spAutoFit/>
          </a:bodyPr>
          <a:lstStyle/>
          <a:p>
            <a:pPr algn="l"/>
            <a:r>
              <a:rPr sz="1050" b="0">
                <a:solidFill>
                  <a:srgbClr val="9AA8B6"/>
                </a:solidFill>
                <a:latin typeface="IBM Plex Sans"/>
              </a:rPr>
              <a:t>CRT</a:t>
            </a:r>
          </a:p>
          <a:p>
            <a:pPr algn="l"/>
            <a:r>
              <a:rPr sz="2400" b="1">
                <a:solidFill>
                  <a:srgbClr val="F59E0B"/>
                </a:solidFill>
                <a:latin typeface="IBM Plex Sans"/>
              </a:rPr>
              <a:t>4 s</a:t>
            </a:r>
          </a:p>
        </p:txBody>
      </p:sp>
      <p:sp>
        <p:nvSpPr>
          <p:cNvPr id="31" name="TextBox 30"/>
          <p:cNvSpPr txBox="1"/>
          <p:nvPr/>
        </p:nvSpPr>
        <p:spPr>
          <a:xfrm>
            <a:off x="7152640" y="1900000"/>
            <a:ext cx="2113280" cy="800000"/>
          </a:xfrm>
          <a:prstGeom prst="rect">
            <a:avLst/>
          </a:prstGeom>
          <a:noFill/>
        </p:spPr>
        <p:txBody>
          <a:bodyPr wrap="square" lIns="182880" rIns="182880" anchor="ctr">
            <a:spAutoFit/>
          </a:bodyPr>
          <a:lstStyle/>
          <a:p>
            <a:pPr algn="l"/>
            <a:r>
              <a:rPr sz="1050" b="0">
                <a:solidFill>
                  <a:srgbClr val="9AA8B6"/>
                </a:solidFill>
                <a:latin typeface="IBM Plex Sans"/>
              </a:rPr>
              <a:t>Lactato</a:t>
            </a:r>
          </a:p>
          <a:p>
            <a:pPr algn="l"/>
            <a:r>
              <a:rPr sz="2400" b="1">
                <a:solidFill>
                  <a:srgbClr val="60A5FA"/>
                </a:solidFill>
                <a:latin typeface="IBM Plex Sans"/>
              </a:rPr>
              <a:t>2,9</a:t>
            </a:r>
            <a:r>
              <a:rPr sz="1050" b="0">
                <a:solidFill>
                  <a:srgbClr val="9AA8B6"/>
                </a:solidFill>
                <a:latin typeface="IBM Plex Sans"/>
              </a:rPr>
              <a:t>  mmol/L</a:t>
            </a:r>
          </a:p>
        </p:txBody>
      </p:sp>
      <p:sp>
        <p:nvSpPr>
          <p:cNvPr id="32" name="TextBox 31"/>
          <p:cNvSpPr txBox="1"/>
          <p:nvPr/>
        </p:nvSpPr>
        <p:spPr>
          <a:xfrm>
            <a:off x="9265920" y="1900000"/>
            <a:ext cx="2113280" cy="800000"/>
          </a:xfrm>
          <a:prstGeom prst="rect">
            <a:avLst/>
          </a:prstGeom>
          <a:noFill/>
        </p:spPr>
        <p:txBody>
          <a:bodyPr wrap="square" lIns="182880" rIns="182880" anchor="ctr">
            <a:spAutoFit/>
          </a:bodyPr>
          <a:lstStyle/>
          <a:p>
            <a:pPr algn="l"/>
            <a:r>
              <a:rPr sz="1050" b="0">
                <a:solidFill>
                  <a:srgbClr val="9AA8B6"/>
                </a:solidFill>
                <a:latin typeface="IBM Plex Sans"/>
              </a:rPr>
              <a:t>Noradrenalina</a:t>
            </a:r>
          </a:p>
          <a:p>
            <a:pPr algn="l"/>
            <a:r>
              <a:rPr sz="2400" b="1">
                <a:solidFill>
                  <a:srgbClr val="E5E7EB"/>
                </a:solidFill>
                <a:latin typeface="IBM Plex Sans"/>
              </a:rPr>
              <a:t>0,20</a:t>
            </a:r>
            <a:r>
              <a:rPr sz="1050" b="0">
                <a:solidFill>
                  <a:srgbClr val="9AA8B6"/>
                </a:solidFill>
                <a:latin typeface="IBM Plex Sans"/>
              </a:rPr>
              <a:t>  µg/kg/min</a:t>
            </a:r>
          </a:p>
        </p:txBody>
      </p:sp>
      <p:sp>
        <p:nvSpPr>
          <p:cNvPr id="33" name="Rounded Rectangle 32"/>
          <p:cNvSpPr/>
          <p:nvPr/>
        </p:nvSpPr>
        <p:spPr>
          <a:xfrm>
            <a:off x="812800" y="2920000"/>
            <a:ext cx="5350000" cy="2280000"/>
          </a:xfrm>
          <a:prstGeom prst="roundRect">
            <a:avLst>
              <a:gd name="adj" fmla="val 6000"/>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wrap="square" lIns="228600" rIns="228600" rtlCol="0" anchor="t"/>
          <a:lstStyle/>
          <a:p>
            <a:pPr algn="l"/>
            <a:r>
              <a:rPr sz="1050" b="1">
                <a:solidFill>
                  <a:srgbClr val="B4541A"/>
                </a:solidFill>
                <a:latin typeface="IBM Plex Sans"/>
              </a:rPr>
              <a:t>CASO</a:t>
            </a:r>
          </a:p>
          <a:p>
            <a:pPr algn="l">
              <a:spcBef>
                <a:spcPts val="600"/>
              </a:spcBef>
            </a:pPr>
            <a:r>
              <a:rPr sz="1400" b="0">
                <a:solidFill>
                  <a:srgbClr val="0E2A47"/>
                </a:solidFill>
                <a:latin typeface="IBM Plex Sans"/>
              </a:rPr>
              <a:t>Mujer de 74 años con colangitis; hipertensa crónica (PA habitual 160/90).</a:t>
            </a:r>
          </a:p>
          <a:p>
            <a:pPr algn="l">
              <a:spcBef>
                <a:spcPts val="600"/>
              </a:spcBef>
            </a:pPr>
            <a:r>
              <a:rPr sz="1400" b="0">
                <a:solidFill>
                  <a:srgbClr val="0E2A47"/>
                </a:solidFill>
                <a:latin typeface="IBM Plex Sans"/>
              </a:rPr>
              <a:t>Ya pasó por el nivel 1. Eco: sin disfunción del VI ni del VD.</a:t>
            </a:r>
          </a:p>
          <a:p>
            <a:pPr algn="l">
              <a:spcBef>
                <a:spcPts val="600"/>
              </a:spcBef>
            </a:pPr>
            <a:r>
              <a:rPr sz="1400" b="0">
                <a:solidFill>
                  <a:srgbClr val="0E2A47"/>
                </a:solidFill>
                <a:latin typeface="IBM Plex Sans"/>
              </a:rPr>
              <a:t>No responde a fluidos.</a:t>
            </a:r>
          </a:p>
        </p:txBody>
      </p:sp>
      <p:sp>
        <p:nvSpPr>
          <p:cNvPr id="34" name="TextBox 33"/>
          <p:cNvSpPr txBox="1"/>
          <p:nvPr/>
        </p:nvSpPr>
        <p:spPr>
          <a:xfrm>
            <a:off x="6412800" y="2920000"/>
            <a:ext cx="4966400" cy="300000"/>
          </a:xfrm>
          <a:prstGeom prst="rect">
            <a:avLst/>
          </a:prstGeom>
          <a:noFill/>
        </p:spPr>
        <p:txBody>
          <a:bodyPr wrap="square" lIns="0" rIns="0" anchor="t">
            <a:spAutoFit/>
          </a:bodyPr>
          <a:lstStyle/>
          <a:p>
            <a:pPr algn="l"/>
            <a:r>
              <a:rPr sz="1400" b="1">
                <a:solidFill>
                  <a:srgbClr val="0E2A47"/>
                </a:solidFill>
                <a:latin typeface="IBM Plex Sans"/>
              </a:rPr>
              <a:t>¿Cuál es el siguiente paso?</a:t>
            </a:r>
          </a:p>
        </p:txBody>
      </p:sp>
      <p:sp>
        <p:nvSpPr>
          <p:cNvPr id="35" name="Rounded Rectangle 34"/>
          <p:cNvSpPr/>
          <p:nvPr/>
        </p:nvSpPr>
        <p:spPr>
          <a:xfrm>
            <a:off x="6412800" y="3300000"/>
            <a:ext cx="4966400" cy="580000"/>
          </a:xfrm>
          <a:prstGeom prst="roundRect">
            <a:avLst>
              <a:gd name="adj" fmla="val 15000"/>
            </a:avLst>
          </a:prstGeom>
          <a:solidFill>
            <a:srgbClr val="FFFFFF"/>
          </a:solidFill>
          <a:ln w="19050">
            <a:solidFill>
              <a:srgbClr val="C9D6E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Oval 35"/>
          <p:cNvSpPr/>
          <p:nvPr/>
        </p:nvSpPr>
        <p:spPr>
          <a:xfrm>
            <a:off x="6512800" y="3390000"/>
            <a:ext cx="400000" cy="400000"/>
          </a:xfrm>
          <a:prstGeom prst="ellipse">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wrap="square" lIns="0" rIns="0" rtlCol="0" anchor="ctr"/>
          <a:lstStyle/>
          <a:p>
            <a:pPr algn="ctr"/>
            <a:r>
              <a:rPr sz="1400" b="1">
                <a:solidFill>
                  <a:srgbClr val="FFFFFF"/>
                </a:solidFill>
                <a:latin typeface="IBM Plex Sans"/>
              </a:rPr>
              <a:t>A</a:t>
            </a:r>
          </a:p>
        </p:txBody>
      </p:sp>
      <p:sp>
        <p:nvSpPr>
          <p:cNvPr id="37" name="TextBox 36"/>
          <p:cNvSpPr txBox="1"/>
          <p:nvPr/>
        </p:nvSpPr>
        <p:spPr>
          <a:xfrm>
            <a:off x="7032800" y="3300000"/>
            <a:ext cx="4246400" cy="580000"/>
          </a:xfrm>
          <a:prstGeom prst="rect">
            <a:avLst/>
          </a:prstGeom>
          <a:noFill/>
        </p:spPr>
        <p:txBody>
          <a:bodyPr wrap="square" lIns="0" rIns="0" anchor="ctr">
            <a:spAutoFit/>
          </a:bodyPr>
          <a:lstStyle/>
          <a:p>
            <a:pPr algn="l"/>
            <a:r>
              <a:rPr sz="1300" b="0">
                <a:solidFill>
                  <a:srgbClr val="0E2A47"/>
                </a:solidFill>
                <a:latin typeface="IBM Plex Sans"/>
              </a:rPr>
              <a:t>Subir la PAM a 80–85 por 1 h y reevaluar el CRT</a:t>
            </a:r>
          </a:p>
        </p:txBody>
      </p:sp>
      <p:sp>
        <p:nvSpPr>
          <p:cNvPr id="38" name="Rounded Rectangle 37"/>
          <p:cNvSpPr/>
          <p:nvPr/>
        </p:nvSpPr>
        <p:spPr>
          <a:xfrm>
            <a:off x="6412800" y="3960000"/>
            <a:ext cx="4966400" cy="580000"/>
          </a:xfrm>
          <a:prstGeom prst="roundRect">
            <a:avLst>
              <a:gd name="adj" fmla="val 15000"/>
            </a:avLst>
          </a:prstGeom>
          <a:solidFill>
            <a:srgbClr val="FFFFFF"/>
          </a:solidFill>
          <a:ln w="19050">
            <a:solidFill>
              <a:srgbClr val="C9D6E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Oval 38"/>
          <p:cNvSpPr/>
          <p:nvPr/>
        </p:nvSpPr>
        <p:spPr>
          <a:xfrm>
            <a:off x="6512800" y="4050000"/>
            <a:ext cx="400000" cy="400000"/>
          </a:xfrm>
          <a:prstGeom prst="ellipse">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wrap="square" lIns="0" rIns="0" rtlCol="0" anchor="ctr"/>
          <a:lstStyle/>
          <a:p>
            <a:pPr algn="ctr"/>
            <a:r>
              <a:rPr sz="1400" b="1">
                <a:solidFill>
                  <a:srgbClr val="FFFFFF"/>
                </a:solidFill>
                <a:latin typeface="IBM Plex Sans"/>
              </a:rPr>
              <a:t>B</a:t>
            </a:r>
          </a:p>
        </p:txBody>
      </p:sp>
      <p:sp>
        <p:nvSpPr>
          <p:cNvPr id="40" name="TextBox 39"/>
          <p:cNvSpPr txBox="1"/>
          <p:nvPr/>
        </p:nvSpPr>
        <p:spPr>
          <a:xfrm>
            <a:off x="7032800" y="3960000"/>
            <a:ext cx="4246400" cy="580000"/>
          </a:xfrm>
          <a:prstGeom prst="rect">
            <a:avLst/>
          </a:prstGeom>
          <a:noFill/>
        </p:spPr>
        <p:txBody>
          <a:bodyPr wrap="square" lIns="0" rIns="0" anchor="ctr">
            <a:spAutoFit/>
          </a:bodyPr>
          <a:lstStyle/>
          <a:p>
            <a:pPr algn="l"/>
            <a:r>
              <a:rPr sz="1300" b="0">
                <a:solidFill>
                  <a:srgbClr val="0E2A47"/>
                </a:solidFill>
                <a:latin typeface="IBM Plex Sans"/>
              </a:rPr>
              <a:t>Dobutamina 5 µg/kg/min</a:t>
            </a:r>
          </a:p>
        </p:txBody>
      </p:sp>
      <p:sp>
        <p:nvSpPr>
          <p:cNvPr id="41" name="Rounded Rectangle 40"/>
          <p:cNvSpPr/>
          <p:nvPr/>
        </p:nvSpPr>
        <p:spPr>
          <a:xfrm>
            <a:off x="6412800" y="4620000"/>
            <a:ext cx="4966400" cy="580000"/>
          </a:xfrm>
          <a:prstGeom prst="roundRect">
            <a:avLst>
              <a:gd name="adj" fmla="val 15000"/>
            </a:avLst>
          </a:prstGeom>
          <a:solidFill>
            <a:srgbClr val="FFFFFF"/>
          </a:solidFill>
          <a:ln w="19050">
            <a:solidFill>
              <a:srgbClr val="C9D6E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Oval 41"/>
          <p:cNvSpPr/>
          <p:nvPr/>
        </p:nvSpPr>
        <p:spPr>
          <a:xfrm>
            <a:off x="6512800" y="4710000"/>
            <a:ext cx="400000" cy="400000"/>
          </a:xfrm>
          <a:prstGeom prst="ellipse">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wrap="square" lIns="0" rIns="0" rtlCol="0" anchor="ctr"/>
          <a:lstStyle/>
          <a:p>
            <a:pPr algn="ctr"/>
            <a:r>
              <a:rPr sz="1400" b="1">
                <a:solidFill>
                  <a:srgbClr val="FFFFFF"/>
                </a:solidFill>
                <a:latin typeface="IBM Plex Sans"/>
              </a:rPr>
              <a:t>C</a:t>
            </a:r>
          </a:p>
        </p:txBody>
      </p:sp>
      <p:sp>
        <p:nvSpPr>
          <p:cNvPr id="43" name="TextBox 42"/>
          <p:cNvSpPr txBox="1"/>
          <p:nvPr/>
        </p:nvSpPr>
        <p:spPr>
          <a:xfrm>
            <a:off x="7032800" y="4620000"/>
            <a:ext cx="4246400" cy="580000"/>
          </a:xfrm>
          <a:prstGeom prst="rect">
            <a:avLst/>
          </a:prstGeom>
          <a:noFill/>
        </p:spPr>
        <p:txBody>
          <a:bodyPr wrap="square" lIns="0" rIns="0" anchor="ctr">
            <a:spAutoFit/>
          </a:bodyPr>
          <a:lstStyle/>
          <a:p>
            <a:pPr algn="l"/>
            <a:r>
              <a:rPr sz="1300" b="0">
                <a:solidFill>
                  <a:srgbClr val="0E2A47"/>
                </a:solidFill>
                <a:latin typeface="IBM Plex Sans"/>
              </a:rPr>
              <a:t>Retos sucesivos de 500 mL</a:t>
            </a:r>
          </a:p>
        </p:txBody>
      </p:sp>
      <p:sp>
        <p:nvSpPr>
          <p:cNvPr id="44" name="Rounded Rectangle 43"/>
          <p:cNvSpPr/>
          <p:nvPr/>
        </p:nvSpPr>
        <p:spPr>
          <a:xfrm>
            <a:off x="812800" y="5380000"/>
            <a:ext cx="10566400" cy="620000"/>
          </a:xfrm>
          <a:prstGeom prst="roundRect">
            <a:avLst>
              <a:gd name="adj" fmla="val 12000"/>
            </a:avLst>
          </a:prstGeom>
          <a:solidFill>
            <a:srgbClr val="FDEEDF"/>
          </a:solidFill>
          <a:ln>
            <a:noFill/>
          </a:ln>
          <a:effectLst/>
        </p:spPr>
        <p:style>
          <a:lnRef idx="1">
            <a:schemeClr val="accent1"/>
          </a:lnRef>
          <a:fillRef idx="3">
            <a:schemeClr val="accent1"/>
          </a:fillRef>
          <a:effectRef idx="2">
            <a:schemeClr val="accent1"/>
          </a:effectRef>
          <a:fontRef idx="minor">
            <a:schemeClr val="lt1"/>
          </a:fontRef>
        </p:style>
        <p:txBody>
          <a:bodyPr wrap="square" lIns="228600" rIns="228600" rtlCol="0" anchor="ctr"/>
          <a:lstStyle/>
          <a:p>
            <a:pPr algn="l"/>
            <a:r>
              <a:rPr sz="1300" b="1">
                <a:solidFill>
                  <a:srgbClr val="8A3E12"/>
                </a:solidFill>
                <a:latin typeface="IBM Plex Sans"/>
              </a:rPr>
              <a:t>Antes de responder, calcula: </a:t>
            </a:r>
            <a:r>
              <a:rPr sz="1300" b="0">
                <a:solidFill>
                  <a:srgbClr val="3D4B5C"/>
                </a:solidFill>
                <a:latin typeface="IBM Plex Sans"/>
              </a:rPr>
              <a:t>PP = PAS − PAD  ·  ¿PAD &lt; 50?  ·  DSI = FC / PAD  ·  ¿en qué nivel del algoritmo está?</a:t>
            </a:r>
          </a:p>
        </p:txBody>
      </p:sp>
      <p:sp>
        <p:nvSpPr>
          <p:cNvPr id="45" name="Pie Jorge Roja"/>
          <p:cNvSpPr txBox="1"/>
          <p:nvPr/>
        </p:nvSpPr>
        <p:spPr>
          <a:xfrm>
            <a:off x="812800" y="6400000"/>
            <a:ext cx="4000000" cy="260000"/>
          </a:xfrm>
          <a:prstGeom prst="rect">
            <a:avLst/>
          </a:prstGeom>
          <a:noFill/>
        </p:spPr>
        <p:txBody>
          <a:bodyPr wrap="square" anchor="ctr" lIns="0" rIns="0" tIns="0" bIns="0">
            <a:spAutoFit/>
          </a:bodyPr>
          <a:lstStyle/>
          <a:p>
            <a:pPr algn="l"/>
            <a:r>
              <a:rPr sz="1050">
                <a:solidFill>
                  <a:srgbClr val="5E6A78"/>
                </a:solidFill>
                <a:latin typeface="IBM Plex Sans"/>
              </a:rPr>
              <a:t>Jorge Rojas Rodríguez</a:t>
            </a:r>
          </a:p>
        </p:txBody>
      </p:sp>
      <p:sp>
        <p:nvSpPr>
          <p:cNvPr id="46" name="Pie 33"/>
          <p:cNvSpPr txBox="1"/>
          <p:nvPr/>
        </p:nvSpPr>
        <p:spPr>
          <a:xfrm>
            <a:off x="5596000" y="6400000"/>
            <a:ext cx="1000000" cy="260000"/>
          </a:xfrm>
          <a:prstGeom prst="rect">
            <a:avLst/>
          </a:prstGeom>
          <a:noFill/>
        </p:spPr>
        <p:txBody>
          <a:bodyPr wrap="square" anchor="ctr" lIns="0" rIns="0" tIns="0" bIns="0">
            <a:spAutoFit/>
          </a:bodyPr>
          <a:lstStyle/>
          <a:p>
            <a:pPr algn="ctr"/>
            <a:r>
              <a:rPr sz="1050">
                <a:solidFill>
                  <a:srgbClr val="5E6A78"/>
                </a:solidFill>
                <a:latin typeface="IBM Plex Sans"/>
              </a:rPr>
              <a:t>33</a:t>
            </a:r>
          </a:p>
        </p:txBody>
      </p:sp>
      <p:sp>
        <p:nvSpPr>
          <p:cNvPr id="47" name="Pie MedicinaCa"/>
          <p:cNvSpPr txBox="1"/>
          <p:nvPr/>
        </p:nvSpPr>
        <p:spPr>
          <a:xfrm>
            <a:off x="7379200" y="6400000"/>
            <a:ext cx="4000000" cy="260000"/>
          </a:xfrm>
          <a:prstGeom prst="rect">
            <a:avLst/>
          </a:prstGeom>
          <a:noFill/>
        </p:spPr>
        <p:txBody>
          <a:bodyPr wrap="square" anchor="ctr" lIns="0" rIns="0" tIns="0" bIns="0">
            <a:spAutoFit/>
          </a:bodyPr>
          <a:lstStyle/>
          <a:p>
            <a:pPr algn="r"/>
            <a:r>
              <a:rPr sz="1050">
                <a:solidFill>
                  <a:srgbClr val="5E6A78"/>
                </a:solidFill>
                <a:latin typeface="IBM Plex Sans"/>
              </a:rPr>
              <a:t>MedicinaCardiometabolica.com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812800" y="812800"/>
            <a:ext cx="457200" cy="50800"/>
          </a:xfrm>
          <a:prstGeom prst="roundRect">
            <a:avLst>
              <a:gd name="adj" fmla="val 50000"/>
            </a:avLst>
          </a:prstGeom>
          <a:solidFill>
            <a:srgbClr val="E07B24"/>
          </a:solidFill>
          <a:ln/>
        </p:spPr>
        <p:txBody>
          <a:bodyPr/>
          <a:lstStyle/>
          <a:p>
            <a:endParaRPr/>
          </a:p>
        </p:txBody>
      </p:sp>
      <p:sp>
        <p:nvSpPr>
          <p:cNvPr id="3" name="Text 1"/>
          <p:cNvSpPr/>
          <p:nvPr/>
        </p:nvSpPr>
        <p:spPr>
          <a:xfrm>
            <a:off x="812800" y="9525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B4541A"/>
                </a:solidFill>
                <a:latin typeface="IBM Plex Sans" pitchFamily="34" charset="0"/>
                <a:ea typeface="IBM Plex Sans" pitchFamily="34" charset="-122"/>
                <a:cs typeface="IBM Plex Sans" pitchFamily="34" charset="-120"/>
              </a:rPr>
              <a:t>PARA CERRAR</a:t>
            </a:r>
            <a:endParaRPr lang="en-US" sz="1200" dirty="0"/>
          </a:p>
        </p:txBody>
      </p:sp>
      <p:sp>
        <p:nvSpPr>
          <p:cNvPr id="4" name="Text 2"/>
          <p:cNvSpPr>
            <a:spLocks noGrp="1"/>
          </p:cNvSpPr>
          <p:nvPr>
            <p:ph type="title"/>
          </p:nvPr>
        </p:nvSpPr>
        <p:spPr>
          <a:xfrm>
            <a:off x="812800" y="1254720"/>
            <a:ext cx="10883392" cy="444500"/>
          </a:xfrm>
          <a:prstGeom prst="rect">
            <a:avLst/>
          </a:prstGeom>
          <a:noFill/>
          <a:ln/>
        </p:spPr>
        <p:txBody>
          <a:bodyPr wrap="square" lIns="0" tIns="0" rIns="0" bIns="0" rtlCol="0" anchor="t">
            <a:normAutofit/>
          </a:bodyPr>
          <a:lstStyle/>
          <a:p>
            <a:pPr marL="0" indent="0" algn="l">
              <a:lnSpc>
                <a:spcPts val="3300"/>
              </a:lnSpc>
              <a:buNone/>
            </a:pPr>
            <a:r>
              <a:rPr lang="en-US" sz="3000" b="1" i="0" dirty="0">
                <a:solidFill>
                  <a:srgbClr val="0E2A47"/>
                </a:solidFill>
                <a:latin typeface="Source Serif 4" pitchFamily="18" charset="0"/>
                <a:ea typeface="Source Serif 4" pitchFamily="18" charset="-122"/>
                <a:cs typeface="Source Serif 4" pitchFamily="18" charset="-120"/>
              </a:rPr>
              <a:t>Más allá de la PAM: cuatro números, una estrategia</a:t>
            </a:r>
            <a:endParaRPr lang="en-US" sz="3000" dirty="0"/>
          </a:p>
        </p:txBody>
      </p:sp>
      <p:sp>
        <p:nvSpPr>
          <p:cNvPr id="27" name="Rounded Rectangle 26"/>
          <p:cNvSpPr/>
          <p:nvPr/>
        </p:nvSpPr>
        <p:spPr>
          <a:xfrm>
            <a:off x="812800" y="1900000"/>
            <a:ext cx="2529100" cy="2850000"/>
          </a:xfrm>
          <a:prstGeom prst="roundRect">
            <a:avLst>
              <a:gd name="adj" fmla="val 6000"/>
            </a:avLst>
          </a:prstGeom>
          <a:solidFill>
            <a:srgbClr val="FDEE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Rectangle 27"/>
          <p:cNvSpPr/>
          <p:nvPr/>
        </p:nvSpPr>
        <p:spPr>
          <a:xfrm>
            <a:off x="812800" y="1900000"/>
            <a:ext cx="2529100" cy="80000"/>
          </a:xfrm>
          <a:prstGeom prst="rect">
            <a:avLst/>
          </a:prstGeom>
          <a:solidFill>
            <a:srgbClr val="E07B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Oval 28"/>
          <p:cNvSpPr/>
          <p:nvPr/>
        </p:nvSpPr>
        <p:spPr>
          <a:xfrm>
            <a:off x="992800" y="2150000"/>
            <a:ext cx="480000" cy="480000"/>
          </a:xfrm>
          <a:prstGeom prst="ellipse">
            <a:avLst/>
          </a:prstGeom>
          <a:solidFill>
            <a:srgbClr val="E07B24"/>
          </a:solidFill>
          <a:ln>
            <a:noFill/>
          </a:ln>
          <a:effectLst/>
        </p:spPr>
        <p:style>
          <a:lnRef idx="1">
            <a:schemeClr val="accent1"/>
          </a:lnRef>
          <a:fillRef idx="3">
            <a:schemeClr val="accent1"/>
          </a:fillRef>
          <a:effectRef idx="2">
            <a:schemeClr val="accent1"/>
          </a:effectRef>
          <a:fontRef idx="minor">
            <a:schemeClr val="lt1"/>
          </a:fontRef>
        </p:style>
        <p:txBody>
          <a:bodyPr wrap="square" lIns="0" rIns="0" rtlCol="0" anchor="ctr"/>
          <a:lstStyle/>
          <a:p>
            <a:pPr algn="ctr"/>
            <a:r>
              <a:rPr sz="1600" b="1">
                <a:solidFill>
                  <a:srgbClr val="FFFFFF"/>
                </a:solidFill>
                <a:latin typeface="IBM Plex Sans"/>
              </a:rPr>
              <a:t>1</a:t>
            </a:r>
          </a:p>
        </p:txBody>
      </p:sp>
      <p:sp>
        <p:nvSpPr>
          <p:cNvPr id="30" name="TextBox 29"/>
          <p:cNvSpPr txBox="1"/>
          <p:nvPr/>
        </p:nvSpPr>
        <p:spPr>
          <a:xfrm>
            <a:off x="992800" y="2750000"/>
            <a:ext cx="2229100" cy="1900000"/>
          </a:xfrm>
          <a:prstGeom prst="rect">
            <a:avLst/>
          </a:prstGeom>
          <a:noFill/>
        </p:spPr>
        <p:txBody>
          <a:bodyPr wrap="square" lIns="0" rIns="0" anchor="t">
            <a:spAutoFit/>
          </a:bodyPr>
          <a:lstStyle/>
          <a:p>
            <a:pPr algn="l"/>
            <a:r>
              <a:rPr sz="2200" b="1">
                <a:solidFill>
                  <a:srgbClr val="8A3E12"/>
                </a:solidFill>
                <a:latin typeface="IBM Plex Sans"/>
              </a:rPr>
              <a:t>CRT &gt; 3 s</a:t>
            </a:r>
          </a:p>
          <a:p>
            <a:pPr algn="l">
              <a:spcBef>
                <a:spcPts val="200"/>
              </a:spcBef>
            </a:pPr>
            <a:r>
              <a:rPr sz="1400" b="1">
                <a:solidFill>
                  <a:srgbClr val="0E2A47"/>
                </a:solidFill>
                <a:latin typeface="IBM Plex Sans"/>
              </a:rPr>
              <a:t>¿Hay hipoperfusión?</a:t>
            </a:r>
          </a:p>
          <a:p>
            <a:pPr algn="l">
              <a:spcBef>
                <a:spcPts val="800"/>
              </a:spcBef>
            </a:pPr>
            <a:r>
              <a:rPr sz="1250" b="0">
                <a:solidFill>
                  <a:srgbClr val="3D4B5C"/>
                </a:solidFill>
                <a:latin typeface="IBM Plex Sans"/>
              </a:rPr>
              <a:t>Abre la puerta y guía la reanimación: menos días de soporte vital, igual mortalidad.</a:t>
            </a:r>
          </a:p>
        </p:txBody>
      </p:sp>
      <p:sp>
        <p:nvSpPr>
          <p:cNvPr id="31" name="Rounded Rectangle 30"/>
          <p:cNvSpPr/>
          <p:nvPr/>
        </p:nvSpPr>
        <p:spPr>
          <a:xfrm>
            <a:off x="3491900" y="1900000"/>
            <a:ext cx="2529100" cy="2850000"/>
          </a:xfrm>
          <a:prstGeom prst="roundRect">
            <a:avLst>
              <a:gd name="adj" fmla="val 6000"/>
            </a:avLst>
          </a:prstGeom>
          <a:solidFill>
            <a:srgbClr val="E6F0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Rectangle 31"/>
          <p:cNvSpPr/>
          <p:nvPr/>
        </p:nvSpPr>
        <p:spPr>
          <a:xfrm>
            <a:off x="3491900" y="1900000"/>
            <a:ext cx="2529100" cy="80000"/>
          </a:xfrm>
          <a:prstGeom prst="rect">
            <a:avLst/>
          </a:prstGeom>
          <a:solidFill>
            <a:srgbClr val="1F6F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Oval 32"/>
          <p:cNvSpPr/>
          <p:nvPr/>
        </p:nvSpPr>
        <p:spPr>
          <a:xfrm>
            <a:off x="3671900" y="2150000"/>
            <a:ext cx="480000" cy="480000"/>
          </a:xfrm>
          <a:prstGeom prst="ellipse">
            <a:avLst/>
          </a:prstGeom>
          <a:solidFill>
            <a:srgbClr val="1F6FB2"/>
          </a:solidFill>
          <a:ln>
            <a:noFill/>
          </a:ln>
          <a:effectLst/>
        </p:spPr>
        <p:style>
          <a:lnRef idx="1">
            <a:schemeClr val="accent1"/>
          </a:lnRef>
          <a:fillRef idx="3">
            <a:schemeClr val="accent1"/>
          </a:fillRef>
          <a:effectRef idx="2">
            <a:schemeClr val="accent1"/>
          </a:effectRef>
          <a:fontRef idx="minor">
            <a:schemeClr val="lt1"/>
          </a:fontRef>
        </p:style>
        <p:txBody>
          <a:bodyPr wrap="square" lIns="0" rIns="0" rtlCol="0" anchor="ctr"/>
          <a:lstStyle/>
          <a:p>
            <a:pPr algn="ctr"/>
            <a:r>
              <a:rPr sz="1600" b="1">
                <a:solidFill>
                  <a:srgbClr val="FFFFFF"/>
                </a:solidFill>
                <a:latin typeface="IBM Plex Sans"/>
              </a:rPr>
              <a:t>2</a:t>
            </a:r>
          </a:p>
        </p:txBody>
      </p:sp>
      <p:sp>
        <p:nvSpPr>
          <p:cNvPr id="34" name="TextBox 33"/>
          <p:cNvSpPr txBox="1"/>
          <p:nvPr/>
        </p:nvSpPr>
        <p:spPr>
          <a:xfrm>
            <a:off x="3671900" y="2750000"/>
            <a:ext cx="2229100" cy="1900000"/>
          </a:xfrm>
          <a:prstGeom prst="rect">
            <a:avLst/>
          </a:prstGeom>
          <a:noFill/>
        </p:spPr>
        <p:txBody>
          <a:bodyPr wrap="square" lIns="0" rIns="0" anchor="t">
            <a:spAutoFit/>
          </a:bodyPr>
          <a:lstStyle/>
          <a:p>
            <a:pPr algn="l"/>
            <a:r>
              <a:rPr sz="2200" b="1">
                <a:solidFill>
                  <a:srgbClr val="1B4F86"/>
                </a:solidFill>
                <a:latin typeface="IBM Plex Sans"/>
              </a:rPr>
              <a:t>PP &lt; 40</a:t>
            </a:r>
          </a:p>
          <a:p>
            <a:pPr algn="l">
              <a:spcBef>
                <a:spcPts val="200"/>
              </a:spcBef>
            </a:pPr>
            <a:r>
              <a:rPr sz="1400" b="1">
                <a:solidFill>
                  <a:srgbClr val="0E2A47"/>
                </a:solidFill>
                <a:latin typeface="IBM Plex Sans"/>
              </a:rPr>
              <a:t>¿Falta volumen?</a:t>
            </a:r>
          </a:p>
          <a:p>
            <a:pPr algn="l">
              <a:spcBef>
                <a:spcPts val="800"/>
              </a:spcBef>
            </a:pPr>
            <a:r>
              <a:rPr sz="1250" b="0">
                <a:solidFill>
                  <a:srgbClr val="3D4B5C"/>
                </a:solidFill>
                <a:latin typeface="IBM Plex Sans"/>
              </a:rPr>
              <a:t>Primero comprobar si responde a fluidos. Retos de 500 mL, máximo 1000 mL en el nivel 1.</a:t>
            </a:r>
          </a:p>
        </p:txBody>
      </p:sp>
      <p:sp>
        <p:nvSpPr>
          <p:cNvPr id="35" name="Rounded Rectangle 34"/>
          <p:cNvSpPr/>
          <p:nvPr/>
        </p:nvSpPr>
        <p:spPr>
          <a:xfrm>
            <a:off x="6171000" y="1900000"/>
            <a:ext cx="2529100" cy="2850000"/>
          </a:xfrm>
          <a:prstGeom prst="roundRect">
            <a:avLst>
              <a:gd name="adj" fmla="val 6000"/>
            </a:avLst>
          </a:prstGeom>
          <a:solidFill>
            <a:srgbClr val="F2F4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Rectangle 35"/>
          <p:cNvSpPr/>
          <p:nvPr/>
        </p:nvSpPr>
        <p:spPr>
          <a:xfrm>
            <a:off x="6171000" y="1900000"/>
            <a:ext cx="2529100" cy="80000"/>
          </a:xfrm>
          <a:prstGeom prst="rect">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Oval 36"/>
          <p:cNvSpPr/>
          <p:nvPr/>
        </p:nvSpPr>
        <p:spPr>
          <a:xfrm>
            <a:off x="6351000" y="2150000"/>
            <a:ext cx="480000" cy="480000"/>
          </a:xfrm>
          <a:prstGeom prst="ellipse">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wrap="square" lIns="0" rIns="0" rtlCol="0" anchor="ctr"/>
          <a:lstStyle/>
          <a:p>
            <a:pPr algn="ctr"/>
            <a:r>
              <a:rPr sz="1600" b="1">
                <a:solidFill>
                  <a:srgbClr val="FFFFFF"/>
                </a:solidFill>
                <a:latin typeface="IBM Plex Sans"/>
              </a:rPr>
              <a:t>3</a:t>
            </a:r>
          </a:p>
        </p:txBody>
      </p:sp>
      <p:sp>
        <p:nvSpPr>
          <p:cNvPr id="38" name="TextBox 37"/>
          <p:cNvSpPr txBox="1"/>
          <p:nvPr/>
        </p:nvSpPr>
        <p:spPr>
          <a:xfrm>
            <a:off x="6351000" y="2750000"/>
            <a:ext cx="2229100" cy="1900000"/>
          </a:xfrm>
          <a:prstGeom prst="rect">
            <a:avLst/>
          </a:prstGeom>
          <a:noFill/>
        </p:spPr>
        <p:txBody>
          <a:bodyPr wrap="square" lIns="0" rIns="0" anchor="t">
            <a:spAutoFit/>
          </a:bodyPr>
          <a:lstStyle/>
          <a:p>
            <a:pPr algn="l"/>
            <a:r>
              <a:rPr sz="2200" b="1">
                <a:solidFill>
                  <a:srgbClr val="0E2A47"/>
                </a:solidFill>
                <a:latin typeface="IBM Plex Sans"/>
              </a:rPr>
              <a:t>PAD &lt; 50</a:t>
            </a:r>
          </a:p>
          <a:p>
            <a:pPr algn="l">
              <a:spcBef>
                <a:spcPts val="200"/>
              </a:spcBef>
            </a:pPr>
            <a:r>
              <a:rPr sz="1400" b="1">
                <a:solidFill>
                  <a:srgbClr val="0E2A47"/>
                </a:solidFill>
                <a:latin typeface="IBM Plex Sans"/>
              </a:rPr>
              <a:t>¿Falta tono?</a:t>
            </a:r>
          </a:p>
          <a:p>
            <a:pPr algn="l">
              <a:spcBef>
                <a:spcPts val="800"/>
              </a:spcBef>
            </a:pPr>
            <a:r>
              <a:rPr sz="1250" b="0">
                <a:solidFill>
                  <a:srgbClr val="3D4B5C"/>
                </a:solidFill>
                <a:latin typeface="IBM Plex Sans"/>
              </a:rPr>
              <a:t>Noradrenalina hasta PAD &gt; 50 y volver a medir el CRT en 1 hora.</a:t>
            </a:r>
          </a:p>
        </p:txBody>
      </p:sp>
      <p:sp>
        <p:nvSpPr>
          <p:cNvPr id="39" name="Rounded Rectangle 38"/>
          <p:cNvSpPr/>
          <p:nvPr/>
        </p:nvSpPr>
        <p:spPr>
          <a:xfrm>
            <a:off x="8850100" y="1900000"/>
            <a:ext cx="2529100" cy="2850000"/>
          </a:xfrm>
          <a:prstGeom prst="roundRect">
            <a:avLst>
              <a:gd name="adj" fmla="val 6000"/>
            </a:avLst>
          </a:prstGeom>
          <a:solidFill>
            <a:srgbClr val="FBEA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Rectangle 39"/>
          <p:cNvSpPr/>
          <p:nvPr/>
        </p:nvSpPr>
        <p:spPr>
          <a:xfrm>
            <a:off x="8850100" y="1900000"/>
            <a:ext cx="2529100" cy="80000"/>
          </a:xfrm>
          <a:prstGeom prst="rect">
            <a:avLst/>
          </a:prstGeom>
          <a:solidFill>
            <a:srgbClr val="B02E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Oval 40"/>
          <p:cNvSpPr/>
          <p:nvPr/>
        </p:nvSpPr>
        <p:spPr>
          <a:xfrm>
            <a:off x="9030100" y="2150000"/>
            <a:ext cx="480000" cy="480000"/>
          </a:xfrm>
          <a:prstGeom prst="ellipse">
            <a:avLst/>
          </a:prstGeom>
          <a:solidFill>
            <a:srgbClr val="B02E22"/>
          </a:solidFill>
          <a:ln>
            <a:noFill/>
          </a:ln>
          <a:effectLst/>
        </p:spPr>
        <p:style>
          <a:lnRef idx="1">
            <a:schemeClr val="accent1"/>
          </a:lnRef>
          <a:fillRef idx="3">
            <a:schemeClr val="accent1"/>
          </a:fillRef>
          <a:effectRef idx="2">
            <a:schemeClr val="accent1"/>
          </a:effectRef>
          <a:fontRef idx="minor">
            <a:schemeClr val="lt1"/>
          </a:fontRef>
        </p:style>
        <p:txBody>
          <a:bodyPr wrap="square" lIns="0" rIns="0" rtlCol="0" anchor="ctr"/>
          <a:lstStyle/>
          <a:p>
            <a:pPr algn="ctr"/>
            <a:r>
              <a:rPr sz="1600" b="1">
                <a:solidFill>
                  <a:srgbClr val="FFFFFF"/>
                </a:solidFill>
                <a:latin typeface="IBM Plex Sans"/>
              </a:rPr>
              <a:t>4</a:t>
            </a:r>
          </a:p>
        </p:txBody>
      </p:sp>
      <p:sp>
        <p:nvSpPr>
          <p:cNvPr id="42" name="TextBox 41"/>
          <p:cNvSpPr txBox="1"/>
          <p:nvPr/>
        </p:nvSpPr>
        <p:spPr>
          <a:xfrm>
            <a:off x="9030100" y="2750000"/>
            <a:ext cx="2229100" cy="1900000"/>
          </a:xfrm>
          <a:prstGeom prst="rect">
            <a:avLst/>
          </a:prstGeom>
          <a:noFill/>
        </p:spPr>
        <p:txBody>
          <a:bodyPr wrap="square" lIns="0" rIns="0" anchor="t">
            <a:spAutoFit/>
          </a:bodyPr>
          <a:lstStyle/>
          <a:p>
            <a:pPr algn="l"/>
            <a:r>
              <a:rPr sz="2200" b="1">
                <a:solidFill>
                  <a:srgbClr val="B02E22"/>
                </a:solidFill>
                <a:latin typeface="IBM Plex Sans"/>
              </a:rPr>
              <a:t>DSI ≥ 2 · ≥ 3</a:t>
            </a:r>
          </a:p>
          <a:p>
            <a:pPr algn="l">
              <a:spcBef>
                <a:spcPts val="200"/>
              </a:spcBef>
            </a:pPr>
            <a:r>
              <a:rPr sz="1400" b="1">
                <a:solidFill>
                  <a:srgbClr val="0E2A47"/>
                </a:solidFill>
                <a:latin typeface="IBM Plex Sans"/>
              </a:rPr>
              <a:t>¿Cuánto riesgo?</a:t>
            </a:r>
          </a:p>
          <a:p>
            <a:pPr algn="l">
              <a:spcBef>
                <a:spcPts val="800"/>
              </a:spcBef>
            </a:pPr>
            <a:r>
              <a:rPr sz="1250" b="0">
                <a:solidFill>
                  <a:srgbClr val="3D4B5C"/>
                </a:solidFill>
                <a:latin typeface="IBM Plex Sans"/>
              </a:rPr>
              <a:t>≥ 2 es alarma. ≥ 3 (o PAD ≤ 40): no esperar la noradrenalina.</a:t>
            </a:r>
          </a:p>
        </p:txBody>
      </p:sp>
      <p:sp>
        <p:nvSpPr>
          <p:cNvPr id="43" name="Rounded Rectangle 42"/>
          <p:cNvSpPr/>
          <p:nvPr/>
        </p:nvSpPr>
        <p:spPr>
          <a:xfrm>
            <a:off x="812800" y="4900000"/>
            <a:ext cx="10566400" cy="500000"/>
          </a:xfrm>
          <a:prstGeom prst="roundRect">
            <a:avLst>
              <a:gd name="adj" fmla="val 15000"/>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300" b="1">
                <a:solidFill>
                  <a:srgbClr val="0E2A47"/>
                </a:solidFill>
                <a:latin typeface="IBM Plex Sans"/>
              </a:rPr>
              <a:t>Si el CRT sigue alterado: </a:t>
            </a:r>
            <a:r>
              <a:rPr sz="1300" b="0">
                <a:solidFill>
                  <a:srgbClr val="3D4B5C"/>
                </a:solidFill>
                <a:latin typeface="IBM Plex Sans"/>
              </a:rPr>
              <a:t>mirar el corazón con eco · PAM 80–85 en hipertensos · prueba de dobutamina</a:t>
            </a:r>
          </a:p>
        </p:txBody>
      </p:sp>
      <p:sp>
        <p:nvSpPr>
          <p:cNvPr id="44" name="Rounded Rectangle 43"/>
          <p:cNvSpPr/>
          <p:nvPr/>
        </p:nvSpPr>
        <p:spPr>
          <a:xfrm>
            <a:off x="812800" y="5520000"/>
            <a:ext cx="10566400" cy="560000"/>
          </a:xfrm>
          <a:prstGeom prst="roundRect">
            <a:avLst>
              <a:gd name="adj" fmla="val 15000"/>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500" b="1">
                <a:solidFill>
                  <a:srgbClr val="F0A35E"/>
                </a:solidFill>
                <a:latin typeface="IBM Plex Sans"/>
              </a:rPr>
              <a:t>Reanimar es reevaluar: </a:t>
            </a:r>
            <a:r>
              <a:rPr sz="1500" b="0">
                <a:solidFill>
                  <a:srgbClr val="FFFFFF"/>
                </a:solidFill>
                <a:latin typeface="IBM Plex Sans"/>
              </a:rPr>
              <a:t>medir, actuar y volver a mirar el llenado capilar.</a:t>
            </a:r>
          </a:p>
        </p:txBody>
      </p:sp>
      <p:sp>
        <p:nvSpPr>
          <p:cNvPr id="45" name="Pie Jorge Roja"/>
          <p:cNvSpPr txBox="1"/>
          <p:nvPr/>
        </p:nvSpPr>
        <p:spPr>
          <a:xfrm>
            <a:off x="812800" y="6400000"/>
            <a:ext cx="4000000" cy="260000"/>
          </a:xfrm>
          <a:prstGeom prst="rect">
            <a:avLst/>
          </a:prstGeom>
          <a:noFill/>
        </p:spPr>
        <p:txBody>
          <a:bodyPr wrap="square" anchor="ctr" lIns="0" rIns="0" tIns="0" bIns="0">
            <a:spAutoFit/>
          </a:bodyPr>
          <a:lstStyle/>
          <a:p>
            <a:pPr algn="l"/>
            <a:r>
              <a:rPr sz="1050">
                <a:solidFill>
                  <a:srgbClr val="5E6A78"/>
                </a:solidFill>
                <a:latin typeface="IBM Plex Sans"/>
              </a:rPr>
              <a:t>Jorge Rojas Rodríguez</a:t>
            </a:r>
          </a:p>
        </p:txBody>
      </p:sp>
      <p:sp>
        <p:nvSpPr>
          <p:cNvPr id="46" name="Pie 34"/>
          <p:cNvSpPr txBox="1"/>
          <p:nvPr/>
        </p:nvSpPr>
        <p:spPr>
          <a:xfrm>
            <a:off x="5596000" y="6400000"/>
            <a:ext cx="1000000" cy="260000"/>
          </a:xfrm>
          <a:prstGeom prst="rect">
            <a:avLst/>
          </a:prstGeom>
          <a:noFill/>
        </p:spPr>
        <p:txBody>
          <a:bodyPr wrap="square" anchor="ctr" lIns="0" rIns="0" tIns="0" bIns="0">
            <a:spAutoFit/>
          </a:bodyPr>
          <a:lstStyle/>
          <a:p>
            <a:pPr algn="ctr"/>
            <a:r>
              <a:rPr sz="1050">
                <a:solidFill>
                  <a:srgbClr val="5E6A78"/>
                </a:solidFill>
                <a:latin typeface="IBM Plex Sans"/>
              </a:rPr>
              <a:t>34</a:t>
            </a:r>
          </a:p>
        </p:txBody>
      </p:sp>
      <p:sp>
        <p:nvSpPr>
          <p:cNvPr id="47" name="Pie MedicinaCa"/>
          <p:cNvSpPr txBox="1"/>
          <p:nvPr/>
        </p:nvSpPr>
        <p:spPr>
          <a:xfrm>
            <a:off x="7379200" y="6400000"/>
            <a:ext cx="4000000" cy="260000"/>
          </a:xfrm>
          <a:prstGeom prst="rect">
            <a:avLst/>
          </a:prstGeom>
          <a:noFill/>
        </p:spPr>
        <p:txBody>
          <a:bodyPr wrap="square" anchor="ctr" lIns="0" rIns="0" tIns="0" bIns="0">
            <a:spAutoFit/>
          </a:bodyPr>
          <a:lstStyle/>
          <a:p>
            <a:pPr algn="r"/>
            <a:r>
              <a:rPr sz="1050">
                <a:solidFill>
                  <a:srgbClr val="5E6A78"/>
                </a:solidFill>
                <a:latin typeface="IBM Plex Sans"/>
              </a:rPr>
              <a:t>MedicinaCardiometabolica.com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762000"/>
            <a:ext cx="10883392" cy="416520"/>
          </a:xfrm>
          <a:prstGeom prst="rect">
            <a:avLst/>
          </a:prstGeom>
          <a:noFill/>
          <a:ln/>
        </p:spPr>
        <p:txBody>
          <a:bodyPr wrap="square" lIns="0" tIns="0" rIns="0" bIns="0" rtlCol="0" anchor="t">
            <a:normAutofit/>
          </a:bodyPr>
          <a:lstStyle/>
          <a:p>
            <a:pPr marL="0" indent="0" algn="l">
              <a:lnSpc>
                <a:spcPts val="3080"/>
              </a:lnSpc>
              <a:buNone/>
            </a:pPr>
            <a:r>
              <a:rPr lang="en-US" sz="2800" b="1" i="0" dirty="0">
                <a:solidFill>
                  <a:srgbClr val="0E2A47"/>
                </a:solidFill>
                <a:latin typeface="Source Serif 4" pitchFamily="18" charset="0"/>
                <a:ea typeface="Source Serif 4" pitchFamily="18" charset="-122"/>
                <a:cs typeface="Source Serif 4" pitchFamily="18" charset="-120"/>
              </a:rPr>
              <a:t>Referencias</a:t>
            </a:r>
            <a:endParaRPr lang="en-US" sz="2800" dirty="0"/>
          </a:p>
        </p:txBody>
      </p:sp>
      <p:sp>
        <p:nvSpPr>
          <p:cNvPr id="3" name="Text 1"/>
          <p:cNvSpPr/>
          <p:nvPr/>
        </p:nvSpPr>
        <p:spPr>
          <a:xfrm>
            <a:off x="897864" y="1356320"/>
            <a:ext cx="10790708" cy="1945283"/>
          </a:xfrm>
          <a:prstGeom prst="rect">
            <a:avLst/>
          </a:prstGeom>
          <a:noFill/>
          <a:ln/>
        </p:spPr>
        <p:txBody>
          <a:bodyPr wrap="square" lIns="0" tIns="0" rIns="0" bIns="0" rtlCol="0" anchor="t">
            <a:normAutofit/>
          </a:bodyPr>
          <a:lstStyle/>
          <a:p>
            <a:pPr marL="168936" indent="-168936" algn="l">
              <a:lnSpc>
                <a:spcPts val="1680"/>
              </a:lnSpc>
              <a:buSzPct val="100000"/>
              <a:buFontTx/>
              <a:buAutoNum type="arabicPeriod"/>
            </a:pPr>
            <a:r>
              <a:rPr lang="en-US" sz="1200" dirty="0">
                <a:solidFill>
                  <a:srgbClr val="3D4B5C"/>
                </a:solidFill>
                <a:latin typeface="IBM Plex Sans" pitchFamily="34" charset="0"/>
                <a:ea typeface="IBM Plex Sans" pitchFamily="34" charset="-122"/>
                <a:cs typeface="IBM Plex Sans" pitchFamily="34" charset="-120"/>
              </a:rPr>
              <a:t>Hernández G, et al. ANDROMEDA-SHOCK. JAMA. 2019;321(7):654-664.</a:t>
            </a:r>
            <a:endParaRPr lang="en-US" sz="1200" dirty="0"/>
          </a:p>
          <a:p>
            <a:pPr marL="168936" indent="-168936" algn="l">
              <a:lnSpc>
                <a:spcPts val="1680"/>
              </a:lnSpc>
              <a:buSzPct val="100000"/>
              <a:buFontTx/>
              <a:buAutoNum type="arabicPeriod"/>
            </a:pPr>
            <a:r>
              <a:rPr lang="en-US" sz="1200" dirty="0">
                <a:solidFill>
                  <a:srgbClr val="3D4B5C"/>
                </a:solidFill>
                <a:latin typeface="IBM Plex Sans" pitchFamily="34" charset="0"/>
                <a:ea typeface="IBM Plex Sans" pitchFamily="34" charset="-122"/>
                <a:cs typeface="IBM Plex Sans" pitchFamily="34" charset="-120"/>
              </a:rPr>
              <a:t>ANDROMEDA-SHOCK-2 Investigators. JAMA. 2025;334(22):1988-1999. doi:10.1001/jama.2025.20402</a:t>
            </a:r>
            <a:endParaRPr lang="en-US" sz="1200" dirty="0"/>
          </a:p>
          <a:p>
            <a:pPr marL="168936" indent="-168936" algn="l">
              <a:lnSpc>
                <a:spcPts val="1680"/>
              </a:lnSpc>
              <a:buSzPct val="100000"/>
              <a:buFontTx/>
              <a:buAutoNum type="arabicPeriod"/>
            </a:pPr>
            <a:r>
              <a:rPr lang="en-US" sz="1200" dirty="0">
                <a:solidFill>
                  <a:srgbClr val="3D4B5C"/>
                </a:solidFill>
                <a:latin typeface="IBM Plex Sans" pitchFamily="34" charset="0"/>
                <a:ea typeface="IBM Plex Sans" pitchFamily="34" charset="-122"/>
                <a:cs typeface="IBM Plex Sans" pitchFamily="34" charset="-120"/>
              </a:rPr>
              <a:t>Machado FR, Semler MW. Capillary refill time in sepsis. JAMA. 2025;334(22):1983-1985.</a:t>
            </a:r>
            <a:endParaRPr lang="en-US" sz="1200" dirty="0"/>
          </a:p>
          <a:p>
            <a:pPr marL="168936" indent="-168936" algn="l">
              <a:lnSpc>
                <a:spcPts val="1680"/>
              </a:lnSpc>
              <a:buSzPct val="100000"/>
              <a:buFontTx/>
              <a:buAutoNum type="arabicPeriod"/>
            </a:pPr>
            <a:r>
              <a:rPr lang="en-US" sz="1200" dirty="0">
                <a:solidFill>
                  <a:srgbClr val="3D4B5C"/>
                </a:solidFill>
                <a:latin typeface="IBM Plex Sans" pitchFamily="34" charset="0"/>
                <a:ea typeface="IBM Plex Sans" pitchFamily="34" charset="-122"/>
                <a:cs typeface="IBM Plex Sans" pitchFamily="34" charset="-120"/>
              </a:rPr>
              <a:t>Prescott HC, et al. Surviving Sepsis Campaign 2026. Crit Care Med / Intensive Care Med. 2026.</a:t>
            </a:r>
            <a:endParaRPr lang="en-US" sz="1200" dirty="0"/>
          </a:p>
          <a:p>
            <a:pPr marL="168936" indent="-168936" algn="l">
              <a:lnSpc>
                <a:spcPts val="1680"/>
              </a:lnSpc>
              <a:buSzPct val="100000"/>
              <a:buFontTx/>
              <a:buAutoNum type="arabicPeriod"/>
            </a:pPr>
            <a:r>
              <a:rPr lang="en-US" sz="1200" dirty="0">
                <a:solidFill>
                  <a:srgbClr val="3D4B5C"/>
                </a:solidFill>
                <a:latin typeface="IBM Plex Sans" pitchFamily="34" charset="0"/>
                <a:ea typeface="IBM Plex Sans" pitchFamily="34" charset="-122"/>
                <a:cs typeface="IBM Plex Sans" pitchFamily="34" charset="-120"/>
              </a:rPr>
              <a:t>Putowski Z, et al. Pulse pressure as a surrogate for stroke volume. Crit Care. 2025;29:249.</a:t>
            </a:r>
            <a:endParaRPr lang="en-US" sz="1200" dirty="0"/>
          </a:p>
          <a:p>
            <a:pPr marL="168936" indent="-168936" algn="l">
              <a:lnSpc>
                <a:spcPts val="1680"/>
              </a:lnSpc>
              <a:buSzPct val="100000"/>
              <a:buFontTx/>
              <a:buAutoNum type="arabicPeriod"/>
            </a:pPr>
            <a:r>
              <a:rPr lang="en-US" sz="1200" dirty="0">
                <a:solidFill>
                  <a:srgbClr val="3D4B5C"/>
                </a:solidFill>
                <a:latin typeface="IBM Plex Sans" pitchFamily="34" charset="0"/>
                <a:ea typeface="IBM Plex Sans" pitchFamily="34" charset="-122"/>
                <a:cs typeface="IBM Plex Sans" pitchFamily="34" charset="-120"/>
              </a:rPr>
              <a:t>Monnet X, et al. Arterial pressure and changes in cardiac output. Crit Care Med. 2011;39(6):1394-1399.</a:t>
            </a:r>
            <a:endParaRPr lang="en-US" sz="1200" dirty="0"/>
          </a:p>
          <a:p>
            <a:pPr marL="168936" indent="-168936" algn="l">
              <a:lnSpc>
                <a:spcPts val="1680"/>
              </a:lnSpc>
              <a:buSzPct val="100000"/>
              <a:buFontTx/>
              <a:buAutoNum type="arabicPeriod"/>
            </a:pPr>
            <a:r>
              <a:rPr lang="en-US" sz="1200" dirty="0">
                <a:solidFill>
                  <a:srgbClr val="3D4B5C"/>
                </a:solidFill>
                <a:latin typeface="IBM Plex Sans" pitchFamily="34" charset="0"/>
                <a:ea typeface="IBM Plex Sans" pitchFamily="34" charset="-122"/>
                <a:cs typeface="IBM Plex Sans" pitchFamily="34" charset="-120"/>
              </a:rPr>
              <a:t>Ospina-Tascón GA, et al. Diastolic shock index and clinical outcomes. Ann Intensive Care. 2020;10:41.</a:t>
            </a:r>
            <a:endParaRPr lang="en-US" sz="1200" dirty="0"/>
          </a:p>
          <a:p>
            <a:pPr marL="168936" indent="-168936" algn="l">
              <a:lnSpc>
                <a:spcPts val="1680"/>
              </a:lnSpc>
              <a:buSzPct val="100000"/>
              <a:buFontTx/>
              <a:buAutoNum type="arabicPeriod"/>
            </a:pPr>
            <a:r>
              <a:rPr lang="en-US" sz="1200" dirty="0">
                <a:solidFill>
                  <a:srgbClr val="3D4B5C"/>
                </a:solidFill>
                <a:latin typeface="IBM Plex Sans" pitchFamily="34" charset="0"/>
                <a:ea typeface="IBM Plex Sans" pitchFamily="34" charset="-122"/>
                <a:cs typeface="IBM Plex Sans" pitchFamily="34" charset="-120"/>
              </a:rPr>
              <a:t>Goury A, et al. Diastolic pressure adjusted for heart rate and norepinephrine. Ann Intensive Care. 2025;15:43.</a:t>
            </a:r>
            <a:endParaRPr lang="en-US" sz="1200" dirty="0"/>
          </a:p>
          <a:p>
            <a:pPr marL="168936" indent="-168936" algn="l">
              <a:lnSpc>
                <a:spcPts val="1680"/>
              </a:lnSpc>
              <a:buSzPct val="100000"/>
              <a:buFontTx/>
              <a:buAutoNum type="arabicPeriod"/>
            </a:pPr>
            <a:r>
              <a:rPr lang="en-US" sz="1200" dirty="0">
                <a:solidFill>
                  <a:srgbClr val="3D4B5C"/>
                </a:solidFill>
                <a:latin typeface="IBM Plex Sans" pitchFamily="34" charset="0"/>
                <a:ea typeface="IBM Plex Sans" pitchFamily="34" charset="-122"/>
                <a:cs typeface="IBM Plex Sans" pitchFamily="34" charset="-120"/>
              </a:rPr>
              <a:t>Zampieri FG, et al. Bayesian reanalysis of ANDROMEDA-SHOCK. Am J Respir Crit Care Med. 2020;201(4):423-429.</a:t>
            </a:r>
            <a:endParaRPr lang="en-US" sz="1200" dirty="0"/>
          </a:p>
        </p:txBody>
      </p:sp>
      <p:sp>
        <p:nvSpPr>
          <p:cNvPr id="4" name="Pie Jorge Roja"/>
          <p:cNvSpPr txBox="1"/>
          <p:nvPr/>
        </p:nvSpPr>
        <p:spPr>
          <a:xfrm>
            <a:off x="812800" y="6400000"/>
            <a:ext cx="4000000" cy="260000"/>
          </a:xfrm>
          <a:prstGeom prst="rect">
            <a:avLst/>
          </a:prstGeom>
          <a:noFill/>
        </p:spPr>
        <p:txBody>
          <a:bodyPr wrap="square" anchor="ctr" lIns="0" rIns="0" tIns="0" bIns="0">
            <a:spAutoFit/>
          </a:bodyPr>
          <a:lstStyle/>
          <a:p>
            <a:pPr algn="l"/>
            <a:r>
              <a:rPr sz="1050">
                <a:solidFill>
                  <a:srgbClr val="5E6A78"/>
                </a:solidFill>
                <a:latin typeface="IBM Plex Sans"/>
              </a:rPr>
              <a:t>Jorge Rojas Rodríguez</a:t>
            </a:r>
          </a:p>
        </p:txBody>
      </p:sp>
      <p:sp>
        <p:nvSpPr>
          <p:cNvPr id="5" name="Pie 35"/>
          <p:cNvSpPr txBox="1"/>
          <p:nvPr/>
        </p:nvSpPr>
        <p:spPr>
          <a:xfrm>
            <a:off x="5596000" y="6400000"/>
            <a:ext cx="1000000" cy="260000"/>
          </a:xfrm>
          <a:prstGeom prst="rect">
            <a:avLst/>
          </a:prstGeom>
          <a:noFill/>
        </p:spPr>
        <p:txBody>
          <a:bodyPr wrap="square" anchor="ctr" lIns="0" rIns="0" tIns="0" bIns="0">
            <a:spAutoFit/>
          </a:bodyPr>
          <a:lstStyle/>
          <a:p>
            <a:pPr algn="ctr"/>
            <a:r>
              <a:rPr sz="1050">
                <a:solidFill>
                  <a:srgbClr val="5E6A78"/>
                </a:solidFill>
                <a:latin typeface="IBM Plex Sans"/>
              </a:rPr>
              <a:t>35</a:t>
            </a:r>
          </a:p>
        </p:txBody>
      </p:sp>
      <p:sp>
        <p:nvSpPr>
          <p:cNvPr id="6" name="Pie MedicinaCa"/>
          <p:cNvSpPr txBox="1"/>
          <p:nvPr/>
        </p:nvSpPr>
        <p:spPr>
          <a:xfrm>
            <a:off x="7379200" y="6400000"/>
            <a:ext cx="4000000" cy="260000"/>
          </a:xfrm>
          <a:prstGeom prst="rect">
            <a:avLst/>
          </a:prstGeom>
          <a:noFill/>
        </p:spPr>
        <p:txBody>
          <a:bodyPr wrap="square" anchor="ctr" lIns="0" rIns="0" tIns="0" bIns="0">
            <a:spAutoFit/>
          </a:bodyPr>
          <a:lstStyle/>
          <a:p>
            <a:pPr algn="r"/>
            <a:r>
              <a:rPr sz="1050">
                <a:solidFill>
                  <a:srgbClr val="5E6A78"/>
                </a:solidFill>
                <a:latin typeface="IBM Plex Sans"/>
              </a:rPr>
              <a:t>MedicinaCardiometabolica.com</a:t>
            </a:r>
          </a:p>
        </p:txBody>
      </p:sp>
    </p:spTree>
  </p:cSld>
  <p:clrMapOvr>
    <a:masterClrMapping/>
  </p:clrMapOvr>
</p:sld>
</file>

<file path=ppt/theme/theme1.xml><?xml version="1.0" encoding="utf-8"?>
<a:theme xmlns:a="http://schemas.openxmlformats.org/drawingml/2006/main" name="Shock séptico: CRT, PP, PAD y DSI">
  <a:themeElements>
    <a:clrScheme name="Shock séptico: CRT, PP, PAD y DSI">
      <a:dk1>
        <a:srgbClr val="0E2A47"/>
      </a:dk1>
      <a:lt1>
        <a:srgbClr val="FFFFFF"/>
      </a:lt1>
      <a:dk2>
        <a:srgbClr val="4A5F75"/>
      </a:dk2>
      <a:lt2>
        <a:srgbClr val="E7EAED"/>
      </a:lt2>
      <a:accent1>
        <a:srgbClr val="E07B24"/>
      </a:accent1>
      <a:accent2>
        <a:srgbClr val="B4541A"/>
      </a:accent2>
      <a:accent3>
        <a:srgbClr val="8A3E12"/>
      </a:accent3>
      <a:accent4>
        <a:srgbClr val="1F6FB2"/>
      </a:accent4>
      <a:accent5>
        <a:srgbClr val="1B4F86"/>
      </a:accent5>
      <a:accent6>
        <a:srgbClr val="5A2A0C"/>
      </a:accent6>
      <a:hlink>
        <a:srgbClr val="0563C1"/>
      </a:hlink>
      <a:folHlink>
        <a:srgbClr val="954F72"/>
      </a:folHlink>
    </a:clrScheme>
    <a:fontScheme name="Shock séptico: CRT, PP, PAD y DSI">
      <a:majorFont>
        <a:latin typeface="IBM Plex Sans"/>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BM Plex Sa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